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3" r:id="rId3"/>
    <p:sldId id="368" r:id="rId4"/>
    <p:sldId id="453" r:id="rId5"/>
    <p:sldId id="455" r:id="rId6"/>
    <p:sldId id="456" r:id="rId7"/>
    <p:sldId id="457" r:id="rId8"/>
    <p:sldId id="458" r:id="rId9"/>
    <p:sldId id="459" r:id="rId10"/>
    <p:sldId id="460" r:id="rId11"/>
    <p:sldId id="461" r:id="rId12"/>
    <p:sldId id="462" r:id="rId13"/>
    <p:sldId id="463" r:id="rId14"/>
    <p:sldId id="384" r:id="rId15"/>
    <p:sldId id="464" r:id="rId16"/>
    <p:sldId id="465" r:id="rId17"/>
    <p:sldId id="466" r:id="rId18"/>
    <p:sldId id="482" r:id="rId19"/>
    <p:sldId id="483" r:id="rId20"/>
    <p:sldId id="484" r:id="rId21"/>
    <p:sldId id="485" r:id="rId22"/>
    <p:sldId id="486" r:id="rId23"/>
    <p:sldId id="487" r:id="rId24"/>
    <p:sldId id="488" r:id="rId25"/>
    <p:sldId id="489" r:id="rId26"/>
    <p:sldId id="490" r:id="rId27"/>
    <p:sldId id="491" r:id="rId28"/>
    <p:sldId id="492" r:id="rId29"/>
    <p:sldId id="493" r:id="rId30"/>
    <p:sldId id="494" r:id="rId31"/>
    <p:sldId id="467" r:id="rId32"/>
    <p:sldId id="468" r:id="rId33"/>
    <p:sldId id="469" r:id="rId34"/>
    <p:sldId id="470" r:id="rId35"/>
    <p:sldId id="471" r:id="rId36"/>
    <p:sldId id="472" r:id="rId37"/>
    <p:sldId id="473" r:id="rId38"/>
    <p:sldId id="474" r:id="rId39"/>
    <p:sldId id="475" r:id="rId40"/>
    <p:sldId id="476" r:id="rId41"/>
    <p:sldId id="477" r:id="rId42"/>
    <p:sldId id="478" r:id="rId43"/>
    <p:sldId id="479" r:id="rId44"/>
    <p:sldId id="480" r:id="rId45"/>
    <p:sldId id="481" r:id="rId46"/>
    <p:sldId id="495" r:id="rId47"/>
    <p:sldId id="496" r:id="rId48"/>
    <p:sldId id="497" r:id="rId49"/>
    <p:sldId id="498" r:id="rId50"/>
    <p:sldId id="499" r:id="rId51"/>
    <p:sldId id="500" r:id="rId52"/>
    <p:sldId id="501" r:id="rId53"/>
    <p:sldId id="502" r:id="rId54"/>
    <p:sldId id="503" r:id="rId55"/>
    <p:sldId id="504" r:id="rId56"/>
    <p:sldId id="505" r:id="rId57"/>
    <p:sldId id="506" r:id="rId58"/>
    <p:sldId id="507" r:id="rId59"/>
    <p:sldId id="508" r:id="rId60"/>
    <p:sldId id="509" r:id="rId61"/>
    <p:sldId id="510" r:id="rId62"/>
    <p:sldId id="511" r:id="rId63"/>
    <p:sldId id="512" r:id="rId64"/>
    <p:sldId id="513" r:id="rId65"/>
    <p:sldId id="514" r:id="rId66"/>
    <p:sldId id="515" r:id="rId67"/>
    <p:sldId id="516" r:id="rId68"/>
    <p:sldId id="517" r:id="rId69"/>
    <p:sldId id="518" r:id="rId70"/>
    <p:sldId id="519" r:id="rId71"/>
    <p:sldId id="520" r:id="rId72"/>
    <p:sldId id="521" r:id="rId73"/>
    <p:sldId id="522" r:id="rId74"/>
    <p:sldId id="523" r:id="rId75"/>
    <p:sldId id="524"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6" d="100"/>
          <a:sy n="86" d="100"/>
        </p:scale>
        <p:origin x="514" y="62"/>
      </p:cViewPr>
      <p:guideLst>
        <p:guide orient="horz" pos="2183"/>
        <p:guide pos="438"/>
        <p:guide pos="7242"/>
        <p:guide pos="38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ink/ink1.xml><?xml version="1.0" encoding="utf-8"?>
<inkml:ink xmlns:inkml="http://www.w3.org/2003/InkML">
  <inkml:definitions>
    <inkml:context xml:id="ctx0">
      <inkml:inkSource xml:id="inkSrc0">
        <inkml:traceFormat>
          <inkml:channel name="X" type="integer" max="1920" min="-1920" units="cm"/>
          <inkml:channel name="Y" type="integer" max="1080" units="cm"/>
          <inkml:channel name="T" type="integer" max="2147480000" units="dev"/>
        </inkml:traceFormat>
        <inkml:channelProperties>
          <inkml:channelProperty channel="X" name="resolution" value="56.72083" units="1/cm"/>
          <inkml:channelProperty channel="Y" name="resolution" value="28.34646" units="1/cm"/>
          <inkml:channelProperty channel="T" name="resolution" value="28.34646" units="1/dev"/>
        </inkml:channelProperties>
      </inkml:inkSource>
      <inkml:timestamp xml:id="ts0" timeString="2018-09-30T01:35:48"/>
    </inkml:context>
    <inkml:brush xml:id="br0">
      <inkml:brushProperty name="width" value="0.05292" units="cm"/>
      <inkml:brushProperty name="height" value="0.05292" units="cm"/>
      <inkml:brushProperty name="color" value="#ff0000"/>
    </inkml:brush>
  </inkml:definitions>
  <inkml:trace contextRef="#ctx0" brushRef="#br0">0 8396 0,'0'0'0,"0"0"15,0 0-15,0 0 94,0 0-79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5"/>
          <p:cNvSpPr>
            <a:spLocks noGrp="1" noChangeArrowheads="1"/>
          </p:cNvSpPr>
          <p:nvPr>
            <p:ph type="sldNum" sz="quarter" idx="10"/>
          </p:nvPr>
        </p:nvSpPr>
        <p:spPr/>
        <p:txBody>
          <a:bodyPr/>
          <a:lstStyle>
            <a:lvl1pPr>
              <a:defRPr/>
            </a:lvl1pPr>
          </a:lstStyle>
          <a:p>
            <a:pPr>
              <a:defRPr/>
            </a:pPr>
            <a:fld id="{770CB7A5-5FE8-4257-9269-FBB8495D2706}" type="slidenum">
              <a:rPr lang="ko-KR" altLang="en-US"/>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8D7A-2995-495E-9A2A-B137F9CACD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135C-D794-4B70-AFAB-159D2306CD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2.xml"/><Relationship Id="rId3" Type="http://schemas.openxmlformats.org/officeDocument/2006/relationships/oleObject" Target="../embeddings/oleObject2.bin"/><Relationship Id="rId2" Type="http://schemas.openxmlformats.org/officeDocument/2006/relationships/image" Target="../media/image5.wmf"/><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5.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5" Type="http://schemas.openxmlformats.org/officeDocument/2006/relationships/slideLayout" Target="../slideLayouts/slideLayout12.xml"/><Relationship Id="rId34" Type="http://schemas.openxmlformats.org/officeDocument/2006/relationships/image" Target="../media/image43.png"/><Relationship Id="rId33" Type="http://schemas.openxmlformats.org/officeDocument/2006/relationships/image" Target="../media/image42.png"/><Relationship Id="rId32" Type="http://schemas.openxmlformats.org/officeDocument/2006/relationships/image" Target="../media/image41.png"/><Relationship Id="rId31" Type="http://schemas.openxmlformats.org/officeDocument/2006/relationships/image" Target="../media/image40.png"/><Relationship Id="rId30" Type="http://schemas.openxmlformats.org/officeDocument/2006/relationships/image" Target="../media/image39.png"/><Relationship Id="rId3" Type="http://schemas.openxmlformats.org/officeDocument/2006/relationships/image" Target="../media/image12.png"/><Relationship Id="rId29" Type="http://schemas.openxmlformats.org/officeDocument/2006/relationships/image" Target="../media/image38.png"/><Relationship Id="rId28" Type="http://schemas.openxmlformats.org/officeDocument/2006/relationships/image" Target="../media/image37.png"/><Relationship Id="rId27" Type="http://schemas.openxmlformats.org/officeDocument/2006/relationships/image" Target="../media/image36.png"/><Relationship Id="rId26" Type="http://schemas.openxmlformats.org/officeDocument/2006/relationships/image" Target="../media/image35.png"/><Relationship Id="rId25" Type="http://schemas.openxmlformats.org/officeDocument/2006/relationships/image" Target="../media/image34.png"/><Relationship Id="rId24" Type="http://schemas.openxmlformats.org/officeDocument/2006/relationships/image" Target="../media/image33.png"/><Relationship Id="rId23"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0" Type="http://schemas.openxmlformats.org/officeDocument/2006/relationships/image" Target="../media/image29.png"/><Relationship Id="rId2" Type="http://schemas.openxmlformats.org/officeDocument/2006/relationships/image" Target="../media/image11.png"/><Relationship Id="rId19" Type="http://schemas.openxmlformats.org/officeDocument/2006/relationships/image" Target="../media/image28.png"/><Relationship Id="rId18" Type="http://schemas.openxmlformats.org/officeDocument/2006/relationships/image" Target="../media/image27.png"/><Relationship Id="rId17" Type="http://schemas.openxmlformats.org/officeDocument/2006/relationships/image" Target="../media/image26.png"/><Relationship Id="rId16" Type="http://schemas.openxmlformats.org/officeDocument/2006/relationships/image" Target="../media/image25.png"/><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25.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2" Type="http://schemas.openxmlformats.org/officeDocument/2006/relationships/slideLayout" Target="../slideLayouts/slideLayout12.xml"/><Relationship Id="rId21" Type="http://schemas.openxmlformats.org/officeDocument/2006/relationships/tags" Target="../tags/tag8.xml"/><Relationship Id="rId20" Type="http://schemas.openxmlformats.org/officeDocument/2006/relationships/image" Target="../media/image63.png"/><Relationship Id="rId2" Type="http://schemas.openxmlformats.org/officeDocument/2006/relationships/image" Target="../media/image45.png"/><Relationship Id="rId19" Type="http://schemas.openxmlformats.org/officeDocument/2006/relationships/image" Target="../media/image62.png"/><Relationship Id="rId18" Type="http://schemas.openxmlformats.org/officeDocument/2006/relationships/image" Target="../media/image61.png"/><Relationship Id="rId17" Type="http://schemas.openxmlformats.org/officeDocument/2006/relationships/image" Target="../media/image60.png"/><Relationship Id="rId16" Type="http://schemas.openxmlformats.org/officeDocument/2006/relationships/image" Target="../media/image59.png"/><Relationship Id="rId15" Type="http://schemas.openxmlformats.org/officeDocument/2006/relationships/image" Target="../media/image58.png"/><Relationship Id="rId14" Type="http://schemas.openxmlformats.org/officeDocument/2006/relationships/image" Target="../media/image57.png"/><Relationship Id="rId13" Type="http://schemas.openxmlformats.org/officeDocument/2006/relationships/image" Target="../media/image56.png"/><Relationship Id="rId12" Type="http://schemas.openxmlformats.org/officeDocument/2006/relationships/image" Target="../media/image55.png"/><Relationship Id="rId11" Type="http://schemas.openxmlformats.org/officeDocument/2006/relationships/image" Target="../media/image54.png"/><Relationship Id="rId10" Type="http://schemas.openxmlformats.org/officeDocument/2006/relationships/image" Target="../media/image53.png"/><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tags" Target="../tags/tag9.xml"/><Relationship Id="rId1" Type="http://schemas.openxmlformats.org/officeDocument/2006/relationships/image" Target="../media/image6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2" Type="http://schemas.openxmlformats.org/officeDocument/2006/relationships/slideLayout" Target="../slideLayouts/slideLayout12.xml"/><Relationship Id="rId11" Type="http://schemas.openxmlformats.org/officeDocument/2006/relationships/image" Target="../media/image77.png"/><Relationship Id="rId10" Type="http://schemas.openxmlformats.org/officeDocument/2006/relationships/image" Target="../media/image76.png"/><Relationship Id="rId1" Type="http://schemas.openxmlformats.org/officeDocument/2006/relationships/image" Target="../media/image67.png"/></Relationships>
</file>

<file path=ppt/slides/_rels/slide29.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6" Type="http://schemas.openxmlformats.org/officeDocument/2006/relationships/slideLayout" Target="../slideLayouts/slideLayout12.xml"/><Relationship Id="rId15" Type="http://schemas.openxmlformats.org/officeDocument/2006/relationships/image" Target="../media/image92.png"/><Relationship Id="rId14" Type="http://schemas.openxmlformats.org/officeDocument/2006/relationships/image" Target="../media/image91.png"/><Relationship Id="rId13" Type="http://schemas.openxmlformats.org/officeDocument/2006/relationships/image" Target="../media/image90.png"/><Relationship Id="rId12" Type="http://schemas.openxmlformats.org/officeDocument/2006/relationships/image" Target="../media/image89.png"/><Relationship Id="rId11" Type="http://schemas.openxmlformats.org/officeDocument/2006/relationships/image" Target="../media/image88.png"/><Relationship Id="rId10" Type="http://schemas.openxmlformats.org/officeDocument/2006/relationships/image" Target="../media/image87.png"/><Relationship Id="rId1"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5" Type="http://schemas.openxmlformats.org/officeDocument/2006/relationships/slideLayout" Target="../slideLayouts/slideLayout12.xml"/><Relationship Id="rId34" Type="http://schemas.openxmlformats.org/officeDocument/2006/relationships/image" Target="../media/image39.png"/><Relationship Id="rId33" Type="http://schemas.openxmlformats.org/officeDocument/2006/relationships/image" Target="../media/image38.png"/><Relationship Id="rId32" Type="http://schemas.openxmlformats.org/officeDocument/2006/relationships/image" Target="../media/image37.png"/><Relationship Id="rId31" Type="http://schemas.openxmlformats.org/officeDocument/2006/relationships/image" Target="../media/image36.png"/><Relationship Id="rId30" Type="http://schemas.openxmlformats.org/officeDocument/2006/relationships/image" Target="../media/image35.png"/><Relationship Id="rId3" Type="http://schemas.openxmlformats.org/officeDocument/2006/relationships/image" Target="../media/image8.png"/><Relationship Id="rId29" Type="http://schemas.openxmlformats.org/officeDocument/2006/relationships/image" Target="../media/image34.png"/><Relationship Id="rId28" Type="http://schemas.openxmlformats.org/officeDocument/2006/relationships/image" Target="../media/image33.png"/><Relationship Id="rId27" Type="http://schemas.openxmlformats.org/officeDocument/2006/relationships/image" Target="../media/image32.png"/><Relationship Id="rId26" Type="http://schemas.openxmlformats.org/officeDocument/2006/relationships/image" Target="../media/image31.png"/><Relationship Id="rId25" Type="http://schemas.openxmlformats.org/officeDocument/2006/relationships/image" Target="../media/image30.png"/><Relationship Id="rId24" Type="http://schemas.openxmlformats.org/officeDocument/2006/relationships/image" Target="../media/image29.png"/><Relationship Id="rId23" Type="http://schemas.openxmlformats.org/officeDocument/2006/relationships/image" Target="../media/image28.png"/><Relationship Id="rId22" Type="http://schemas.openxmlformats.org/officeDocument/2006/relationships/image" Target="../media/image27.png"/><Relationship Id="rId21" Type="http://schemas.openxmlformats.org/officeDocument/2006/relationships/image" Target="../media/image26.png"/><Relationship Id="rId20" Type="http://schemas.openxmlformats.org/officeDocument/2006/relationships/image" Target="../media/image25.png"/><Relationship Id="rId2" Type="http://schemas.openxmlformats.org/officeDocument/2006/relationships/image" Target="../media/image7.png"/><Relationship Id="rId19" Type="http://schemas.openxmlformats.org/officeDocument/2006/relationships/image" Target="../media/image24.png"/><Relationship Id="rId18" Type="http://schemas.openxmlformats.org/officeDocument/2006/relationships/image" Target="../media/image23.png"/><Relationship Id="rId17" Type="http://schemas.openxmlformats.org/officeDocument/2006/relationships/image" Target="../media/image22.png"/><Relationship Id="rId16" Type="http://schemas.openxmlformats.org/officeDocument/2006/relationships/image" Target="../media/image21.png"/><Relationship Id="rId15" Type="http://schemas.openxmlformats.org/officeDocument/2006/relationships/image" Target="../media/image20.png"/><Relationship Id="rId14" Type="http://schemas.openxmlformats.org/officeDocument/2006/relationships/image" Target="../media/image19.png"/><Relationship Id="rId13" Type="http://schemas.openxmlformats.org/officeDocument/2006/relationships/image" Target="../media/image18.png"/><Relationship Id="rId12" Type="http://schemas.openxmlformats.org/officeDocument/2006/relationships/image" Target="../media/image17.png"/><Relationship Id="rId11" Type="http://schemas.openxmlformats.org/officeDocument/2006/relationships/image" Target="../media/image16.png"/><Relationship Id="rId10" Type="http://schemas.openxmlformats.org/officeDocument/2006/relationships/image" Target="../media/image15.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3.png"/><Relationship Id="rId1" Type="http://schemas.openxmlformats.org/officeDocument/2006/relationships/customXml" Target="../ink/ink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468386" y="1184256"/>
            <a:ext cx="8598724" cy="3006743"/>
            <a:chOff x="1468385" y="1184256"/>
            <a:chExt cx="9255229" cy="3006743"/>
          </a:xfrm>
        </p:grpSpPr>
        <p:pic>
          <p:nvPicPr>
            <p:cNvPr id="5" name="图片 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479" t="20556" r="9479" b="42840"/>
            <a:stretch>
              <a:fillRect/>
            </a:stretch>
          </p:blipFill>
          <p:spPr>
            <a:xfrm>
              <a:off x="1468385" y="1184256"/>
              <a:ext cx="9255229" cy="3006743"/>
            </a:xfrm>
            <a:prstGeom prst="rect">
              <a:avLst/>
            </a:prstGeom>
          </p:spPr>
        </p:pic>
        <p:sp>
          <p:nvSpPr>
            <p:cNvPr id="3" name="矩形 2"/>
            <p:cNvSpPr/>
            <p:nvPr/>
          </p:nvSpPr>
          <p:spPr>
            <a:xfrm>
              <a:off x="4164250" y="2598003"/>
              <a:ext cx="3863495" cy="830997"/>
            </a:xfrm>
            <a:prstGeom prst="rect">
              <a:avLst/>
            </a:prstGeom>
          </p:spPr>
          <p:txBody>
            <a:bodyPr wrap="none">
              <a:spAutoFit/>
            </a:bodyPr>
            <a:lstStyle/>
            <a:p>
              <a:pPr algn="ctr" eaLnBrk="0" hangingPunct="0"/>
              <a:r>
                <a:rPr lang="zh-CN" altLang="en-US" sz="4800" b="1" dirty="0">
                  <a:solidFill>
                    <a:schemeClr val="bg1"/>
                  </a:solidFill>
                  <a:effectLst>
                    <a:outerShdw blurRad="38100" dist="38100" dir="2700000" algn="tl">
                      <a:srgbClr val="000000">
                        <a:alpha val="43137"/>
                      </a:srgbClr>
                    </a:outerShdw>
                  </a:effectLst>
                </a:rPr>
                <a:t>第</a:t>
              </a:r>
              <a:r>
                <a:rPr lang="en-US" altLang="zh-CN" sz="4800" b="1" dirty="0">
                  <a:solidFill>
                    <a:schemeClr val="bg1"/>
                  </a:solidFill>
                  <a:effectLst>
                    <a:outerShdw blurRad="38100" dist="38100" dir="2700000" algn="tl">
                      <a:srgbClr val="000000">
                        <a:alpha val="43137"/>
                      </a:srgbClr>
                    </a:outerShdw>
                  </a:effectLst>
                </a:rPr>
                <a:t>13</a:t>
              </a:r>
              <a:r>
                <a:rPr lang="zh-CN" altLang="en-US" sz="4800" b="1" dirty="0">
                  <a:solidFill>
                    <a:schemeClr val="bg1"/>
                  </a:solidFill>
                  <a:effectLst>
                    <a:outerShdw blurRad="38100" dist="38100" dir="2700000" algn="tl">
                      <a:srgbClr val="000000">
                        <a:alpha val="43137"/>
                      </a:srgbClr>
                    </a:outerShdw>
                  </a:effectLst>
                </a:rPr>
                <a:t>次课 图</a:t>
              </a:r>
              <a:endParaRPr lang="en-US" altLang="zh-CN" sz="4800" b="1" dirty="0">
                <a:solidFill>
                  <a:schemeClr val="bg1"/>
                </a:solidFill>
                <a:effectLst>
                  <a:outerShdw blurRad="38100" dist="38100" dir="2700000" algn="tl">
                    <a:srgbClr val="000000">
                      <a:alpha val="43137"/>
                    </a:srgbClr>
                  </a:outerShdw>
                </a:effectLst>
                <a:latin typeface="Verdana" panose="020B0604030504040204" pitchFamily="34" charset="0"/>
              </a:endParaRPr>
            </a:p>
          </p:txBody>
        </p:sp>
      </p:grpSp>
      <p:sp>
        <p:nvSpPr>
          <p:cNvPr id="7" name="矩形 6"/>
          <p:cNvSpPr/>
          <p:nvPr/>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07376" y="2035049"/>
            <a:ext cx="10124885" cy="1015663"/>
          </a:xfrm>
          <a:prstGeom prst="rect">
            <a:avLst/>
          </a:prstGeom>
        </p:spPr>
        <p:txBody>
          <a:bodyPr wrap="square">
            <a:spAutoFit/>
          </a:bodyPr>
          <a:lstStyle/>
          <a:p>
            <a:pPr>
              <a:lnSpc>
                <a:spcPct val="125000"/>
              </a:lnSpc>
            </a:pPr>
            <a:r>
              <a:rPr lang="zh-CN" altLang="en-US" sz="2400" dirty="0">
                <a:latin typeface="Times New Roman" panose="02020603050405020304" pitchFamily="18" charset="0"/>
                <a:cs typeface="Times New Roman" panose="02020603050405020304" pitchFamily="18" charset="0"/>
              </a:rPr>
              <a:t>对无向图，若至少存在一条从顶点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到顶点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的路径，则称顶点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和顶点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是连通的。若无向图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中任意两个顶点都是</a:t>
            </a:r>
            <a:r>
              <a:rPr lang="zh-CN" altLang="en-US" sz="2400" dirty="0">
                <a:solidFill>
                  <a:srgbClr val="0070C0"/>
                </a:solidFill>
                <a:latin typeface="Times New Roman" panose="02020603050405020304" pitchFamily="18" charset="0"/>
                <a:cs typeface="Times New Roman" panose="02020603050405020304" pitchFamily="18" charset="0"/>
              </a:rPr>
              <a:t>连通的</a:t>
            </a:r>
            <a:r>
              <a:rPr lang="zh-CN" altLang="en-US" sz="2400" dirty="0">
                <a:latin typeface="Times New Roman" panose="02020603050405020304" pitchFamily="18" charset="0"/>
                <a:cs typeface="Times New Roman" panose="02020603050405020304" pitchFamily="18" charset="0"/>
              </a:rPr>
              <a:t>，则称</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为</a:t>
            </a:r>
            <a:r>
              <a:rPr lang="zh-CN" altLang="en-US" sz="2400" dirty="0">
                <a:solidFill>
                  <a:srgbClr val="0070C0"/>
                </a:solidFill>
                <a:latin typeface="Times New Roman" panose="02020603050405020304" pitchFamily="18" charset="0"/>
                <a:cs typeface="Times New Roman" panose="02020603050405020304" pitchFamily="18" charset="0"/>
              </a:rPr>
              <a:t>连通图</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5" name="矩形 4"/>
          <p:cNvSpPr/>
          <p:nvPr/>
        </p:nvSpPr>
        <p:spPr>
          <a:xfrm>
            <a:off x="378163" y="1685447"/>
            <a:ext cx="1978747" cy="387798"/>
          </a:xfrm>
          <a:prstGeom prst="rect">
            <a:avLst/>
          </a:prstGeom>
        </p:spPr>
        <p:txBody>
          <a:bodyPr wrap="none">
            <a:spAutoFit/>
          </a:bodyPr>
          <a:lstStyle/>
          <a:p>
            <a:pPr indent="633730">
              <a:lnSpc>
                <a:spcPct val="80000"/>
              </a:lnSpc>
            </a:pPr>
            <a:r>
              <a:rPr lang="en-US" altLang="zh-CN" sz="2400" dirty="0">
                <a:solidFill>
                  <a:srgbClr val="0070C0"/>
                </a:solidFill>
                <a:latin typeface="Times New Roman" panose="02020603050405020304" pitchFamily="18" charset="0"/>
                <a:cs typeface="Times New Roman" panose="02020603050405020304" pitchFamily="18" charset="0"/>
              </a:rPr>
              <a:t>4.</a:t>
            </a:r>
            <a:r>
              <a:rPr lang="zh-CN" altLang="en-US" sz="2400" dirty="0">
                <a:solidFill>
                  <a:srgbClr val="0070C0"/>
                </a:solidFill>
                <a:latin typeface="Times New Roman" panose="02020603050405020304" pitchFamily="18" charset="0"/>
                <a:cs typeface="Times New Roman" panose="02020603050405020304" pitchFamily="18" charset="0"/>
              </a:rPr>
              <a:t>连通图</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17" name="组合 16"/>
          <p:cNvGrpSpPr/>
          <p:nvPr/>
        </p:nvGrpSpPr>
        <p:grpSpPr>
          <a:xfrm>
            <a:off x="6386294" y="3734907"/>
            <a:ext cx="3836791" cy="2029835"/>
            <a:chOff x="4064522" y="3770809"/>
            <a:chExt cx="3836791" cy="2029835"/>
          </a:xfrm>
        </p:grpSpPr>
        <p:cxnSp>
          <p:nvCxnSpPr>
            <p:cNvPr id="4" name="直接连接符 3"/>
            <p:cNvCxnSpPr/>
            <p:nvPr/>
          </p:nvCxnSpPr>
          <p:spPr>
            <a:xfrm flipV="1">
              <a:off x="4574214" y="4173740"/>
              <a:ext cx="1259486" cy="2501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68" idx="1"/>
            </p:cNvCxnSpPr>
            <p:nvPr/>
          </p:nvCxnSpPr>
          <p:spPr>
            <a:xfrm>
              <a:off x="6343392" y="4165946"/>
              <a:ext cx="1119272" cy="1888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0" idx="5"/>
              <a:endCxn id="69" idx="1"/>
            </p:cNvCxnSpPr>
            <p:nvPr/>
          </p:nvCxnSpPr>
          <p:spPr>
            <a:xfrm>
              <a:off x="4503171" y="4648674"/>
              <a:ext cx="1922412" cy="348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50" idx="4"/>
              <a:endCxn id="70" idx="2"/>
            </p:cNvCxnSpPr>
            <p:nvPr/>
          </p:nvCxnSpPr>
          <p:spPr>
            <a:xfrm>
              <a:off x="4321477" y="4722206"/>
              <a:ext cx="430627" cy="8273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4064522" y="4220096"/>
              <a:ext cx="513909" cy="50211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5836414" y="3883364"/>
              <a:ext cx="513909" cy="50211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7387404" y="4281273"/>
              <a:ext cx="513909" cy="50211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6350323" y="4923282"/>
              <a:ext cx="513909" cy="50211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4752104" y="5298534"/>
              <a:ext cx="513909" cy="50211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075107" y="4095899"/>
              <a:ext cx="526106" cy="584775"/>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0</a:t>
              </a:r>
              <a:endParaRPr lang="zh-CN" altLang="en-US" sz="3200" dirty="0"/>
            </a:p>
          </p:txBody>
        </p:sp>
        <p:sp>
          <p:nvSpPr>
            <p:cNvPr id="71" name="矩形 70"/>
            <p:cNvSpPr/>
            <p:nvPr/>
          </p:nvSpPr>
          <p:spPr>
            <a:xfrm>
              <a:off x="5863764" y="3770809"/>
              <a:ext cx="526106" cy="584775"/>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1</a:t>
              </a:r>
              <a:endParaRPr lang="zh-CN" altLang="en-US" sz="3200" dirty="0"/>
            </a:p>
          </p:txBody>
        </p:sp>
        <p:sp>
          <p:nvSpPr>
            <p:cNvPr id="72" name="矩形 71"/>
            <p:cNvSpPr/>
            <p:nvPr/>
          </p:nvSpPr>
          <p:spPr>
            <a:xfrm>
              <a:off x="7375207" y="4143998"/>
              <a:ext cx="526106" cy="584775"/>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4</a:t>
              </a:r>
              <a:endParaRPr lang="zh-CN" altLang="en-US" sz="3200" dirty="0"/>
            </a:p>
          </p:txBody>
        </p:sp>
        <p:sp>
          <p:nvSpPr>
            <p:cNvPr id="73" name="矩形 72"/>
            <p:cNvSpPr/>
            <p:nvPr/>
          </p:nvSpPr>
          <p:spPr>
            <a:xfrm>
              <a:off x="6338126" y="4820135"/>
              <a:ext cx="526106" cy="584775"/>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2</a:t>
              </a:r>
              <a:endParaRPr lang="zh-CN" altLang="en-US" sz="3200" dirty="0"/>
            </a:p>
          </p:txBody>
        </p:sp>
        <p:sp>
          <p:nvSpPr>
            <p:cNvPr id="74" name="矩形 73"/>
            <p:cNvSpPr/>
            <p:nvPr/>
          </p:nvSpPr>
          <p:spPr>
            <a:xfrm>
              <a:off x="4755956" y="5130618"/>
              <a:ext cx="526106" cy="584775"/>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3</a:t>
              </a:r>
              <a:endParaRPr lang="zh-CN" altLang="en-US" sz="3200" dirty="0"/>
            </a:p>
          </p:txBody>
        </p:sp>
      </p:grpSp>
      <p:grpSp>
        <p:nvGrpSpPr>
          <p:cNvPr id="51" name="组合 39"/>
          <p:cNvGrpSpPr/>
          <p:nvPr/>
        </p:nvGrpSpPr>
        <p:grpSpPr>
          <a:xfrm>
            <a:off x="549001" y="555626"/>
            <a:ext cx="4643807" cy="991772"/>
            <a:chOff x="326687" y="247818"/>
            <a:chExt cx="4861582" cy="820549"/>
          </a:xfrm>
        </p:grpSpPr>
        <p:sp>
          <p:nvSpPr>
            <p:cNvPr id="52"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53" name="组合 35"/>
            <p:cNvGrpSpPr/>
            <p:nvPr/>
          </p:nvGrpSpPr>
          <p:grpSpPr>
            <a:xfrm>
              <a:off x="326687" y="247818"/>
              <a:ext cx="4861582" cy="725466"/>
              <a:chOff x="326687" y="247818"/>
              <a:chExt cx="4861582" cy="725466"/>
            </a:xfrm>
          </p:grpSpPr>
          <p:grpSp>
            <p:nvGrpSpPr>
              <p:cNvPr id="54" name="组合 2"/>
              <p:cNvGrpSpPr/>
              <p:nvPr/>
            </p:nvGrpSpPr>
            <p:grpSpPr>
              <a:xfrm>
                <a:off x="349799" y="247818"/>
                <a:ext cx="4791980" cy="261575"/>
                <a:chOff x="349799" y="247818"/>
                <a:chExt cx="4791980" cy="261575"/>
              </a:xfrm>
            </p:grpSpPr>
            <p:cxnSp>
              <p:nvCxnSpPr>
                <p:cNvPr id="9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1"/>
              <p:cNvGrpSpPr/>
              <p:nvPr/>
            </p:nvGrpSpPr>
            <p:grpSpPr>
              <a:xfrm>
                <a:off x="349799" y="711709"/>
                <a:ext cx="4815092" cy="261575"/>
                <a:chOff x="358852" y="925118"/>
                <a:chExt cx="4815092" cy="261575"/>
              </a:xfrm>
            </p:grpSpPr>
            <p:cxnSp>
              <p:nvCxnSpPr>
                <p:cNvPr id="6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33"/>
              <p:cNvGrpSpPr/>
              <p:nvPr/>
            </p:nvGrpSpPr>
            <p:grpSpPr>
              <a:xfrm>
                <a:off x="5138963" y="489126"/>
                <a:ext cx="49306" cy="329693"/>
                <a:chOff x="5138963" y="489126"/>
                <a:chExt cx="49306" cy="329693"/>
              </a:xfrm>
            </p:grpSpPr>
            <p:sp>
              <p:nvSpPr>
                <p:cNvPr id="6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36"/>
              <p:cNvGrpSpPr/>
              <p:nvPr/>
            </p:nvGrpSpPr>
            <p:grpSpPr>
              <a:xfrm>
                <a:off x="326687" y="399838"/>
                <a:ext cx="49306" cy="329693"/>
                <a:chOff x="5138963" y="489126"/>
                <a:chExt cx="49306" cy="329693"/>
              </a:xfrm>
            </p:grpSpPr>
            <p:sp>
              <p:nvSpPr>
                <p:cNvPr id="5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 name="Rectangle 1"/>
          <p:cNvSpPr/>
          <p:nvPr/>
        </p:nvSpPr>
        <p:spPr>
          <a:xfrm>
            <a:off x="1843644" y="4090539"/>
            <a:ext cx="3687581" cy="1477328"/>
          </a:xfrm>
          <a:prstGeom prst="rect">
            <a:avLst/>
          </a:prstGeom>
        </p:spPr>
        <p:txBody>
          <a:bodyPr wrap="square">
            <a:spAutoFit/>
          </a:bodyPr>
          <a:lstStyle/>
          <a:p>
            <a:pPr lvl="0">
              <a:lnSpc>
                <a:spcPct val="125000"/>
              </a:lnSpc>
            </a:pPr>
            <a:r>
              <a:rPr lang="zh-CN" altLang="en-US" sz="2400" dirty="0">
                <a:solidFill>
                  <a:prstClr val="black"/>
                </a:solidFill>
                <a:latin typeface="Times New Roman" panose="02020603050405020304" pitchFamily="18" charset="0"/>
                <a:cs typeface="Times New Roman" panose="02020603050405020304" pitchFamily="18" charset="0"/>
              </a:rPr>
              <a:t>右侧无向图中任意两个顶点都是连通的，因此它是连通图。</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500"/>
                                        <p:tgtEl>
                                          <p:spTgt spid="5">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325" y="1523266"/>
            <a:ext cx="11025620" cy="1938992"/>
          </a:xfrm>
          <a:prstGeom prst="rect">
            <a:avLst/>
          </a:prstGeom>
        </p:spPr>
        <p:txBody>
          <a:bodyPr wrap="square">
            <a:spAutoFit/>
          </a:bodyPr>
          <a:lstStyle/>
          <a:p>
            <a:pPr algn="just">
              <a:lnSpc>
                <a:spcPct val="125000"/>
              </a:lnSpc>
            </a:pPr>
            <a:r>
              <a:rPr lang="zh-CN" altLang="en-US" sz="2400" dirty="0">
                <a:latin typeface="Times New Roman" panose="02020603050405020304" pitchFamily="18" charset="0"/>
                <a:cs typeface="Times New Roman" panose="02020603050405020304" pitchFamily="18" charset="0"/>
              </a:rPr>
              <a:t>对有向图，若存在从顶点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到顶点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的路径或存在从顶点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到顶点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的路径，则称顶点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和顶点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是</a:t>
            </a:r>
            <a:r>
              <a:rPr lang="zh-CN" altLang="en-US" sz="2400" dirty="0">
                <a:solidFill>
                  <a:srgbClr val="0070C0"/>
                </a:solidFill>
                <a:latin typeface="Times New Roman" panose="02020603050405020304" pitchFamily="18" charset="0"/>
                <a:cs typeface="Times New Roman" panose="02020603050405020304" pitchFamily="18" charset="0"/>
              </a:rPr>
              <a:t>单向连通的</a:t>
            </a:r>
            <a:r>
              <a:rPr lang="zh-CN" altLang="en-US" sz="2400" dirty="0">
                <a:latin typeface="Times New Roman" panose="02020603050405020304" pitchFamily="18" charset="0"/>
                <a:cs typeface="Times New Roman" panose="02020603050405020304" pitchFamily="18" charset="0"/>
              </a:rPr>
              <a:t>；若两条路径同时存在则称顶点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和顶点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是</a:t>
            </a:r>
            <a:r>
              <a:rPr lang="zh-CN" altLang="en-US" sz="2400" dirty="0">
                <a:solidFill>
                  <a:srgbClr val="0070C0"/>
                </a:solidFill>
                <a:latin typeface="Times New Roman" panose="02020603050405020304" pitchFamily="18" charset="0"/>
                <a:cs typeface="Times New Roman" panose="02020603050405020304" pitchFamily="18" charset="0"/>
              </a:rPr>
              <a:t>强连通的</a:t>
            </a:r>
            <a:r>
              <a:rPr lang="zh-CN" altLang="en-US" sz="2400" dirty="0">
                <a:latin typeface="Times New Roman" panose="02020603050405020304" pitchFamily="18" charset="0"/>
                <a:cs typeface="Times New Roman" panose="02020603050405020304" pitchFamily="18" charset="0"/>
              </a:rPr>
              <a:t>。有向图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中，若任意两个顶点都是单向连通的，则称</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是</a:t>
            </a:r>
            <a:r>
              <a:rPr lang="zh-CN" altLang="en-US" sz="2400" dirty="0">
                <a:solidFill>
                  <a:srgbClr val="0070C0"/>
                </a:solidFill>
                <a:latin typeface="Times New Roman" panose="02020603050405020304" pitchFamily="18" charset="0"/>
                <a:cs typeface="Times New Roman" panose="02020603050405020304" pitchFamily="18" charset="0"/>
              </a:rPr>
              <a:t>单向连通图</a:t>
            </a:r>
            <a:r>
              <a:rPr lang="zh-CN" altLang="en-US" sz="2400" dirty="0">
                <a:latin typeface="Times New Roman" panose="02020603050405020304" pitchFamily="18" charset="0"/>
                <a:cs typeface="Times New Roman" panose="02020603050405020304" pitchFamily="18" charset="0"/>
              </a:rPr>
              <a:t>；若任意两个顶点都是强连通的，则称</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为</a:t>
            </a:r>
            <a:r>
              <a:rPr lang="zh-CN" altLang="en-US" sz="2400" dirty="0">
                <a:solidFill>
                  <a:srgbClr val="0070C0"/>
                </a:solidFill>
                <a:latin typeface="Times New Roman" panose="02020603050405020304" pitchFamily="18" charset="0"/>
                <a:cs typeface="Times New Roman" panose="02020603050405020304" pitchFamily="18" charset="0"/>
              </a:rPr>
              <a:t>强连通图</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6685787" y="3419875"/>
            <a:ext cx="3951813" cy="3850794"/>
            <a:chOff x="3335591" y="3533702"/>
            <a:chExt cx="4800843" cy="4616184"/>
          </a:xfrm>
        </p:grpSpPr>
        <p:sp>
          <p:nvSpPr>
            <p:cNvPr id="65" name="椭圆 64"/>
            <p:cNvSpPr/>
            <p:nvPr/>
          </p:nvSpPr>
          <p:spPr>
            <a:xfrm>
              <a:off x="3374971" y="4595749"/>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3367827" y="4415984"/>
              <a:ext cx="824994" cy="584774"/>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0</a:t>
              </a:r>
              <a:endParaRPr lang="zh-CN" altLang="en-US" sz="3200" dirty="0"/>
            </a:p>
          </p:txBody>
        </p:sp>
        <p:sp>
          <p:nvSpPr>
            <p:cNvPr id="67" name="弧形 66"/>
            <p:cNvSpPr/>
            <p:nvPr/>
          </p:nvSpPr>
          <p:spPr>
            <a:xfrm rot="18828784">
              <a:off x="3253080" y="4471245"/>
              <a:ext cx="2643756" cy="1863943"/>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椭圆 67"/>
            <p:cNvSpPr/>
            <p:nvPr/>
          </p:nvSpPr>
          <p:spPr>
            <a:xfrm>
              <a:off x="5327268" y="4326908"/>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5364578" y="4167209"/>
              <a:ext cx="737886" cy="584774"/>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1</a:t>
              </a:r>
              <a:endParaRPr lang="zh-CN" altLang="en-US" sz="3200" dirty="0"/>
            </a:p>
          </p:txBody>
        </p:sp>
        <p:sp>
          <p:nvSpPr>
            <p:cNvPr id="70" name="椭圆 69"/>
            <p:cNvSpPr/>
            <p:nvPr/>
          </p:nvSpPr>
          <p:spPr>
            <a:xfrm>
              <a:off x="7244921" y="466699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240732" y="4469411"/>
              <a:ext cx="895702" cy="710411"/>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4</a:t>
              </a:r>
              <a:endParaRPr lang="zh-CN" altLang="en-US" sz="3200" dirty="0"/>
            </a:p>
          </p:txBody>
        </p:sp>
        <p:sp>
          <p:nvSpPr>
            <p:cNvPr id="72" name="弧形 71"/>
            <p:cNvSpPr/>
            <p:nvPr/>
          </p:nvSpPr>
          <p:spPr>
            <a:xfrm rot="19944175">
              <a:off x="5011304" y="4448766"/>
              <a:ext cx="2566831" cy="1775798"/>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弧形 72"/>
            <p:cNvSpPr/>
            <p:nvPr/>
          </p:nvSpPr>
          <p:spPr>
            <a:xfrm rot="8160678">
              <a:off x="4396561" y="4563389"/>
              <a:ext cx="2474705" cy="1643399"/>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椭圆 73"/>
            <p:cNvSpPr/>
            <p:nvPr/>
          </p:nvSpPr>
          <p:spPr>
            <a:xfrm>
              <a:off x="6037098" y="5414705"/>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6047950" y="5217855"/>
              <a:ext cx="526106" cy="584774"/>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2</a:t>
              </a:r>
              <a:endParaRPr lang="zh-CN" altLang="en-US" sz="3200" dirty="0"/>
            </a:p>
          </p:txBody>
        </p:sp>
        <p:sp>
          <p:nvSpPr>
            <p:cNvPr id="76" name="椭圆 75"/>
            <p:cNvSpPr/>
            <p:nvPr/>
          </p:nvSpPr>
          <p:spPr>
            <a:xfrm>
              <a:off x="4175754" y="585173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4193087" y="5665320"/>
              <a:ext cx="526106" cy="584774"/>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3</a:t>
              </a:r>
              <a:endParaRPr lang="zh-CN" altLang="en-US" sz="3200" dirty="0"/>
            </a:p>
          </p:txBody>
        </p:sp>
        <p:sp>
          <p:nvSpPr>
            <p:cNvPr id="78" name="弧形 77"/>
            <p:cNvSpPr/>
            <p:nvPr/>
          </p:nvSpPr>
          <p:spPr>
            <a:xfrm rot="11882215">
              <a:off x="3575258" y="4579507"/>
              <a:ext cx="1848956" cy="1694564"/>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弧形 78"/>
            <p:cNvSpPr/>
            <p:nvPr/>
          </p:nvSpPr>
          <p:spPr>
            <a:xfrm rot="19706809">
              <a:off x="3335591" y="4723139"/>
              <a:ext cx="3015463" cy="3426747"/>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弧形 79"/>
            <p:cNvSpPr/>
            <p:nvPr/>
          </p:nvSpPr>
          <p:spPr>
            <a:xfrm rot="9908398">
              <a:off x="3755711" y="3533702"/>
              <a:ext cx="4055488" cy="2209872"/>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1" name="组合 39"/>
          <p:cNvGrpSpPr/>
          <p:nvPr/>
        </p:nvGrpSpPr>
        <p:grpSpPr>
          <a:xfrm>
            <a:off x="549001" y="555626"/>
            <a:ext cx="4643807" cy="991772"/>
            <a:chOff x="326687" y="247818"/>
            <a:chExt cx="4861582" cy="820549"/>
          </a:xfrm>
        </p:grpSpPr>
        <p:sp>
          <p:nvSpPr>
            <p:cNvPr id="52"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53" name="组合 35"/>
            <p:cNvGrpSpPr/>
            <p:nvPr/>
          </p:nvGrpSpPr>
          <p:grpSpPr>
            <a:xfrm>
              <a:off x="326687" y="247818"/>
              <a:ext cx="4861582" cy="725466"/>
              <a:chOff x="326687" y="247818"/>
              <a:chExt cx="4861582" cy="725466"/>
            </a:xfrm>
          </p:grpSpPr>
          <p:grpSp>
            <p:nvGrpSpPr>
              <p:cNvPr id="54" name="组合 2"/>
              <p:cNvGrpSpPr/>
              <p:nvPr/>
            </p:nvGrpSpPr>
            <p:grpSpPr>
              <a:xfrm>
                <a:off x="349799" y="247818"/>
                <a:ext cx="4791980" cy="261575"/>
                <a:chOff x="349799" y="247818"/>
                <a:chExt cx="4791980" cy="261575"/>
              </a:xfrm>
            </p:grpSpPr>
            <p:cxnSp>
              <p:nvCxnSpPr>
                <p:cNvPr id="9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1"/>
              <p:cNvGrpSpPr/>
              <p:nvPr/>
            </p:nvGrpSpPr>
            <p:grpSpPr>
              <a:xfrm>
                <a:off x="349799" y="711709"/>
                <a:ext cx="4815092" cy="261575"/>
                <a:chOff x="358852" y="925118"/>
                <a:chExt cx="4815092" cy="261575"/>
              </a:xfrm>
            </p:grpSpPr>
            <p:cxnSp>
              <p:nvCxnSpPr>
                <p:cNvPr id="6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33"/>
              <p:cNvGrpSpPr/>
              <p:nvPr/>
            </p:nvGrpSpPr>
            <p:grpSpPr>
              <a:xfrm>
                <a:off x="5138963" y="489126"/>
                <a:ext cx="49306" cy="329693"/>
                <a:chOff x="5138963" y="489126"/>
                <a:chExt cx="49306" cy="329693"/>
              </a:xfrm>
            </p:grpSpPr>
            <p:sp>
              <p:nvSpPr>
                <p:cNvPr id="6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36"/>
              <p:cNvGrpSpPr/>
              <p:nvPr/>
            </p:nvGrpSpPr>
            <p:grpSpPr>
              <a:xfrm>
                <a:off x="326687" y="399838"/>
                <a:ext cx="49306" cy="329693"/>
                <a:chOff x="5138963" y="489126"/>
                <a:chExt cx="49306" cy="329693"/>
              </a:xfrm>
            </p:grpSpPr>
            <p:sp>
              <p:nvSpPr>
                <p:cNvPr id="5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 name="Rectangle 1"/>
          <p:cNvSpPr/>
          <p:nvPr/>
        </p:nvSpPr>
        <p:spPr>
          <a:xfrm>
            <a:off x="1182478" y="3908530"/>
            <a:ext cx="4867480" cy="1938992"/>
          </a:xfrm>
          <a:prstGeom prst="rect">
            <a:avLst/>
          </a:prstGeom>
        </p:spPr>
        <p:txBody>
          <a:bodyPr wrap="square">
            <a:spAutoFit/>
          </a:bodyPr>
          <a:lstStyle/>
          <a:p>
            <a:pPr lvl="0" algn="just">
              <a:lnSpc>
                <a:spcPct val="125000"/>
              </a:lnSpc>
            </a:pPr>
            <a:r>
              <a:rPr lang="zh-CN" altLang="en-US" sz="2400" dirty="0">
                <a:solidFill>
                  <a:prstClr val="black"/>
                </a:solidFill>
                <a:latin typeface="Times New Roman" panose="02020603050405020304" pitchFamily="18" charset="0"/>
                <a:cs typeface="Times New Roman" panose="02020603050405020304" pitchFamily="18" charset="0"/>
              </a:rPr>
              <a:t>右侧有向图中，任意两个顶点都满足单向连通的条件，因此它是单向连通图；顶点</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1</a:t>
            </a:r>
            <a:r>
              <a:rPr lang="zh-CN" altLang="en-US" sz="2400" dirty="0">
                <a:solidFill>
                  <a:prstClr val="black"/>
                </a:solidFill>
                <a:latin typeface="Times New Roman" panose="02020603050405020304" pitchFamily="18" charset="0"/>
                <a:cs typeface="Times New Roman" panose="02020603050405020304" pitchFamily="18" charset="0"/>
              </a:rPr>
              <a:t>和顶点</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4</a:t>
            </a:r>
            <a:r>
              <a:rPr lang="zh-CN" altLang="en-US" sz="2400" dirty="0">
                <a:solidFill>
                  <a:prstClr val="black"/>
                </a:solidFill>
                <a:latin typeface="Times New Roman" panose="02020603050405020304" pitchFamily="18" charset="0"/>
                <a:cs typeface="Times New Roman" panose="02020603050405020304" pitchFamily="18" charset="0"/>
              </a:rPr>
              <a:t>不满足强连通的条件，因此它是非强连通图。</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4871" y="1493993"/>
            <a:ext cx="4952751" cy="461665"/>
          </a:xfrm>
          <a:prstGeom prst="rect">
            <a:avLst/>
          </a:prstGeom>
        </p:spPr>
        <p:txBody>
          <a:bodyPr wrap="square">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5.</a:t>
            </a:r>
            <a:r>
              <a:rPr lang="zh-CN" altLang="en-US" sz="2400" dirty="0">
                <a:solidFill>
                  <a:srgbClr val="0070C0"/>
                </a:solidFill>
                <a:latin typeface="Times New Roman" panose="02020603050405020304" pitchFamily="18" charset="0"/>
                <a:cs typeface="Times New Roman" panose="02020603050405020304" pitchFamily="18" charset="0"/>
              </a:rPr>
              <a:t>子图、连通分量和强连通分量</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3" name="矩形 2"/>
          <p:cNvSpPr/>
          <p:nvPr/>
        </p:nvSpPr>
        <p:spPr>
          <a:xfrm>
            <a:off x="906351" y="1955658"/>
            <a:ext cx="10590323" cy="3970318"/>
          </a:xfrm>
          <a:prstGeom prst="rect">
            <a:avLst/>
          </a:prstGeom>
        </p:spPr>
        <p:txBody>
          <a:bodyPr wrap="square">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对于图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，若满足</a:t>
            </a:r>
            <a:r>
              <a:rPr lang="en-US" altLang="zh-CN" sz="2400" dirty="0">
                <a:latin typeface="Times New Roman" panose="02020603050405020304" pitchFamily="18" charset="0"/>
                <a:cs typeface="Times New Roman" panose="02020603050405020304" pitchFamily="18" charset="0"/>
              </a:rPr>
              <a:t>V(G')    V(G)</a:t>
            </a:r>
            <a:r>
              <a:rPr lang="zh-CN" altLang="en-US" sz="2400" dirty="0">
                <a:latin typeface="Times New Roman" panose="02020603050405020304" pitchFamily="18" charset="0"/>
                <a:cs typeface="Times New Roman" panose="02020603050405020304" pitchFamily="18" charset="0"/>
              </a:rPr>
              <a:t>且</a:t>
            </a:r>
            <a:r>
              <a:rPr lang="en-US" altLang="zh-CN" sz="2400" dirty="0">
                <a:latin typeface="Times New Roman" panose="02020603050405020304" pitchFamily="18" charset="0"/>
                <a:cs typeface="Times New Roman" panose="02020603050405020304" pitchFamily="18" charset="0"/>
              </a:rPr>
              <a:t>E(G')     E(G)</a:t>
            </a:r>
            <a:r>
              <a:rPr lang="zh-CN" altLang="en-US" sz="2400" dirty="0">
                <a:latin typeface="Times New Roman" panose="02020603050405020304" pitchFamily="18" charset="0"/>
                <a:cs typeface="Times New Roman" panose="02020603050405020304" pitchFamily="18" charset="0"/>
              </a:rPr>
              <a:t>，则</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是</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的</a:t>
            </a:r>
            <a:r>
              <a:rPr lang="zh-CN" altLang="en-US" sz="2400" dirty="0">
                <a:solidFill>
                  <a:srgbClr val="0070C0"/>
                </a:solidFill>
                <a:latin typeface="Times New Roman" panose="02020603050405020304" pitchFamily="18" charset="0"/>
                <a:cs typeface="Times New Roman" panose="02020603050405020304" pitchFamily="18" charset="0"/>
              </a:rPr>
              <a:t>子图</a:t>
            </a:r>
            <a:r>
              <a:rPr lang="zh-CN" altLang="en-US" sz="2400" dirty="0">
                <a:latin typeface="Times New Roman" panose="02020603050405020304" pitchFamily="18" charset="0"/>
                <a:cs typeface="Times New Roman" panose="02020603050405020304" pitchFamily="18" charset="0"/>
              </a:rPr>
              <a:t>。也就是说，从图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的顶点集合中选出一个子集并从边集合中选出与该顶点子集相关的一些边所构成的图，就是图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的子图。</a:t>
            </a:r>
            <a:endParaRPr lang="zh-CN" altLang="en-US"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一个无向图的极大连通子图称为该无向图的</a:t>
            </a:r>
            <a:r>
              <a:rPr lang="zh-CN" altLang="en-US" sz="2400" dirty="0">
                <a:solidFill>
                  <a:srgbClr val="0070C0"/>
                </a:solidFill>
                <a:latin typeface="Times New Roman" panose="02020603050405020304" pitchFamily="18" charset="0"/>
                <a:cs typeface="Times New Roman" panose="02020603050405020304" pitchFamily="18" charset="0"/>
              </a:rPr>
              <a:t>连通分量</a:t>
            </a:r>
            <a:r>
              <a:rPr lang="zh-CN" altLang="en-US" sz="2400" dirty="0">
                <a:latin typeface="Times New Roman" panose="02020603050405020304" pitchFamily="18" charset="0"/>
                <a:cs typeface="Times New Roman" panose="02020603050405020304" pitchFamily="18" charset="0"/>
              </a:rPr>
              <a:t>；一个有向图的极大强连通子图称为该有向图的</a:t>
            </a:r>
            <a:r>
              <a:rPr lang="zh-CN" altLang="en-US" sz="2400" dirty="0">
                <a:solidFill>
                  <a:srgbClr val="0070C0"/>
                </a:solidFill>
                <a:latin typeface="Times New Roman" panose="02020603050405020304" pitchFamily="18" charset="0"/>
                <a:cs typeface="Times New Roman" panose="02020603050405020304" pitchFamily="18" charset="0"/>
              </a:rPr>
              <a:t>强连通分量</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极大</a:t>
            </a:r>
            <a:r>
              <a:rPr lang="zh-CN" altLang="en-US" sz="2400" dirty="0">
                <a:latin typeface="Times New Roman" panose="02020603050405020304" pitchFamily="18" charset="0"/>
                <a:cs typeface="Times New Roman" panose="02020603050405020304" pitchFamily="18" charset="0"/>
              </a:rPr>
              <a:t>”是指向连通子图或强连通子图中再添加一个顶点，该子图就不再连通或强连通。</a:t>
            </a:r>
            <a:endParaRPr lang="zh-CN" altLang="en-US" sz="2400" dirty="0">
              <a:latin typeface="Times New Roman" panose="02020603050405020304" pitchFamily="18" charset="0"/>
              <a:cs typeface="Times New Roman" panose="02020603050405020304" pitchFamily="18" charset="0"/>
            </a:endParaRPr>
          </a:p>
        </p:txBody>
      </p:sp>
      <p:grpSp>
        <p:nvGrpSpPr>
          <p:cNvPr id="51" name="组合 39"/>
          <p:cNvGrpSpPr/>
          <p:nvPr/>
        </p:nvGrpSpPr>
        <p:grpSpPr>
          <a:xfrm>
            <a:off x="549001" y="555626"/>
            <a:ext cx="4643807" cy="991772"/>
            <a:chOff x="326687" y="247818"/>
            <a:chExt cx="4861582" cy="820549"/>
          </a:xfrm>
        </p:grpSpPr>
        <p:sp>
          <p:nvSpPr>
            <p:cNvPr id="52"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53" name="组合 35"/>
            <p:cNvGrpSpPr/>
            <p:nvPr/>
          </p:nvGrpSpPr>
          <p:grpSpPr>
            <a:xfrm>
              <a:off x="326687" y="247818"/>
              <a:ext cx="4861582" cy="725466"/>
              <a:chOff x="326687" y="247818"/>
              <a:chExt cx="4861582" cy="725466"/>
            </a:xfrm>
          </p:grpSpPr>
          <p:grpSp>
            <p:nvGrpSpPr>
              <p:cNvPr id="54"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1"/>
              <p:cNvGrpSpPr/>
              <p:nvPr/>
            </p:nvGrpSpPr>
            <p:grpSpPr>
              <a:xfrm>
                <a:off x="349799" y="711709"/>
                <a:ext cx="4815092" cy="261575"/>
                <a:chOff x="358852" y="925118"/>
                <a:chExt cx="4815092" cy="261575"/>
              </a:xfrm>
            </p:grpSpPr>
            <p:cxnSp>
              <p:nvCxnSpPr>
                <p:cNvPr id="6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33"/>
              <p:cNvGrpSpPr/>
              <p:nvPr/>
            </p:nvGrpSpPr>
            <p:grpSpPr>
              <a:xfrm>
                <a:off x="5138963" y="489126"/>
                <a:ext cx="49306" cy="329693"/>
                <a:chOff x="5138963" y="489126"/>
                <a:chExt cx="49306" cy="329693"/>
              </a:xfrm>
            </p:grpSpPr>
            <p:sp>
              <p:nvSpPr>
                <p:cNvPr id="6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36"/>
              <p:cNvGrpSpPr/>
              <p:nvPr/>
            </p:nvGrpSpPr>
            <p:grpSpPr>
              <a:xfrm>
                <a:off x="326687" y="399838"/>
                <a:ext cx="49306" cy="329693"/>
                <a:chOff x="5138963" y="489126"/>
                <a:chExt cx="49306" cy="329693"/>
              </a:xfrm>
            </p:grpSpPr>
            <p:sp>
              <p:nvSpPr>
                <p:cNvPr id="5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aphicFrame>
        <p:nvGraphicFramePr>
          <p:cNvPr id="2" name="Object 1"/>
          <p:cNvGraphicFramePr>
            <a:graphicFrameLocks noChangeAspect="1"/>
          </p:cNvGraphicFramePr>
          <p:nvPr/>
        </p:nvGraphicFramePr>
        <p:xfrm>
          <a:off x="4588929" y="2121898"/>
          <a:ext cx="431800" cy="368300"/>
        </p:xfrm>
        <a:graphic>
          <a:graphicData uri="http://schemas.openxmlformats.org/presentationml/2006/ole">
            <mc:AlternateContent xmlns:mc="http://schemas.openxmlformats.org/markup-compatibility/2006">
              <mc:Choice xmlns:v="urn:schemas-microsoft-com:vml" Requires="v">
                <p:oleObj spid="_x0000_s1066" name="Equation" r:id="rId1" imgW="152400" imgH="152400" progId="Equation.DSMT4">
                  <p:embed/>
                </p:oleObj>
              </mc:Choice>
              <mc:Fallback>
                <p:oleObj name="Equation" r:id="rId1" imgW="152400" imgH="152400" progId="Equation.DSMT4">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29" y="2121898"/>
                        <a:ext cx="431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nvGraphicFramePr>
        <p:xfrm>
          <a:off x="6511925" y="2130606"/>
          <a:ext cx="431800" cy="368300"/>
        </p:xfrm>
        <a:graphic>
          <a:graphicData uri="http://schemas.openxmlformats.org/presentationml/2006/ole">
            <mc:AlternateContent xmlns:mc="http://schemas.openxmlformats.org/markup-compatibility/2006">
              <mc:Choice xmlns:v="urn:schemas-microsoft-com:vml" Requires="v">
                <p:oleObj spid="_x0000_s1067" name="Equation" r:id="rId3" imgW="152400" imgH="152400" progId="Equation.DSMT4">
                  <p:embed/>
                </p:oleObj>
              </mc:Choice>
              <mc:Fallback>
                <p:oleObj name="Equation" r:id="rId3" imgW="152400" imgH="152400" progId="Equation.DSMT4">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925" y="2130606"/>
                        <a:ext cx="431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left)">
                                      <p:cBhvr>
                                        <p:cTn id="25" dur="500"/>
                                        <p:tgtEl>
                                          <p:spTgt spid="3">
                                            <p:txEl>
                                              <p:pRg st="1" end="1"/>
                                            </p:txEl>
                                          </p:spTgt>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wipe(left)">
                                      <p:cBhvr>
                                        <p:cTn id="2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2" name="矩形 1"/>
          <p:cNvSpPr/>
          <p:nvPr/>
        </p:nvSpPr>
        <p:spPr>
          <a:xfrm>
            <a:off x="759679" y="1555059"/>
            <a:ext cx="10861514" cy="1200329"/>
          </a:xfrm>
          <a:prstGeom prst="rect">
            <a:avLst/>
          </a:prstGeom>
        </p:spPr>
        <p:txBody>
          <a:bodyPr wrap="square">
            <a:spAutoFit/>
          </a:bodyPr>
          <a:lstStyle/>
          <a:p>
            <a:r>
              <a:rPr lang="zh-CN" altLang="en-US" sz="2400" dirty="0"/>
              <a:t>若一个图本身就是连通图或强连通图，那么它的连通分量或强连通分量就是图本身，具有唯一性。若一个图本身是非连通图或非强连通图，那么它的连通分量可能有多种形式。</a:t>
            </a:r>
            <a:endParaRPr lang="en-US" altLang="zh-CN" sz="2400" dirty="0"/>
          </a:p>
        </p:txBody>
      </p:sp>
      <p:grpSp>
        <p:nvGrpSpPr>
          <p:cNvPr id="99" name="组合 98"/>
          <p:cNvGrpSpPr/>
          <p:nvPr/>
        </p:nvGrpSpPr>
        <p:grpSpPr>
          <a:xfrm>
            <a:off x="1273158" y="2654935"/>
            <a:ext cx="2386085" cy="1683871"/>
            <a:chOff x="1056024" y="2992537"/>
            <a:chExt cx="2511395" cy="1772303"/>
          </a:xfrm>
        </p:grpSpPr>
        <p:cxnSp>
          <p:nvCxnSpPr>
            <p:cNvPr id="39" name="直接连接符 38"/>
            <p:cNvCxnSpPr>
              <a:stCxn id="3" idx="6"/>
              <a:endCxn id="37" idx="2"/>
            </p:cNvCxnSpPr>
            <p:nvPr/>
          </p:nvCxnSpPr>
          <p:spPr>
            <a:xfrm>
              <a:off x="1681372" y="3388779"/>
              <a:ext cx="1260699" cy="475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 idx="4"/>
              <a:endCxn id="34" idx="2"/>
            </p:cNvCxnSpPr>
            <p:nvPr/>
          </p:nvCxnSpPr>
          <p:spPr>
            <a:xfrm>
              <a:off x="1368698" y="3701453"/>
              <a:ext cx="108721" cy="750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1056024" y="2992537"/>
              <a:ext cx="2511395" cy="1772303"/>
              <a:chOff x="1054306" y="2992537"/>
              <a:chExt cx="2498083" cy="1762909"/>
            </a:xfrm>
          </p:grpSpPr>
          <p:grpSp>
            <p:nvGrpSpPr>
              <p:cNvPr id="6" name="组合 5"/>
              <p:cNvGrpSpPr/>
              <p:nvPr/>
            </p:nvGrpSpPr>
            <p:grpSpPr>
              <a:xfrm>
                <a:off x="1054306" y="2992537"/>
                <a:ext cx="622033" cy="705158"/>
                <a:chOff x="2481481" y="4222868"/>
                <a:chExt cx="622033" cy="705158"/>
              </a:xfrm>
            </p:grpSpPr>
            <p:sp>
              <p:nvSpPr>
                <p:cNvPr id="3" name="椭圆 2"/>
                <p:cNvSpPr/>
                <p:nvPr/>
              </p:nvSpPr>
              <p:spPr>
                <a:xfrm>
                  <a:off x="2481481" y="4305993"/>
                  <a:ext cx="622033" cy="6220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46069" y="4222868"/>
                  <a:ext cx="526106" cy="551061"/>
                </a:xfrm>
                <a:prstGeom prst="rect">
                  <a:avLst/>
                </a:prstGeom>
              </p:spPr>
              <p:txBody>
                <a:bodyPr wrap="square">
                  <a:spAutoFit/>
                </a:bodyPr>
                <a:lstStyle/>
                <a:p>
                  <a:r>
                    <a:rPr lang="en-US" altLang="zh-CN" sz="3000" dirty="0">
                      <a:latin typeface="Times New Roman" panose="02020603050405020304" pitchFamily="18" charset="0"/>
                      <a:cs typeface="Times New Roman" panose="02020603050405020304" pitchFamily="18" charset="0"/>
                    </a:rPr>
                    <a:t>v</a:t>
                  </a:r>
                  <a:r>
                    <a:rPr lang="en-US" altLang="zh-CN" sz="3000" baseline="-25000" dirty="0">
                      <a:latin typeface="Times New Roman" panose="02020603050405020304" pitchFamily="18" charset="0"/>
                      <a:cs typeface="Times New Roman" panose="02020603050405020304" pitchFamily="18" charset="0"/>
                    </a:rPr>
                    <a:t>0</a:t>
                  </a:r>
                  <a:endParaRPr lang="zh-CN" altLang="en-US" sz="3000" dirty="0"/>
                </a:p>
              </p:txBody>
            </p:sp>
          </p:grpSp>
          <p:grpSp>
            <p:nvGrpSpPr>
              <p:cNvPr id="33" name="组合 32"/>
              <p:cNvGrpSpPr/>
              <p:nvPr/>
            </p:nvGrpSpPr>
            <p:grpSpPr>
              <a:xfrm>
                <a:off x="1473467" y="4050288"/>
                <a:ext cx="622033" cy="705158"/>
                <a:chOff x="2481481" y="4222868"/>
                <a:chExt cx="622033" cy="705158"/>
              </a:xfrm>
            </p:grpSpPr>
            <p:sp>
              <p:nvSpPr>
                <p:cNvPr id="34" name="椭圆 33"/>
                <p:cNvSpPr/>
                <p:nvPr/>
              </p:nvSpPr>
              <p:spPr>
                <a:xfrm>
                  <a:off x="2481481" y="4305993"/>
                  <a:ext cx="622033" cy="6220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a:off x="2546069" y="4222868"/>
                  <a:ext cx="526107" cy="551061"/>
                </a:xfrm>
                <a:prstGeom prst="rect">
                  <a:avLst/>
                </a:prstGeom>
              </p:spPr>
              <p:txBody>
                <a:bodyPr wrap="square">
                  <a:spAutoFit/>
                </a:bodyPr>
                <a:lstStyle/>
                <a:p>
                  <a:r>
                    <a:rPr lang="en-US" altLang="zh-CN" sz="3000" dirty="0">
                      <a:latin typeface="Times New Roman" panose="02020603050405020304" pitchFamily="18" charset="0"/>
                      <a:cs typeface="Times New Roman" panose="02020603050405020304" pitchFamily="18" charset="0"/>
                    </a:rPr>
                    <a:t>v</a:t>
                  </a:r>
                  <a:r>
                    <a:rPr lang="en-US" altLang="zh-CN" sz="3000" baseline="-25000" dirty="0">
                      <a:latin typeface="Times New Roman" panose="02020603050405020304" pitchFamily="18" charset="0"/>
                      <a:cs typeface="Times New Roman" panose="02020603050405020304" pitchFamily="18" charset="0"/>
                    </a:rPr>
                    <a:t>3</a:t>
                  </a:r>
                  <a:endParaRPr lang="zh-CN" altLang="en-US" sz="3000" dirty="0"/>
                </a:p>
              </p:txBody>
            </p:sp>
          </p:grpSp>
          <p:grpSp>
            <p:nvGrpSpPr>
              <p:cNvPr id="36" name="组合 35"/>
              <p:cNvGrpSpPr/>
              <p:nvPr/>
            </p:nvGrpSpPr>
            <p:grpSpPr>
              <a:xfrm>
                <a:off x="2930356" y="3465513"/>
                <a:ext cx="622033" cy="705158"/>
                <a:chOff x="2481481" y="4222868"/>
                <a:chExt cx="622033" cy="705158"/>
              </a:xfrm>
            </p:grpSpPr>
            <p:sp>
              <p:nvSpPr>
                <p:cNvPr id="37" name="椭圆 36"/>
                <p:cNvSpPr/>
                <p:nvPr/>
              </p:nvSpPr>
              <p:spPr>
                <a:xfrm>
                  <a:off x="2481481" y="4305993"/>
                  <a:ext cx="622033" cy="6220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546069" y="4222868"/>
                  <a:ext cx="526106" cy="551061"/>
                </a:xfrm>
                <a:prstGeom prst="rect">
                  <a:avLst/>
                </a:prstGeom>
              </p:spPr>
              <p:txBody>
                <a:bodyPr wrap="square">
                  <a:spAutoFit/>
                </a:bodyPr>
                <a:lstStyle/>
                <a:p>
                  <a:r>
                    <a:rPr lang="en-US" altLang="zh-CN" sz="3000" dirty="0">
                      <a:latin typeface="Times New Roman" panose="02020603050405020304" pitchFamily="18" charset="0"/>
                      <a:cs typeface="Times New Roman" panose="02020603050405020304" pitchFamily="18" charset="0"/>
                    </a:rPr>
                    <a:t>v</a:t>
                  </a:r>
                  <a:r>
                    <a:rPr lang="en-US" altLang="zh-CN" sz="3000" baseline="-25000" dirty="0">
                      <a:latin typeface="Times New Roman" panose="02020603050405020304" pitchFamily="18" charset="0"/>
                      <a:cs typeface="Times New Roman" panose="02020603050405020304" pitchFamily="18" charset="0"/>
                    </a:rPr>
                    <a:t>2</a:t>
                  </a:r>
                  <a:endParaRPr lang="zh-CN" altLang="en-US" sz="3000" dirty="0"/>
                </a:p>
              </p:txBody>
            </p:sp>
          </p:grpSp>
          <p:cxnSp>
            <p:nvCxnSpPr>
              <p:cNvPr id="42" name="直接连接符 41"/>
              <p:cNvCxnSpPr>
                <a:stCxn id="34" idx="6"/>
                <a:endCxn id="37" idx="3"/>
              </p:cNvCxnSpPr>
              <p:nvPr/>
            </p:nvCxnSpPr>
            <p:spPr>
              <a:xfrm flipV="1">
                <a:off x="2095500" y="4079576"/>
                <a:ext cx="925951" cy="3648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0" name="组合 99"/>
          <p:cNvGrpSpPr/>
          <p:nvPr/>
        </p:nvGrpSpPr>
        <p:grpSpPr>
          <a:xfrm>
            <a:off x="3659243" y="2714041"/>
            <a:ext cx="2048380" cy="1246274"/>
            <a:chOff x="3324806" y="2747429"/>
            <a:chExt cx="2042429" cy="1242653"/>
          </a:xfrm>
        </p:grpSpPr>
        <p:grpSp>
          <p:nvGrpSpPr>
            <p:cNvPr id="48" name="组合 47"/>
            <p:cNvGrpSpPr/>
            <p:nvPr/>
          </p:nvGrpSpPr>
          <p:grpSpPr>
            <a:xfrm>
              <a:off x="3324806" y="2747429"/>
              <a:ext cx="622033" cy="705158"/>
              <a:chOff x="2481481" y="4222868"/>
              <a:chExt cx="622033" cy="705158"/>
            </a:xfrm>
          </p:grpSpPr>
          <p:sp>
            <p:nvSpPr>
              <p:cNvPr id="49" name="椭圆 48"/>
              <p:cNvSpPr/>
              <p:nvPr/>
            </p:nvSpPr>
            <p:spPr>
              <a:xfrm>
                <a:off x="2481481" y="4305993"/>
                <a:ext cx="622033" cy="6220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2546069" y="4222868"/>
                <a:ext cx="526106" cy="584775"/>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1</a:t>
                </a:r>
                <a:endParaRPr lang="zh-CN" altLang="en-US" sz="3200" dirty="0"/>
              </a:p>
            </p:txBody>
          </p:sp>
        </p:grpSp>
        <p:grpSp>
          <p:nvGrpSpPr>
            <p:cNvPr id="51" name="组合 50"/>
            <p:cNvGrpSpPr/>
            <p:nvPr/>
          </p:nvGrpSpPr>
          <p:grpSpPr>
            <a:xfrm>
              <a:off x="4745202" y="3284924"/>
              <a:ext cx="622033" cy="705158"/>
              <a:chOff x="2481481" y="4222868"/>
              <a:chExt cx="622033" cy="705158"/>
            </a:xfrm>
          </p:grpSpPr>
          <p:sp>
            <p:nvSpPr>
              <p:cNvPr id="52" name="椭圆 51"/>
              <p:cNvSpPr/>
              <p:nvPr/>
            </p:nvSpPr>
            <p:spPr>
              <a:xfrm>
                <a:off x="2481481" y="4305993"/>
                <a:ext cx="622033" cy="6220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546069" y="4222868"/>
                <a:ext cx="526106" cy="584775"/>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4</a:t>
                </a:r>
                <a:endParaRPr lang="zh-CN" altLang="en-US" sz="3200" dirty="0"/>
              </a:p>
            </p:txBody>
          </p:sp>
        </p:grpSp>
        <p:cxnSp>
          <p:nvCxnSpPr>
            <p:cNvPr id="54" name="直接连接符 53"/>
            <p:cNvCxnSpPr>
              <a:stCxn id="49" idx="6"/>
              <a:endCxn id="52" idx="1"/>
            </p:cNvCxnSpPr>
            <p:nvPr/>
          </p:nvCxnSpPr>
          <p:spPr>
            <a:xfrm>
              <a:off x="3946839" y="3141571"/>
              <a:ext cx="889458" cy="317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1674348" y="4115659"/>
            <a:ext cx="3607580" cy="3468819"/>
            <a:chOff x="3335591" y="3533702"/>
            <a:chExt cx="4800843" cy="4616184"/>
          </a:xfrm>
        </p:grpSpPr>
        <p:sp>
          <p:nvSpPr>
            <p:cNvPr id="83" name="椭圆 82"/>
            <p:cNvSpPr/>
            <p:nvPr/>
          </p:nvSpPr>
          <p:spPr>
            <a:xfrm>
              <a:off x="3374971" y="4595749"/>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4" name="矩形 83"/>
            <p:cNvSpPr/>
            <p:nvPr/>
          </p:nvSpPr>
          <p:spPr>
            <a:xfrm>
              <a:off x="3367827" y="4415983"/>
              <a:ext cx="824993" cy="696283"/>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0</a:t>
              </a:r>
              <a:endParaRPr lang="zh-CN" altLang="en-US" sz="2800" dirty="0"/>
            </a:p>
          </p:txBody>
        </p:sp>
        <p:sp>
          <p:nvSpPr>
            <p:cNvPr id="85" name="弧形 84"/>
            <p:cNvSpPr/>
            <p:nvPr/>
          </p:nvSpPr>
          <p:spPr>
            <a:xfrm rot="18828784">
              <a:off x="3253080" y="4471245"/>
              <a:ext cx="2643756" cy="1863943"/>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86" name="椭圆 85"/>
            <p:cNvSpPr/>
            <p:nvPr/>
          </p:nvSpPr>
          <p:spPr>
            <a:xfrm>
              <a:off x="5327268" y="4326908"/>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矩形 86"/>
            <p:cNvSpPr/>
            <p:nvPr/>
          </p:nvSpPr>
          <p:spPr>
            <a:xfrm>
              <a:off x="5364579" y="4167209"/>
              <a:ext cx="737886" cy="696283"/>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1</a:t>
              </a:r>
              <a:endParaRPr lang="zh-CN" altLang="en-US" sz="2800" dirty="0"/>
            </a:p>
          </p:txBody>
        </p:sp>
        <p:sp>
          <p:nvSpPr>
            <p:cNvPr id="88" name="椭圆 87"/>
            <p:cNvSpPr/>
            <p:nvPr/>
          </p:nvSpPr>
          <p:spPr>
            <a:xfrm>
              <a:off x="7244921" y="466699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9" name="矩形 88"/>
            <p:cNvSpPr/>
            <p:nvPr/>
          </p:nvSpPr>
          <p:spPr>
            <a:xfrm>
              <a:off x="7240732" y="4469411"/>
              <a:ext cx="895702" cy="710411"/>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4</a:t>
              </a:r>
              <a:endParaRPr lang="zh-CN" altLang="en-US" sz="2800" dirty="0"/>
            </a:p>
          </p:txBody>
        </p:sp>
        <p:sp>
          <p:nvSpPr>
            <p:cNvPr id="90" name="弧形 89"/>
            <p:cNvSpPr/>
            <p:nvPr/>
          </p:nvSpPr>
          <p:spPr>
            <a:xfrm rot="19944175">
              <a:off x="5011304" y="4448766"/>
              <a:ext cx="2566831" cy="1775798"/>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91" name="弧形 90"/>
            <p:cNvSpPr/>
            <p:nvPr/>
          </p:nvSpPr>
          <p:spPr>
            <a:xfrm rot="8160678">
              <a:off x="4396561" y="4563389"/>
              <a:ext cx="2474705" cy="1643399"/>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92" name="椭圆 91"/>
            <p:cNvSpPr/>
            <p:nvPr/>
          </p:nvSpPr>
          <p:spPr>
            <a:xfrm>
              <a:off x="6037098" y="5414705"/>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3" name="矩形 92"/>
            <p:cNvSpPr/>
            <p:nvPr/>
          </p:nvSpPr>
          <p:spPr>
            <a:xfrm>
              <a:off x="6047951" y="5217855"/>
              <a:ext cx="644660" cy="696283"/>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2</a:t>
              </a:r>
              <a:endParaRPr lang="zh-CN" altLang="en-US" sz="2800" dirty="0"/>
            </a:p>
          </p:txBody>
        </p:sp>
        <p:sp>
          <p:nvSpPr>
            <p:cNvPr id="94" name="椭圆 93"/>
            <p:cNvSpPr/>
            <p:nvPr/>
          </p:nvSpPr>
          <p:spPr>
            <a:xfrm>
              <a:off x="4175754" y="585173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矩形 94"/>
            <p:cNvSpPr/>
            <p:nvPr/>
          </p:nvSpPr>
          <p:spPr>
            <a:xfrm>
              <a:off x="4193087" y="5665321"/>
              <a:ext cx="644660" cy="696283"/>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3</a:t>
              </a:r>
              <a:endParaRPr lang="zh-CN" altLang="en-US" sz="2800" dirty="0"/>
            </a:p>
          </p:txBody>
        </p:sp>
        <p:sp>
          <p:nvSpPr>
            <p:cNvPr id="96" name="弧形 95"/>
            <p:cNvSpPr/>
            <p:nvPr/>
          </p:nvSpPr>
          <p:spPr>
            <a:xfrm rot="11882215">
              <a:off x="3575258" y="4579507"/>
              <a:ext cx="1848956" cy="1694564"/>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97" name="弧形 96"/>
            <p:cNvSpPr/>
            <p:nvPr/>
          </p:nvSpPr>
          <p:spPr>
            <a:xfrm rot="19706809">
              <a:off x="3335591" y="4723139"/>
              <a:ext cx="3015463" cy="3426747"/>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98" name="弧形 97"/>
            <p:cNvSpPr/>
            <p:nvPr/>
          </p:nvSpPr>
          <p:spPr>
            <a:xfrm rot="9908398">
              <a:off x="3755711" y="3533702"/>
              <a:ext cx="4055488" cy="2209872"/>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grpSp>
      <p:grpSp>
        <p:nvGrpSpPr>
          <p:cNvPr id="208896" name="组合 208895"/>
          <p:cNvGrpSpPr/>
          <p:nvPr/>
        </p:nvGrpSpPr>
        <p:grpSpPr>
          <a:xfrm>
            <a:off x="7420815" y="4103852"/>
            <a:ext cx="2285782" cy="2752205"/>
            <a:chOff x="7420815" y="3947090"/>
            <a:chExt cx="2285782" cy="2752205"/>
          </a:xfrm>
        </p:grpSpPr>
        <p:sp>
          <p:nvSpPr>
            <p:cNvPr id="112" name="弧形 111"/>
            <p:cNvSpPr/>
            <p:nvPr/>
          </p:nvSpPr>
          <p:spPr>
            <a:xfrm rot="6753737">
              <a:off x="8296416" y="5173391"/>
              <a:ext cx="945045" cy="645737"/>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grpSp>
          <p:nvGrpSpPr>
            <p:cNvPr id="126" name="组合 125"/>
            <p:cNvGrpSpPr/>
            <p:nvPr/>
          </p:nvGrpSpPr>
          <p:grpSpPr>
            <a:xfrm>
              <a:off x="7420815" y="3947090"/>
              <a:ext cx="2285782" cy="2752205"/>
              <a:chOff x="7837250" y="4025474"/>
              <a:chExt cx="2285782" cy="2752205"/>
            </a:xfrm>
          </p:grpSpPr>
          <p:grpSp>
            <p:nvGrpSpPr>
              <p:cNvPr id="102" name="组合 101"/>
              <p:cNvGrpSpPr/>
              <p:nvPr/>
            </p:nvGrpSpPr>
            <p:grpSpPr>
              <a:xfrm>
                <a:off x="7837250" y="4523856"/>
                <a:ext cx="619939" cy="558805"/>
                <a:chOff x="7755729" y="4874519"/>
                <a:chExt cx="619939" cy="558805"/>
              </a:xfrm>
            </p:grpSpPr>
            <p:sp>
              <p:nvSpPr>
                <p:cNvPr id="104" name="椭圆 103"/>
                <p:cNvSpPr/>
                <p:nvPr/>
              </p:nvSpPr>
              <p:spPr>
                <a:xfrm>
                  <a:off x="7761880" y="4973115"/>
                  <a:ext cx="449754" cy="46020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矩形 104"/>
                <p:cNvSpPr/>
                <p:nvPr/>
              </p:nvSpPr>
              <p:spPr>
                <a:xfrm>
                  <a:off x="7755729" y="4874519"/>
                  <a:ext cx="619939" cy="523220"/>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0</a:t>
                  </a:r>
                  <a:endParaRPr lang="zh-CN" altLang="en-US" sz="2800" dirty="0"/>
                </a:p>
              </p:txBody>
            </p:sp>
          </p:grpSp>
          <p:grpSp>
            <p:nvGrpSpPr>
              <p:cNvPr id="121" name="组合 120"/>
              <p:cNvGrpSpPr/>
              <p:nvPr/>
            </p:nvGrpSpPr>
            <p:grpSpPr>
              <a:xfrm>
                <a:off x="9320092" y="5111860"/>
                <a:ext cx="492583" cy="587351"/>
                <a:chOff x="9745184" y="5477356"/>
                <a:chExt cx="492583" cy="587351"/>
              </a:xfrm>
            </p:grpSpPr>
            <p:sp>
              <p:nvSpPr>
                <p:cNvPr id="113" name="椭圆 112"/>
                <p:cNvSpPr/>
                <p:nvPr/>
              </p:nvSpPr>
              <p:spPr>
                <a:xfrm>
                  <a:off x="9745184" y="5625279"/>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4" name="矩形 113"/>
                <p:cNvSpPr/>
                <p:nvPr/>
              </p:nvSpPr>
              <p:spPr>
                <a:xfrm>
                  <a:off x="9753339" y="5477356"/>
                  <a:ext cx="484428"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2</a:t>
                  </a:r>
                  <a:endParaRPr lang="zh-CN" altLang="en-US" sz="2800" dirty="0"/>
                </a:p>
              </p:txBody>
            </p:sp>
          </p:grpSp>
          <p:grpSp>
            <p:nvGrpSpPr>
              <p:cNvPr id="120" name="组合 119"/>
              <p:cNvGrpSpPr/>
              <p:nvPr/>
            </p:nvGrpSpPr>
            <p:grpSpPr>
              <a:xfrm>
                <a:off x="8553529" y="5532388"/>
                <a:ext cx="497453" cy="616464"/>
                <a:chOff x="8346482" y="5813603"/>
                <a:chExt cx="497453" cy="616464"/>
              </a:xfrm>
            </p:grpSpPr>
            <p:sp>
              <p:nvSpPr>
                <p:cNvPr id="115" name="椭圆 114"/>
                <p:cNvSpPr/>
                <p:nvPr/>
              </p:nvSpPr>
              <p:spPr>
                <a:xfrm>
                  <a:off x="8346482" y="5953684"/>
                  <a:ext cx="449754" cy="47638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矩形 115"/>
                <p:cNvSpPr/>
                <p:nvPr/>
              </p:nvSpPr>
              <p:spPr>
                <a:xfrm>
                  <a:off x="8359507" y="5813603"/>
                  <a:ext cx="484428" cy="523220"/>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3</a:t>
                  </a:r>
                  <a:endParaRPr lang="zh-CN" altLang="en-US" sz="2800" dirty="0"/>
                </a:p>
              </p:txBody>
            </p:sp>
          </p:grpSp>
          <p:sp>
            <p:nvSpPr>
              <p:cNvPr id="117" name="弧形 116"/>
              <p:cNvSpPr/>
              <p:nvPr/>
            </p:nvSpPr>
            <p:spPr>
              <a:xfrm rot="11882215">
                <a:off x="8038959" y="4675475"/>
                <a:ext cx="1389393" cy="1273376"/>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118" name="弧形 117"/>
              <p:cNvSpPr/>
              <p:nvPr/>
            </p:nvSpPr>
            <p:spPr>
              <a:xfrm rot="19706809">
                <a:off x="7850326" y="4735035"/>
                <a:ext cx="1907504" cy="2042644"/>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119" name="弧形 118"/>
              <p:cNvSpPr/>
              <p:nvPr/>
            </p:nvSpPr>
            <p:spPr>
              <a:xfrm rot="9908398">
                <a:off x="8201737" y="4025474"/>
                <a:ext cx="1921295" cy="1470606"/>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grpSp>
      </p:grpSp>
      <p:grpSp>
        <p:nvGrpSpPr>
          <p:cNvPr id="125" name="组合 124"/>
          <p:cNvGrpSpPr/>
          <p:nvPr/>
        </p:nvGrpSpPr>
        <p:grpSpPr>
          <a:xfrm rot="1079878">
            <a:off x="9379074" y="4234022"/>
            <a:ext cx="2289143" cy="2147653"/>
            <a:chOff x="8974354" y="4086192"/>
            <a:chExt cx="2289143" cy="2147653"/>
          </a:xfrm>
        </p:grpSpPr>
        <p:grpSp>
          <p:nvGrpSpPr>
            <p:cNvPr id="122" name="组合 121"/>
            <p:cNvGrpSpPr/>
            <p:nvPr/>
          </p:nvGrpSpPr>
          <p:grpSpPr>
            <a:xfrm>
              <a:off x="9175653" y="4645955"/>
              <a:ext cx="554482" cy="601330"/>
              <a:chOff x="9175653" y="4645955"/>
              <a:chExt cx="554482" cy="601330"/>
            </a:xfrm>
          </p:grpSpPr>
          <p:sp>
            <p:nvSpPr>
              <p:cNvPr id="107" name="椭圆 106"/>
              <p:cNvSpPr/>
              <p:nvPr/>
            </p:nvSpPr>
            <p:spPr>
              <a:xfrm>
                <a:off x="9211784" y="4807857"/>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8" name="矩形 107"/>
              <p:cNvSpPr/>
              <p:nvPr/>
            </p:nvSpPr>
            <p:spPr>
              <a:xfrm rot="20285275">
                <a:off x="9175653" y="4645955"/>
                <a:ext cx="554482" cy="523220"/>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1</a:t>
                </a:r>
                <a:endParaRPr lang="zh-CN" altLang="en-US" sz="2800" dirty="0"/>
              </a:p>
            </p:txBody>
          </p:sp>
        </p:grpSp>
        <p:grpSp>
          <p:nvGrpSpPr>
            <p:cNvPr id="124" name="组合 123"/>
            <p:cNvGrpSpPr/>
            <p:nvPr/>
          </p:nvGrpSpPr>
          <p:grpSpPr>
            <a:xfrm>
              <a:off x="10579097" y="4869567"/>
              <a:ext cx="673073" cy="633276"/>
              <a:chOff x="10579097" y="4869567"/>
              <a:chExt cx="673073" cy="633276"/>
            </a:xfrm>
          </p:grpSpPr>
          <p:sp>
            <p:nvSpPr>
              <p:cNvPr id="109" name="椭圆 108"/>
              <p:cNvSpPr/>
              <p:nvPr/>
            </p:nvSpPr>
            <p:spPr>
              <a:xfrm rot="10402610">
                <a:off x="10652799" y="5063415"/>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0" name="矩形 109"/>
              <p:cNvSpPr/>
              <p:nvPr/>
            </p:nvSpPr>
            <p:spPr>
              <a:xfrm rot="20189369">
                <a:off x="10579097" y="4869567"/>
                <a:ext cx="673073" cy="533836"/>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4</a:t>
                </a:r>
                <a:endParaRPr lang="zh-CN" altLang="en-US" sz="2800" dirty="0"/>
              </a:p>
            </p:txBody>
          </p:sp>
        </p:grpSp>
        <p:sp>
          <p:nvSpPr>
            <p:cNvPr id="111" name="弧形 110"/>
            <p:cNvSpPr/>
            <p:nvPr/>
          </p:nvSpPr>
          <p:spPr>
            <a:xfrm rot="19944175">
              <a:off x="8974354" y="4899426"/>
              <a:ext cx="1928838" cy="1334419"/>
            </a:xfrm>
            <a:prstGeom prst="arc">
              <a:avLst>
                <a:gd name="adj1" fmla="val 16395207"/>
                <a:gd name="adj2" fmla="val 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123" name="弧形 122"/>
            <p:cNvSpPr/>
            <p:nvPr/>
          </p:nvSpPr>
          <p:spPr>
            <a:xfrm rot="8977180">
              <a:off x="9334659" y="4086192"/>
              <a:ext cx="1928838" cy="1334419"/>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grpSp>
      <p:sp>
        <p:nvSpPr>
          <p:cNvPr id="128" name="文本框 127"/>
          <p:cNvSpPr txBox="1"/>
          <p:nvPr/>
        </p:nvSpPr>
        <p:spPr>
          <a:xfrm>
            <a:off x="2299898" y="4093983"/>
            <a:ext cx="2414778" cy="430887"/>
          </a:xfrm>
          <a:prstGeom prst="rect">
            <a:avLst/>
          </a:prstGeom>
          <a:noFill/>
        </p:spPr>
        <p:txBody>
          <a:bodyPr wrap="square" rtlCol="0">
            <a:spAutoFit/>
          </a:bodyPr>
          <a:lstStyle/>
          <a:p>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a:t>
            </a:r>
            <a:r>
              <a:rPr lang="zh-CN" altLang="en-US" sz="2200" dirty="0">
                <a:latin typeface="Times New Roman" panose="02020603050405020304" pitchFamily="18" charset="0"/>
                <a:cs typeface="Times New Roman" panose="02020603050405020304" pitchFamily="18" charset="0"/>
              </a:rPr>
              <a:t>）非连通图</a:t>
            </a:r>
            <a:endParaRPr lang="zh-CN" altLang="en-US" sz="2200" dirty="0">
              <a:latin typeface="Times New Roman" panose="02020603050405020304" pitchFamily="18" charset="0"/>
              <a:cs typeface="Times New Roman" panose="02020603050405020304" pitchFamily="18" charset="0"/>
            </a:endParaRPr>
          </a:p>
        </p:txBody>
      </p:sp>
      <p:sp>
        <p:nvSpPr>
          <p:cNvPr id="129" name="文本框 128"/>
          <p:cNvSpPr txBox="1"/>
          <p:nvPr/>
        </p:nvSpPr>
        <p:spPr>
          <a:xfrm>
            <a:off x="8886966" y="4146745"/>
            <a:ext cx="2414778" cy="430887"/>
          </a:xfrm>
          <a:prstGeom prst="rect">
            <a:avLst/>
          </a:prstGeom>
          <a:noFill/>
        </p:spPr>
        <p:txBody>
          <a:bodyPr wrap="square" rtlCol="0">
            <a:spAutoFit/>
          </a:bodyPr>
          <a:lstStyle/>
          <a:p>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b</a:t>
            </a:r>
            <a:r>
              <a:rPr lang="zh-CN" altLang="en-US" sz="2200" dirty="0">
                <a:latin typeface="Times New Roman" panose="02020603050405020304" pitchFamily="18" charset="0"/>
                <a:cs typeface="Times New Roman" panose="02020603050405020304" pitchFamily="18" charset="0"/>
              </a:rPr>
              <a:t>）连接分量</a:t>
            </a:r>
            <a:endParaRPr lang="zh-CN" altLang="en-US" sz="2200" dirty="0">
              <a:latin typeface="Times New Roman" panose="02020603050405020304" pitchFamily="18" charset="0"/>
              <a:cs typeface="Times New Roman" panose="02020603050405020304" pitchFamily="18" charset="0"/>
            </a:endParaRPr>
          </a:p>
        </p:txBody>
      </p:sp>
      <p:sp>
        <p:nvSpPr>
          <p:cNvPr id="130" name="文本框 129"/>
          <p:cNvSpPr txBox="1"/>
          <p:nvPr/>
        </p:nvSpPr>
        <p:spPr>
          <a:xfrm>
            <a:off x="2098950" y="6263679"/>
            <a:ext cx="2414778" cy="430887"/>
          </a:xfrm>
          <a:prstGeom prst="rect">
            <a:avLst/>
          </a:prstGeom>
          <a:noFill/>
        </p:spPr>
        <p:txBody>
          <a:bodyPr wrap="square" rtlCol="0">
            <a:spAutoFit/>
          </a:bodyPr>
          <a:lstStyle/>
          <a:p>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c</a:t>
            </a:r>
            <a:r>
              <a:rPr lang="zh-CN" altLang="en-US" sz="2200" dirty="0">
                <a:latin typeface="Times New Roman" panose="02020603050405020304" pitchFamily="18" charset="0"/>
                <a:cs typeface="Times New Roman" panose="02020603050405020304" pitchFamily="18" charset="0"/>
              </a:rPr>
              <a:t>）非强连通图</a:t>
            </a:r>
            <a:endParaRPr lang="zh-CN" altLang="en-US" sz="2200" dirty="0">
              <a:latin typeface="Times New Roman" panose="02020603050405020304" pitchFamily="18" charset="0"/>
              <a:cs typeface="Times New Roman" panose="02020603050405020304" pitchFamily="18" charset="0"/>
            </a:endParaRPr>
          </a:p>
        </p:txBody>
      </p:sp>
      <p:sp>
        <p:nvSpPr>
          <p:cNvPr id="131" name="文本框 130"/>
          <p:cNvSpPr txBox="1"/>
          <p:nvPr/>
        </p:nvSpPr>
        <p:spPr>
          <a:xfrm>
            <a:off x="8618535" y="6264140"/>
            <a:ext cx="2414778" cy="430887"/>
          </a:xfrm>
          <a:prstGeom prst="rect">
            <a:avLst/>
          </a:prstGeom>
          <a:noFill/>
        </p:spPr>
        <p:txBody>
          <a:bodyPr wrap="square" rtlCol="0">
            <a:spAutoFit/>
          </a:bodyPr>
          <a:lstStyle/>
          <a:p>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d</a:t>
            </a:r>
            <a:r>
              <a:rPr lang="zh-CN" altLang="en-US" sz="2200" dirty="0">
                <a:latin typeface="Times New Roman" panose="02020603050405020304" pitchFamily="18" charset="0"/>
                <a:cs typeface="Times New Roman" panose="02020603050405020304" pitchFamily="18" charset="0"/>
              </a:rPr>
              <a:t>）强连接分量</a:t>
            </a:r>
            <a:endParaRPr lang="zh-CN" altLang="en-US" sz="2200" dirty="0">
              <a:latin typeface="Times New Roman" panose="02020603050405020304" pitchFamily="18" charset="0"/>
              <a:cs typeface="Times New Roman" panose="02020603050405020304" pitchFamily="18" charset="0"/>
            </a:endParaRPr>
          </a:p>
        </p:txBody>
      </p:sp>
      <p:grpSp>
        <p:nvGrpSpPr>
          <p:cNvPr id="155" name="组合 39"/>
          <p:cNvGrpSpPr/>
          <p:nvPr/>
        </p:nvGrpSpPr>
        <p:grpSpPr>
          <a:xfrm>
            <a:off x="549001" y="555626"/>
            <a:ext cx="4643807" cy="991772"/>
            <a:chOff x="326687" y="247818"/>
            <a:chExt cx="4861582" cy="820549"/>
          </a:xfrm>
        </p:grpSpPr>
        <p:sp>
          <p:nvSpPr>
            <p:cNvPr id="156"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157" name="组合 35"/>
            <p:cNvGrpSpPr/>
            <p:nvPr/>
          </p:nvGrpSpPr>
          <p:grpSpPr>
            <a:xfrm>
              <a:off x="326687" y="247818"/>
              <a:ext cx="4861582" cy="725466"/>
              <a:chOff x="326687" y="247818"/>
              <a:chExt cx="4861582" cy="725466"/>
            </a:xfrm>
          </p:grpSpPr>
          <p:grpSp>
            <p:nvGrpSpPr>
              <p:cNvPr id="158" name="组合 2"/>
              <p:cNvGrpSpPr/>
              <p:nvPr/>
            </p:nvGrpSpPr>
            <p:grpSpPr>
              <a:xfrm>
                <a:off x="349799" y="247818"/>
                <a:ext cx="4791980" cy="261575"/>
                <a:chOff x="349799" y="247818"/>
                <a:chExt cx="4791980" cy="261575"/>
              </a:xfrm>
            </p:grpSpPr>
            <p:cxnSp>
              <p:nvCxnSpPr>
                <p:cNvPr id="173"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4"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77"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78"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59" name="组合 1"/>
              <p:cNvGrpSpPr/>
              <p:nvPr/>
            </p:nvGrpSpPr>
            <p:grpSpPr>
              <a:xfrm>
                <a:off x="349799" y="711709"/>
                <a:ext cx="4815092" cy="261575"/>
                <a:chOff x="358852" y="925118"/>
                <a:chExt cx="4815092" cy="261575"/>
              </a:xfrm>
            </p:grpSpPr>
            <p:cxnSp>
              <p:nvCxnSpPr>
                <p:cNvPr id="166"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8"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9"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0"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71"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72"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60" name="组合 33"/>
              <p:cNvGrpSpPr/>
              <p:nvPr/>
            </p:nvGrpSpPr>
            <p:grpSpPr>
              <a:xfrm>
                <a:off x="5138963" y="489126"/>
                <a:ext cx="49306" cy="329693"/>
                <a:chOff x="5138963" y="489126"/>
                <a:chExt cx="49306" cy="329693"/>
              </a:xfrm>
            </p:grpSpPr>
            <p:sp>
              <p:nvSpPr>
                <p:cNvPr id="16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61" name="组合 36"/>
              <p:cNvGrpSpPr/>
              <p:nvPr/>
            </p:nvGrpSpPr>
            <p:grpSpPr>
              <a:xfrm>
                <a:off x="326687" y="399838"/>
                <a:ext cx="49306" cy="329693"/>
                <a:chOff x="5138963" y="489126"/>
                <a:chExt cx="49306" cy="329693"/>
              </a:xfrm>
            </p:grpSpPr>
            <p:sp>
              <p:nvSpPr>
                <p:cNvPr id="162"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3"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 name="Right Arrow 3"/>
          <p:cNvSpPr/>
          <p:nvPr/>
        </p:nvSpPr>
        <p:spPr>
          <a:xfrm>
            <a:off x="6190436" y="3494087"/>
            <a:ext cx="1222824" cy="443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Right Arrow 178"/>
          <p:cNvSpPr/>
          <p:nvPr/>
        </p:nvSpPr>
        <p:spPr>
          <a:xfrm>
            <a:off x="6190436" y="5269816"/>
            <a:ext cx="1222824" cy="443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1" name="组合 98"/>
          <p:cNvGrpSpPr/>
          <p:nvPr/>
        </p:nvGrpSpPr>
        <p:grpSpPr>
          <a:xfrm>
            <a:off x="7315327" y="2613588"/>
            <a:ext cx="2386085" cy="1683871"/>
            <a:chOff x="1056024" y="2992537"/>
            <a:chExt cx="2511395" cy="1772303"/>
          </a:xfrm>
        </p:grpSpPr>
        <p:cxnSp>
          <p:nvCxnSpPr>
            <p:cNvPr id="182" name="直接连接符 38"/>
            <p:cNvCxnSpPr>
              <a:stCxn id="193" idx="6"/>
              <a:endCxn id="189" idx="2"/>
            </p:cNvCxnSpPr>
            <p:nvPr/>
          </p:nvCxnSpPr>
          <p:spPr>
            <a:xfrm>
              <a:off x="1681372" y="3388779"/>
              <a:ext cx="1260699" cy="475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40"/>
            <p:cNvCxnSpPr>
              <a:stCxn id="193" idx="4"/>
              <a:endCxn id="191" idx="2"/>
            </p:cNvCxnSpPr>
            <p:nvPr/>
          </p:nvCxnSpPr>
          <p:spPr>
            <a:xfrm>
              <a:off x="1368698" y="3701453"/>
              <a:ext cx="108721" cy="750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4" name="组合 80"/>
            <p:cNvGrpSpPr/>
            <p:nvPr/>
          </p:nvGrpSpPr>
          <p:grpSpPr>
            <a:xfrm>
              <a:off x="1056024" y="2992537"/>
              <a:ext cx="2511395" cy="1772303"/>
              <a:chOff x="1054306" y="2992537"/>
              <a:chExt cx="2498083" cy="1762909"/>
            </a:xfrm>
          </p:grpSpPr>
          <p:grpSp>
            <p:nvGrpSpPr>
              <p:cNvPr id="185" name="组合 5"/>
              <p:cNvGrpSpPr/>
              <p:nvPr/>
            </p:nvGrpSpPr>
            <p:grpSpPr>
              <a:xfrm>
                <a:off x="1054306" y="2992537"/>
                <a:ext cx="622033" cy="705158"/>
                <a:chOff x="2481481" y="4222868"/>
                <a:chExt cx="622033" cy="705158"/>
              </a:xfrm>
            </p:grpSpPr>
            <p:sp>
              <p:nvSpPr>
                <p:cNvPr id="193" name="椭圆 2"/>
                <p:cNvSpPr/>
                <p:nvPr/>
              </p:nvSpPr>
              <p:spPr>
                <a:xfrm>
                  <a:off x="2481481" y="4305993"/>
                  <a:ext cx="622033" cy="6220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4"/>
                <p:cNvSpPr/>
                <p:nvPr/>
              </p:nvSpPr>
              <p:spPr>
                <a:xfrm>
                  <a:off x="2546069" y="4222868"/>
                  <a:ext cx="526106" cy="551061"/>
                </a:xfrm>
                <a:prstGeom prst="rect">
                  <a:avLst/>
                </a:prstGeom>
              </p:spPr>
              <p:txBody>
                <a:bodyPr wrap="square">
                  <a:spAutoFit/>
                </a:bodyPr>
                <a:lstStyle/>
                <a:p>
                  <a:r>
                    <a:rPr lang="en-US" altLang="zh-CN" sz="3000" dirty="0">
                      <a:latin typeface="Times New Roman" panose="02020603050405020304" pitchFamily="18" charset="0"/>
                      <a:cs typeface="Times New Roman" panose="02020603050405020304" pitchFamily="18" charset="0"/>
                    </a:rPr>
                    <a:t>v</a:t>
                  </a:r>
                  <a:r>
                    <a:rPr lang="en-US" altLang="zh-CN" sz="3000" baseline="-25000" dirty="0">
                      <a:latin typeface="Times New Roman" panose="02020603050405020304" pitchFamily="18" charset="0"/>
                      <a:cs typeface="Times New Roman" panose="02020603050405020304" pitchFamily="18" charset="0"/>
                    </a:rPr>
                    <a:t>0</a:t>
                  </a:r>
                  <a:endParaRPr lang="zh-CN" altLang="en-US" sz="3000" dirty="0"/>
                </a:p>
              </p:txBody>
            </p:sp>
          </p:grpSp>
          <p:grpSp>
            <p:nvGrpSpPr>
              <p:cNvPr id="186" name="组合 32"/>
              <p:cNvGrpSpPr/>
              <p:nvPr/>
            </p:nvGrpSpPr>
            <p:grpSpPr>
              <a:xfrm>
                <a:off x="1473467" y="4050288"/>
                <a:ext cx="622033" cy="705158"/>
                <a:chOff x="2481481" y="4222868"/>
                <a:chExt cx="622033" cy="705158"/>
              </a:xfrm>
            </p:grpSpPr>
            <p:sp>
              <p:nvSpPr>
                <p:cNvPr id="191" name="椭圆 33"/>
                <p:cNvSpPr/>
                <p:nvPr/>
              </p:nvSpPr>
              <p:spPr>
                <a:xfrm>
                  <a:off x="2481481" y="4305993"/>
                  <a:ext cx="622033" cy="6220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2" name="矩形 34"/>
                <p:cNvSpPr/>
                <p:nvPr/>
              </p:nvSpPr>
              <p:spPr>
                <a:xfrm>
                  <a:off x="2546069" y="4222868"/>
                  <a:ext cx="526107" cy="551061"/>
                </a:xfrm>
                <a:prstGeom prst="rect">
                  <a:avLst/>
                </a:prstGeom>
              </p:spPr>
              <p:txBody>
                <a:bodyPr wrap="square">
                  <a:spAutoFit/>
                </a:bodyPr>
                <a:lstStyle/>
                <a:p>
                  <a:r>
                    <a:rPr lang="en-US" altLang="zh-CN" sz="3000" dirty="0">
                      <a:latin typeface="Times New Roman" panose="02020603050405020304" pitchFamily="18" charset="0"/>
                      <a:cs typeface="Times New Roman" panose="02020603050405020304" pitchFamily="18" charset="0"/>
                    </a:rPr>
                    <a:t>v</a:t>
                  </a:r>
                  <a:r>
                    <a:rPr lang="en-US" altLang="zh-CN" sz="3000" baseline="-25000" dirty="0">
                      <a:latin typeface="Times New Roman" panose="02020603050405020304" pitchFamily="18" charset="0"/>
                      <a:cs typeface="Times New Roman" panose="02020603050405020304" pitchFamily="18" charset="0"/>
                    </a:rPr>
                    <a:t>3</a:t>
                  </a:r>
                  <a:endParaRPr lang="zh-CN" altLang="en-US" sz="3000" dirty="0"/>
                </a:p>
              </p:txBody>
            </p:sp>
          </p:grpSp>
          <p:grpSp>
            <p:nvGrpSpPr>
              <p:cNvPr id="187" name="组合 35"/>
              <p:cNvGrpSpPr/>
              <p:nvPr/>
            </p:nvGrpSpPr>
            <p:grpSpPr>
              <a:xfrm>
                <a:off x="2930356" y="3465513"/>
                <a:ext cx="622033" cy="705158"/>
                <a:chOff x="2481481" y="4222868"/>
                <a:chExt cx="622033" cy="705158"/>
              </a:xfrm>
            </p:grpSpPr>
            <p:sp>
              <p:nvSpPr>
                <p:cNvPr id="189" name="椭圆 36"/>
                <p:cNvSpPr/>
                <p:nvPr/>
              </p:nvSpPr>
              <p:spPr>
                <a:xfrm>
                  <a:off x="2481481" y="4305993"/>
                  <a:ext cx="622033" cy="6220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37"/>
                <p:cNvSpPr/>
                <p:nvPr/>
              </p:nvSpPr>
              <p:spPr>
                <a:xfrm>
                  <a:off x="2546069" y="4222868"/>
                  <a:ext cx="526106" cy="551061"/>
                </a:xfrm>
                <a:prstGeom prst="rect">
                  <a:avLst/>
                </a:prstGeom>
              </p:spPr>
              <p:txBody>
                <a:bodyPr wrap="square">
                  <a:spAutoFit/>
                </a:bodyPr>
                <a:lstStyle/>
                <a:p>
                  <a:r>
                    <a:rPr lang="en-US" altLang="zh-CN" sz="3000" dirty="0">
                      <a:latin typeface="Times New Roman" panose="02020603050405020304" pitchFamily="18" charset="0"/>
                      <a:cs typeface="Times New Roman" panose="02020603050405020304" pitchFamily="18" charset="0"/>
                    </a:rPr>
                    <a:t>v</a:t>
                  </a:r>
                  <a:r>
                    <a:rPr lang="en-US" altLang="zh-CN" sz="3000" baseline="-25000" dirty="0">
                      <a:latin typeface="Times New Roman" panose="02020603050405020304" pitchFamily="18" charset="0"/>
                      <a:cs typeface="Times New Roman" panose="02020603050405020304" pitchFamily="18" charset="0"/>
                    </a:rPr>
                    <a:t>2</a:t>
                  </a:r>
                  <a:endParaRPr lang="zh-CN" altLang="en-US" sz="3000" dirty="0"/>
                </a:p>
              </p:txBody>
            </p:sp>
          </p:grpSp>
          <p:cxnSp>
            <p:nvCxnSpPr>
              <p:cNvPr id="188" name="直接连接符 41"/>
              <p:cNvCxnSpPr>
                <a:stCxn id="191" idx="6"/>
                <a:endCxn id="189" idx="3"/>
              </p:cNvCxnSpPr>
              <p:nvPr/>
            </p:nvCxnSpPr>
            <p:spPr>
              <a:xfrm flipV="1">
                <a:off x="2095500" y="4079576"/>
                <a:ext cx="925951" cy="3648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5" name="组合 99"/>
          <p:cNvGrpSpPr/>
          <p:nvPr/>
        </p:nvGrpSpPr>
        <p:grpSpPr>
          <a:xfrm>
            <a:off x="9701412" y="2672694"/>
            <a:ext cx="2048380" cy="1246274"/>
            <a:chOff x="3324806" y="2747429"/>
            <a:chExt cx="2042429" cy="1242653"/>
          </a:xfrm>
        </p:grpSpPr>
        <p:grpSp>
          <p:nvGrpSpPr>
            <p:cNvPr id="196" name="组合 47"/>
            <p:cNvGrpSpPr/>
            <p:nvPr/>
          </p:nvGrpSpPr>
          <p:grpSpPr>
            <a:xfrm>
              <a:off x="3324806" y="2747429"/>
              <a:ext cx="622033" cy="705158"/>
              <a:chOff x="2481481" y="4222868"/>
              <a:chExt cx="622033" cy="705158"/>
            </a:xfrm>
          </p:grpSpPr>
          <p:sp>
            <p:nvSpPr>
              <p:cNvPr id="201" name="椭圆 48"/>
              <p:cNvSpPr/>
              <p:nvPr/>
            </p:nvSpPr>
            <p:spPr>
              <a:xfrm>
                <a:off x="2481481" y="4305993"/>
                <a:ext cx="622033" cy="6220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49"/>
              <p:cNvSpPr/>
              <p:nvPr/>
            </p:nvSpPr>
            <p:spPr>
              <a:xfrm>
                <a:off x="2546069" y="4222868"/>
                <a:ext cx="526106" cy="584775"/>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1</a:t>
                </a:r>
                <a:endParaRPr lang="zh-CN" altLang="en-US" sz="3200" dirty="0"/>
              </a:p>
            </p:txBody>
          </p:sp>
        </p:grpSp>
        <p:grpSp>
          <p:nvGrpSpPr>
            <p:cNvPr id="197" name="组合 50"/>
            <p:cNvGrpSpPr/>
            <p:nvPr/>
          </p:nvGrpSpPr>
          <p:grpSpPr>
            <a:xfrm>
              <a:off x="4745202" y="3284924"/>
              <a:ext cx="622033" cy="705158"/>
              <a:chOff x="2481481" y="4222868"/>
              <a:chExt cx="622033" cy="705158"/>
            </a:xfrm>
          </p:grpSpPr>
          <p:sp>
            <p:nvSpPr>
              <p:cNvPr id="199" name="椭圆 51"/>
              <p:cNvSpPr/>
              <p:nvPr/>
            </p:nvSpPr>
            <p:spPr>
              <a:xfrm>
                <a:off x="2481481" y="4305993"/>
                <a:ext cx="622033" cy="6220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52"/>
              <p:cNvSpPr/>
              <p:nvPr/>
            </p:nvSpPr>
            <p:spPr>
              <a:xfrm>
                <a:off x="2546069" y="4222868"/>
                <a:ext cx="526106" cy="584775"/>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4</a:t>
                </a:r>
                <a:endParaRPr lang="zh-CN" altLang="en-US" sz="3200" dirty="0"/>
              </a:p>
            </p:txBody>
          </p:sp>
        </p:grpSp>
        <p:cxnSp>
          <p:nvCxnSpPr>
            <p:cNvPr id="198" name="直接连接符 53"/>
            <p:cNvCxnSpPr>
              <a:stCxn id="201" idx="6"/>
              <a:endCxn id="199" idx="1"/>
            </p:cNvCxnSpPr>
            <p:nvPr/>
          </p:nvCxnSpPr>
          <p:spPr>
            <a:xfrm>
              <a:off x="3946839" y="3141571"/>
              <a:ext cx="889458" cy="317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par>
                                <p:cTn id="17" presetID="10"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1"/>
                                        </p:tgtEl>
                                        <p:attrNameLst>
                                          <p:attrName>style.visibility</p:attrName>
                                        </p:attrNameLst>
                                      </p:cBhvr>
                                      <p:to>
                                        <p:strVal val="visible"/>
                                      </p:to>
                                    </p:set>
                                    <p:animEffect transition="in" filter="fade">
                                      <p:cBhvr>
                                        <p:cTn id="27" dur="500"/>
                                        <p:tgtEl>
                                          <p:spTgt spid="181"/>
                                        </p:tgtEl>
                                      </p:cBhvr>
                                    </p:animEffect>
                                  </p:childTnLst>
                                </p:cTn>
                              </p:par>
                              <p:par>
                                <p:cTn id="28" presetID="10" presetClass="entr" presetSubtype="0" fill="hold" nodeType="withEffect">
                                  <p:stCondLst>
                                    <p:cond delay="0"/>
                                  </p:stCondLst>
                                  <p:childTnLst>
                                    <p:set>
                                      <p:cBhvr>
                                        <p:cTn id="29" dur="1" fill="hold">
                                          <p:stCondLst>
                                            <p:cond delay="0"/>
                                          </p:stCondLst>
                                        </p:cTn>
                                        <p:tgtEl>
                                          <p:spTgt spid="195"/>
                                        </p:tgtEl>
                                        <p:attrNameLst>
                                          <p:attrName>style.visibility</p:attrName>
                                        </p:attrNameLst>
                                      </p:cBhvr>
                                      <p:to>
                                        <p:strVal val="visible"/>
                                      </p:to>
                                    </p:set>
                                    <p:animEffect transition="in" filter="fade">
                                      <p:cBhvr>
                                        <p:cTn id="30" dur="500"/>
                                        <p:tgtEl>
                                          <p:spTgt spid="19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9"/>
                                        </p:tgtEl>
                                        <p:attrNameLst>
                                          <p:attrName>style.visibility</p:attrName>
                                        </p:attrNameLst>
                                      </p:cBhvr>
                                      <p:to>
                                        <p:strVal val="visible"/>
                                      </p:to>
                                    </p:set>
                                    <p:animEffect transition="in" filter="fade">
                                      <p:cBhvr>
                                        <p:cTn id="36" dur="500"/>
                                        <p:tgtEl>
                                          <p:spTgt spid="1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fade">
                                      <p:cBhvr>
                                        <p:cTn id="41" dur="500"/>
                                        <p:tgtEl>
                                          <p:spTgt spid="1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9"/>
                                        </p:tgtEl>
                                        <p:attrNameLst>
                                          <p:attrName>style.visibility</p:attrName>
                                        </p:attrNameLst>
                                      </p:cBhvr>
                                      <p:to>
                                        <p:strVal val="visible"/>
                                      </p:to>
                                    </p:set>
                                    <p:animEffect transition="in" filter="fade">
                                      <p:cBhvr>
                                        <p:cTn id="44" dur="500"/>
                                        <p:tgtEl>
                                          <p:spTgt spid="179"/>
                                        </p:tgtEl>
                                      </p:cBhvr>
                                    </p:animEffect>
                                  </p:childTnLst>
                                </p:cTn>
                              </p:par>
                              <p:par>
                                <p:cTn id="45" presetID="10" presetClass="entr" presetSubtype="0" fill="hold" nodeType="with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nodeType="withEffect">
                                  <p:stCondLst>
                                    <p:cond delay="0"/>
                                  </p:stCondLst>
                                  <p:childTnLst>
                                    <p:set>
                                      <p:cBhvr>
                                        <p:cTn id="49" dur="1" fill="hold">
                                          <p:stCondLst>
                                            <p:cond delay="0"/>
                                          </p:stCondLst>
                                        </p:cTn>
                                        <p:tgtEl>
                                          <p:spTgt spid="208896"/>
                                        </p:tgtEl>
                                        <p:attrNameLst>
                                          <p:attrName>style.visibility</p:attrName>
                                        </p:attrNameLst>
                                      </p:cBhvr>
                                      <p:to>
                                        <p:strVal val="visible"/>
                                      </p:to>
                                    </p:set>
                                    <p:animEffect transition="in" filter="fade">
                                      <p:cBhvr>
                                        <p:cTn id="50" dur="500"/>
                                        <p:tgtEl>
                                          <p:spTgt spid="208896"/>
                                        </p:tgtEl>
                                      </p:cBhvr>
                                    </p:animEffect>
                                  </p:childTnLst>
                                </p:cTn>
                              </p:par>
                              <p:par>
                                <p:cTn id="51" presetID="10" presetClass="entr" presetSubtype="0" fill="hold" nodeType="with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500"/>
                                        <p:tgtEl>
                                          <p:spTgt spid="12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1"/>
                                        </p:tgtEl>
                                        <p:attrNameLst>
                                          <p:attrName>style.visibility</p:attrName>
                                        </p:attrNameLst>
                                      </p:cBhvr>
                                      <p:to>
                                        <p:strVal val="visible"/>
                                      </p:to>
                                    </p:set>
                                    <p:animEffect transition="in" filter="fade">
                                      <p:cBhvr>
                                        <p:cTn id="56"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p:bldP spid="130" grpId="0"/>
      <p:bldP spid="131" grpId="0"/>
      <p:bldP spid="4" grpId="0" animBg="1"/>
      <p:bldP spid="1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0794" y="1584314"/>
            <a:ext cx="4952751" cy="461665"/>
          </a:xfrm>
          <a:prstGeom prst="rect">
            <a:avLst/>
          </a:prstGeom>
        </p:spPr>
        <p:txBody>
          <a:bodyPr wrap="square">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6.</a:t>
            </a:r>
            <a:r>
              <a:rPr lang="zh-CN" altLang="en-US" sz="2400" dirty="0">
                <a:solidFill>
                  <a:srgbClr val="0070C0"/>
                </a:solidFill>
                <a:latin typeface="Times New Roman" panose="02020603050405020304" pitchFamily="18" charset="0"/>
                <a:cs typeface="Times New Roman" panose="02020603050405020304" pitchFamily="18" charset="0"/>
              </a:rPr>
              <a:t>权和带权图</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3" name="矩形 2"/>
          <p:cNvSpPr/>
          <p:nvPr/>
        </p:nvSpPr>
        <p:spPr>
          <a:xfrm>
            <a:off x="1228554" y="2263693"/>
            <a:ext cx="9516719" cy="1477328"/>
          </a:xfrm>
          <a:prstGeom prst="rect">
            <a:avLst/>
          </a:prstGeom>
        </p:spPr>
        <p:txBody>
          <a:bodyPr wrap="square">
            <a:spAutoFit/>
          </a:bodyPr>
          <a:lstStyle/>
          <a:p>
            <a:pPr>
              <a:lnSpc>
                <a:spcPct val="125000"/>
              </a:lnSpc>
            </a:pPr>
            <a:r>
              <a:rPr lang="zh-CN" altLang="en-US" sz="2400" dirty="0">
                <a:latin typeface="Times New Roman" panose="02020603050405020304" pitchFamily="18" charset="0"/>
                <a:cs typeface="Times New Roman" panose="02020603050405020304" pitchFamily="18" charset="0"/>
              </a:rPr>
              <a:t>可以为一个图中的每条边标上一个具有某种意义的实数，该实数就称为是边的</a:t>
            </a:r>
            <a:r>
              <a:rPr lang="zh-CN" altLang="en-US" sz="2400" dirty="0">
                <a:solidFill>
                  <a:srgbClr val="0070C0"/>
                </a:solidFill>
                <a:latin typeface="Times New Roman" panose="02020603050405020304" pitchFamily="18" charset="0"/>
                <a:cs typeface="Times New Roman" panose="02020603050405020304" pitchFamily="18" charset="0"/>
              </a:rPr>
              <a:t>权</a:t>
            </a:r>
            <a:r>
              <a:rPr lang="zh-CN" altLang="en-US" sz="2400" dirty="0">
                <a:latin typeface="Times New Roman" panose="02020603050405020304" pitchFamily="18" charset="0"/>
                <a:cs typeface="Times New Roman" panose="02020603050405020304" pitchFamily="18" charset="0"/>
              </a:rPr>
              <a:t>。通常用边的权表示从一个顶点到另一个顶点的代价。边上带权的图就称为</a:t>
            </a:r>
            <a:r>
              <a:rPr lang="zh-CN" altLang="en-US" sz="2400" dirty="0">
                <a:solidFill>
                  <a:srgbClr val="0070C0"/>
                </a:solidFill>
                <a:latin typeface="Times New Roman" panose="02020603050405020304" pitchFamily="18" charset="0"/>
                <a:cs typeface="Times New Roman" panose="02020603050405020304" pitchFamily="18" charset="0"/>
              </a:rPr>
              <a:t>带权图</a:t>
            </a:r>
            <a:r>
              <a:rPr lang="zh-CN" altLang="en-US"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grpSp>
        <p:nvGrpSpPr>
          <p:cNvPr id="51" name="组合 39"/>
          <p:cNvGrpSpPr/>
          <p:nvPr/>
        </p:nvGrpSpPr>
        <p:grpSpPr>
          <a:xfrm>
            <a:off x="549001" y="555626"/>
            <a:ext cx="4643807" cy="991772"/>
            <a:chOff x="326687" y="247818"/>
            <a:chExt cx="4861582" cy="820549"/>
          </a:xfrm>
        </p:grpSpPr>
        <p:sp>
          <p:nvSpPr>
            <p:cNvPr id="52"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53" name="组合 35"/>
            <p:cNvGrpSpPr/>
            <p:nvPr/>
          </p:nvGrpSpPr>
          <p:grpSpPr>
            <a:xfrm>
              <a:off x="326687" y="247818"/>
              <a:ext cx="4861582" cy="725466"/>
              <a:chOff x="326687" y="247818"/>
              <a:chExt cx="4861582" cy="725466"/>
            </a:xfrm>
          </p:grpSpPr>
          <p:grpSp>
            <p:nvGrpSpPr>
              <p:cNvPr id="54"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1"/>
              <p:cNvGrpSpPr/>
              <p:nvPr/>
            </p:nvGrpSpPr>
            <p:grpSpPr>
              <a:xfrm>
                <a:off x="349799" y="711709"/>
                <a:ext cx="4815092" cy="261575"/>
                <a:chOff x="358852" y="925118"/>
                <a:chExt cx="4815092" cy="261575"/>
              </a:xfrm>
            </p:grpSpPr>
            <p:cxnSp>
              <p:nvCxnSpPr>
                <p:cNvPr id="6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33"/>
              <p:cNvGrpSpPr/>
              <p:nvPr/>
            </p:nvGrpSpPr>
            <p:grpSpPr>
              <a:xfrm>
                <a:off x="5138963" y="489126"/>
                <a:ext cx="49306" cy="329693"/>
                <a:chOff x="5138963" y="489126"/>
                <a:chExt cx="49306" cy="329693"/>
              </a:xfrm>
            </p:grpSpPr>
            <p:sp>
              <p:nvSpPr>
                <p:cNvPr id="6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36"/>
              <p:cNvGrpSpPr/>
              <p:nvPr/>
            </p:nvGrpSpPr>
            <p:grpSpPr>
              <a:xfrm>
                <a:off x="326687" y="399838"/>
                <a:ext cx="49306" cy="329693"/>
                <a:chOff x="5138963" y="489126"/>
                <a:chExt cx="49306" cy="329693"/>
              </a:xfrm>
            </p:grpSpPr>
            <p:sp>
              <p:nvSpPr>
                <p:cNvPr id="5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4" name="组合 3"/>
          <p:cNvGrpSpPr/>
          <p:nvPr/>
        </p:nvGrpSpPr>
        <p:grpSpPr>
          <a:xfrm>
            <a:off x="5388391" y="3499338"/>
            <a:ext cx="3224386" cy="2805668"/>
            <a:chOff x="5388391" y="3499338"/>
            <a:chExt cx="3224386" cy="2805668"/>
          </a:xfrm>
        </p:grpSpPr>
        <p:grpSp>
          <p:nvGrpSpPr>
            <p:cNvPr id="76" name="组合 48"/>
            <p:cNvGrpSpPr/>
            <p:nvPr/>
          </p:nvGrpSpPr>
          <p:grpSpPr>
            <a:xfrm>
              <a:off x="5458181" y="3499338"/>
              <a:ext cx="3154596" cy="2805668"/>
              <a:chOff x="939567" y="3317101"/>
              <a:chExt cx="2964336" cy="2689199"/>
            </a:xfrm>
          </p:grpSpPr>
          <p:grpSp>
            <p:nvGrpSpPr>
              <p:cNvPr id="77" name="组合 1"/>
              <p:cNvGrpSpPr/>
              <p:nvPr/>
            </p:nvGrpSpPr>
            <p:grpSpPr>
              <a:xfrm>
                <a:off x="939567" y="4065184"/>
                <a:ext cx="619939" cy="592207"/>
                <a:chOff x="1389547" y="3883948"/>
                <a:chExt cx="619939" cy="592207"/>
              </a:xfrm>
            </p:grpSpPr>
            <p:sp>
              <p:nvSpPr>
                <p:cNvPr id="95" name="椭圆 28"/>
                <p:cNvSpPr/>
                <p:nvPr/>
              </p:nvSpPr>
              <p:spPr>
                <a:xfrm>
                  <a:off x="1405128" y="4036727"/>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6" name="矩形 29"/>
                <p:cNvSpPr/>
                <p:nvPr/>
              </p:nvSpPr>
              <p:spPr>
                <a:xfrm>
                  <a:off x="1389547" y="3883948"/>
                  <a:ext cx="619939" cy="560500"/>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0</a:t>
                  </a:r>
                  <a:endParaRPr lang="zh-CN" altLang="en-US" sz="3200" dirty="0">
                    <a:latin typeface="Times New Roman" panose="02020603050405020304" pitchFamily="18" charset="0"/>
                    <a:cs typeface="Times New Roman" panose="02020603050405020304" pitchFamily="18" charset="0"/>
                  </a:endParaRPr>
                </a:p>
              </p:txBody>
            </p:sp>
          </p:grpSp>
          <p:grpSp>
            <p:nvGrpSpPr>
              <p:cNvPr id="78" name="组合 3"/>
              <p:cNvGrpSpPr/>
              <p:nvPr/>
            </p:nvGrpSpPr>
            <p:grpSpPr>
              <a:xfrm>
                <a:off x="1850545" y="3317101"/>
                <a:ext cx="554482" cy="575476"/>
                <a:chOff x="2841874" y="3680965"/>
                <a:chExt cx="554482" cy="575476"/>
              </a:xfrm>
            </p:grpSpPr>
            <p:sp>
              <p:nvSpPr>
                <p:cNvPr id="93" name="椭圆 31"/>
                <p:cNvSpPr/>
                <p:nvPr/>
              </p:nvSpPr>
              <p:spPr>
                <a:xfrm>
                  <a:off x="2861963" y="3817013"/>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4" name="矩形 32"/>
                <p:cNvSpPr/>
                <p:nvPr/>
              </p:nvSpPr>
              <p:spPr>
                <a:xfrm>
                  <a:off x="2841874" y="3680965"/>
                  <a:ext cx="554482" cy="560499"/>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1</a:t>
                  </a:r>
                  <a:endParaRPr lang="zh-CN" altLang="en-US" sz="3200" dirty="0">
                    <a:latin typeface="Times New Roman" panose="02020603050405020304" pitchFamily="18" charset="0"/>
                    <a:cs typeface="Times New Roman" panose="02020603050405020304" pitchFamily="18" charset="0"/>
                  </a:endParaRPr>
                </a:p>
              </p:txBody>
            </p:sp>
          </p:grpSp>
          <p:grpSp>
            <p:nvGrpSpPr>
              <p:cNvPr id="79" name="组合 5"/>
              <p:cNvGrpSpPr/>
              <p:nvPr/>
            </p:nvGrpSpPr>
            <p:grpSpPr>
              <a:xfrm>
                <a:off x="3230830" y="4193328"/>
                <a:ext cx="673073" cy="606953"/>
                <a:chOff x="4271255" y="3905046"/>
                <a:chExt cx="673073" cy="606953"/>
              </a:xfrm>
            </p:grpSpPr>
            <p:sp>
              <p:nvSpPr>
                <p:cNvPr id="91" name="椭圆 33"/>
                <p:cNvSpPr/>
                <p:nvPr/>
              </p:nvSpPr>
              <p:spPr>
                <a:xfrm>
                  <a:off x="4302978" y="4072571"/>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2" name="矩形 34"/>
                <p:cNvSpPr/>
                <p:nvPr/>
              </p:nvSpPr>
              <p:spPr>
                <a:xfrm>
                  <a:off x="4271255" y="3905046"/>
                  <a:ext cx="673073" cy="560500"/>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4</a:t>
                  </a:r>
                  <a:endParaRPr lang="zh-CN" altLang="en-US" sz="3200" dirty="0">
                    <a:latin typeface="Times New Roman" panose="02020603050405020304" pitchFamily="18" charset="0"/>
                    <a:cs typeface="Times New Roman" panose="02020603050405020304" pitchFamily="18" charset="0"/>
                  </a:endParaRPr>
                </a:p>
              </p:txBody>
            </p:sp>
          </p:grpSp>
          <p:grpSp>
            <p:nvGrpSpPr>
              <p:cNvPr id="80" name="组合 6"/>
              <p:cNvGrpSpPr/>
              <p:nvPr/>
            </p:nvGrpSpPr>
            <p:grpSpPr>
              <a:xfrm>
                <a:off x="2738023" y="4786343"/>
                <a:ext cx="494376" cy="615926"/>
                <a:chOff x="3374943" y="4457937"/>
                <a:chExt cx="494376" cy="615926"/>
              </a:xfrm>
            </p:grpSpPr>
            <p:sp>
              <p:nvSpPr>
                <p:cNvPr id="89" name="椭圆 37"/>
                <p:cNvSpPr/>
                <p:nvPr/>
              </p:nvSpPr>
              <p:spPr>
                <a:xfrm>
                  <a:off x="3395363" y="4634435"/>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0" name="矩形 38"/>
                <p:cNvSpPr/>
                <p:nvPr/>
              </p:nvSpPr>
              <p:spPr>
                <a:xfrm>
                  <a:off x="3374943" y="4457937"/>
                  <a:ext cx="494376" cy="560500"/>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2</a:t>
                  </a:r>
                  <a:endParaRPr lang="zh-CN" altLang="en-US" sz="3200" dirty="0">
                    <a:latin typeface="Times New Roman" panose="02020603050405020304" pitchFamily="18" charset="0"/>
                    <a:cs typeface="Times New Roman" panose="02020603050405020304" pitchFamily="18" charset="0"/>
                  </a:endParaRPr>
                </a:p>
              </p:txBody>
            </p:sp>
          </p:grpSp>
          <p:grpSp>
            <p:nvGrpSpPr>
              <p:cNvPr id="81" name="组合 7"/>
              <p:cNvGrpSpPr/>
              <p:nvPr/>
            </p:nvGrpSpPr>
            <p:grpSpPr>
              <a:xfrm>
                <a:off x="1600593" y="5407740"/>
                <a:ext cx="494375" cy="598560"/>
                <a:chOff x="1971586" y="4803709"/>
                <a:chExt cx="494375" cy="598560"/>
              </a:xfrm>
            </p:grpSpPr>
            <p:sp>
              <p:nvSpPr>
                <p:cNvPr id="87" name="椭圆 39"/>
                <p:cNvSpPr/>
                <p:nvPr/>
              </p:nvSpPr>
              <p:spPr>
                <a:xfrm>
                  <a:off x="1996661" y="4962841"/>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8" name="矩形 40"/>
                <p:cNvSpPr/>
                <p:nvPr/>
              </p:nvSpPr>
              <p:spPr>
                <a:xfrm>
                  <a:off x="1971586" y="4803709"/>
                  <a:ext cx="494375" cy="560499"/>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3</a:t>
                  </a:r>
                  <a:endParaRPr lang="zh-CN" altLang="en-US" sz="3200" dirty="0">
                    <a:latin typeface="Times New Roman" panose="02020603050405020304" pitchFamily="18" charset="0"/>
                    <a:cs typeface="Times New Roman" panose="02020603050405020304" pitchFamily="18" charset="0"/>
                  </a:endParaRPr>
                </a:p>
              </p:txBody>
            </p:sp>
          </p:grpSp>
          <p:cxnSp>
            <p:nvCxnSpPr>
              <p:cNvPr id="82" name="直接连接符 9"/>
              <p:cNvCxnSpPr>
                <a:stCxn id="93" idx="6"/>
              </p:cNvCxnSpPr>
              <p:nvPr/>
            </p:nvCxnSpPr>
            <p:spPr>
              <a:xfrm>
                <a:off x="2320388" y="3672863"/>
                <a:ext cx="989086" cy="8065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63"/>
              <p:cNvCxnSpPr>
                <a:stCxn id="95" idx="6"/>
                <a:endCxn id="89" idx="1"/>
              </p:cNvCxnSpPr>
              <p:nvPr/>
            </p:nvCxnSpPr>
            <p:spPr>
              <a:xfrm>
                <a:off x="1404902" y="4437677"/>
                <a:ext cx="1419406" cy="5895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64"/>
              <p:cNvCxnSpPr>
                <a:stCxn id="93" idx="2"/>
                <a:endCxn id="95" idx="7"/>
              </p:cNvCxnSpPr>
              <p:nvPr/>
            </p:nvCxnSpPr>
            <p:spPr>
              <a:xfrm flipH="1">
                <a:off x="1339037" y="3672863"/>
                <a:ext cx="531597" cy="609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65"/>
              <p:cNvCxnSpPr>
                <a:stCxn id="89" idx="4"/>
              </p:cNvCxnSpPr>
              <p:nvPr/>
            </p:nvCxnSpPr>
            <p:spPr>
              <a:xfrm flipH="1">
                <a:off x="2054590" y="5402269"/>
                <a:ext cx="928730" cy="3820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66"/>
              <p:cNvCxnSpPr>
                <a:stCxn id="95" idx="4"/>
                <a:endCxn id="87" idx="2"/>
              </p:cNvCxnSpPr>
              <p:nvPr/>
            </p:nvCxnSpPr>
            <p:spPr>
              <a:xfrm>
                <a:off x="1180025" y="4657391"/>
                <a:ext cx="445643" cy="11291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6646400" y="4502182"/>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98" name="TextBox 97"/>
            <p:cNvSpPr txBox="1"/>
            <p:nvPr/>
          </p:nvSpPr>
          <p:spPr>
            <a:xfrm>
              <a:off x="5766336" y="3741021"/>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99" name="TextBox 98"/>
            <p:cNvSpPr txBox="1"/>
            <p:nvPr/>
          </p:nvSpPr>
          <p:spPr>
            <a:xfrm>
              <a:off x="7496854" y="3889020"/>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00" name="TextBox 99"/>
            <p:cNvSpPr txBox="1"/>
            <p:nvPr/>
          </p:nvSpPr>
          <p:spPr>
            <a:xfrm>
              <a:off x="5388391" y="5364792"/>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01" name="TextBox 100"/>
            <p:cNvSpPr txBox="1"/>
            <p:nvPr/>
          </p:nvSpPr>
          <p:spPr>
            <a:xfrm>
              <a:off x="7101513" y="5845643"/>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80794" y="1584314"/>
            <a:ext cx="4952751" cy="461665"/>
          </a:xfrm>
          <a:prstGeom prst="rect">
            <a:avLst/>
          </a:prstGeom>
        </p:spPr>
        <p:txBody>
          <a:bodyPr wrap="square">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7.</a:t>
            </a:r>
            <a:r>
              <a:rPr lang="zh-CN" altLang="en-US" sz="2400" dirty="0">
                <a:solidFill>
                  <a:srgbClr val="0070C0"/>
                </a:solidFill>
                <a:latin typeface="Times New Roman" panose="02020603050405020304" pitchFamily="18" charset="0"/>
                <a:cs typeface="Times New Roman" panose="02020603050405020304" pitchFamily="18" charset="0"/>
              </a:rPr>
              <a:t>生成树和最小生成树</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3" name="矩形 2"/>
          <p:cNvSpPr/>
          <p:nvPr/>
        </p:nvSpPr>
        <p:spPr>
          <a:xfrm>
            <a:off x="1228554" y="2224830"/>
            <a:ext cx="9687869" cy="3350854"/>
          </a:xfrm>
          <a:prstGeom prst="rect">
            <a:avLst/>
          </a:prstGeom>
        </p:spPr>
        <p:txBody>
          <a:bodyPr wrap="square">
            <a:spAutoFit/>
          </a:bodyPr>
          <a:lstStyle/>
          <a:p>
            <a:pPr algn="just">
              <a:lnSpc>
                <a:spcPct val="150000"/>
              </a:lnSpc>
            </a:pPr>
            <a:r>
              <a:rPr lang="zh-CN" altLang="en-US" sz="2400" dirty="0">
                <a:latin typeface="Times New Roman" panose="02020603050405020304" pitchFamily="18" charset="0"/>
                <a:cs typeface="Times New Roman" panose="02020603050405020304" pitchFamily="18" charset="0"/>
              </a:rPr>
              <a:t>若无向图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的一个子图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是一棵包含图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所有顶点的树，则</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称为图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的</a:t>
            </a:r>
            <a:r>
              <a:rPr lang="zh-CN" altLang="en-US" sz="2400" dirty="0">
                <a:solidFill>
                  <a:srgbClr val="0070C0"/>
                </a:solidFill>
                <a:latin typeface="Times New Roman" panose="02020603050405020304" pitchFamily="18" charset="0"/>
                <a:cs typeface="Times New Roman" panose="02020603050405020304" pitchFamily="18" charset="0"/>
              </a:rPr>
              <a:t>生成树</a:t>
            </a:r>
            <a:r>
              <a:rPr lang="zh-CN" altLang="en-US" sz="2400" dirty="0">
                <a:latin typeface="Times New Roman" panose="02020603050405020304" pitchFamily="18" charset="0"/>
                <a:cs typeface="Times New Roman" panose="02020603050405020304" pitchFamily="18" charset="0"/>
              </a:rPr>
              <a:t>。生成树本身是一棵树，具备树的所有性质。对于树中的任一结点，根结点都是其祖先，因此树中的任意两个结点都是连通的，即子图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是连通图。另一方面，子图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与图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具有相同的顶点集合，而子图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的边集合是图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边集合的子集，因此图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必然也是连通图。也就是说，</a:t>
            </a:r>
            <a:r>
              <a:rPr lang="zh-CN" altLang="en-US" sz="2400" dirty="0">
                <a:solidFill>
                  <a:srgbClr val="0070C0"/>
                </a:solidFill>
                <a:latin typeface="Times New Roman" panose="02020603050405020304" pitchFamily="18" charset="0"/>
                <a:cs typeface="Times New Roman" panose="02020603050405020304" pitchFamily="18" charset="0"/>
              </a:rPr>
              <a:t>只有连通图才有生成树</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pSp>
        <p:nvGrpSpPr>
          <p:cNvPr id="51" name="组合 39"/>
          <p:cNvGrpSpPr/>
          <p:nvPr/>
        </p:nvGrpSpPr>
        <p:grpSpPr>
          <a:xfrm>
            <a:off x="549001" y="555626"/>
            <a:ext cx="4643807" cy="991772"/>
            <a:chOff x="326687" y="247818"/>
            <a:chExt cx="4861582" cy="820549"/>
          </a:xfrm>
        </p:grpSpPr>
        <p:sp>
          <p:nvSpPr>
            <p:cNvPr id="52"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53" name="组合 35"/>
            <p:cNvGrpSpPr/>
            <p:nvPr/>
          </p:nvGrpSpPr>
          <p:grpSpPr>
            <a:xfrm>
              <a:off x="326687" y="247818"/>
              <a:ext cx="4861582" cy="725466"/>
              <a:chOff x="326687" y="247818"/>
              <a:chExt cx="4861582" cy="725466"/>
            </a:xfrm>
          </p:grpSpPr>
          <p:grpSp>
            <p:nvGrpSpPr>
              <p:cNvPr id="54"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1"/>
              <p:cNvGrpSpPr/>
              <p:nvPr/>
            </p:nvGrpSpPr>
            <p:grpSpPr>
              <a:xfrm>
                <a:off x="349799" y="711709"/>
                <a:ext cx="4815092" cy="261575"/>
                <a:chOff x="358852" y="925118"/>
                <a:chExt cx="4815092" cy="261575"/>
              </a:xfrm>
            </p:grpSpPr>
            <p:cxnSp>
              <p:nvCxnSpPr>
                <p:cNvPr id="6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33"/>
              <p:cNvGrpSpPr/>
              <p:nvPr/>
            </p:nvGrpSpPr>
            <p:grpSpPr>
              <a:xfrm>
                <a:off x="5138963" y="489126"/>
                <a:ext cx="49306" cy="329693"/>
                <a:chOff x="5138963" y="489126"/>
                <a:chExt cx="49306" cy="329693"/>
              </a:xfrm>
            </p:grpSpPr>
            <p:sp>
              <p:nvSpPr>
                <p:cNvPr id="6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36"/>
              <p:cNvGrpSpPr/>
              <p:nvPr/>
            </p:nvGrpSpPr>
            <p:grpSpPr>
              <a:xfrm>
                <a:off x="326687" y="399838"/>
                <a:ext cx="49306" cy="329693"/>
                <a:chOff x="5138963" y="489126"/>
                <a:chExt cx="49306" cy="329693"/>
              </a:xfrm>
            </p:grpSpPr>
            <p:sp>
              <p:nvSpPr>
                <p:cNvPr id="5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00838" y="1532137"/>
            <a:ext cx="10590323" cy="1421928"/>
          </a:xfrm>
          <a:prstGeom prst="rect">
            <a:avLst/>
          </a:prstGeom>
        </p:spPr>
        <p:txBody>
          <a:bodyPr wrap="square">
            <a:spAutoFit/>
          </a:bodyPr>
          <a:lstStyle/>
          <a:p>
            <a:pPr>
              <a:lnSpc>
                <a:spcPct val="120000"/>
              </a:lnSpc>
            </a:pPr>
            <a:r>
              <a:rPr lang="zh-CN" altLang="en-US" sz="2400" dirty="0">
                <a:latin typeface="Times New Roman" panose="02020603050405020304" pitchFamily="18" charset="0"/>
                <a:cs typeface="Times New Roman" panose="02020603050405020304" pitchFamily="18" charset="0"/>
              </a:rPr>
              <a:t>连通图的生成树不具有唯一性，从不同的顶点出发或采用不同的遍历算法，可以得到不同的生成树。例如，下图得到的两种不同形式的生成树。在所有形式的生成树中，边上的权之和最小的生成树，称为</a:t>
            </a:r>
            <a:r>
              <a:rPr lang="zh-CN" altLang="en-US" sz="2400" dirty="0">
                <a:solidFill>
                  <a:srgbClr val="0070C0"/>
                </a:solidFill>
                <a:latin typeface="Times New Roman" panose="02020603050405020304" pitchFamily="18" charset="0"/>
                <a:cs typeface="Times New Roman" panose="02020603050405020304" pitchFamily="18" charset="0"/>
              </a:rPr>
              <a:t>最小生成树</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 </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90" name="组合 39"/>
          <p:cNvGrpSpPr/>
          <p:nvPr/>
        </p:nvGrpSpPr>
        <p:grpSpPr>
          <a:xfrm>
            <a:off x="549001" y="555626"/>
            <a:ext cx="4643807" cy="991772"/>
            <a:chOff x="326687" y="247818"/>
            <a:chExt cx="4861582" cy="820549"/>
          </a:xfrm>
        </p:grpSpPr>
        <p:sp>
          <p:nvSpPr>
            <p:cNvPr id="91"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92" name="组合 35"/>
            <p:cNvGrpSpPr/>
            <p:nvPr/>
          </p:nvGrpSpPr>
          <p:grpSpPr>
            <a:xfrm>
              <a:off x="326687" y="247818"/>
              <a:ext cx="4861582" cy="725466"/>
              <a:chOff x="326687" y="247818"/>
              <a:chExt cx="4861582" cy="725466"/>
            </a:xfrm>
          </p:grpSpPr>
          <p:grpSp>
            <p:nvGrpSpPr>
              <p:cNvPr id="93" name="组合 2"/>
              <p:cNvGrpSpPr/>
              <p:nvPr/>
            </p:nvGrpSpPr>
            <p:grpSpPr>
              <a:xfrm>
                <a:off x="349799" y="247818"/>
                <a:ext cx="4791980" cy="261575"/>
                <a:chOff x="349799" y="247818"/>
                <a:chExt cx="4791980" cy="261575"/>
              </a:xfrm>
            </p:grpSpPr>
            <p:cxnSp>
              <p:nvCxnSpPr>
                <p:cNvPr id="156"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9"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60"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61"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4" name="组合 1"/>
              <p:cNvGrpSpPr/>
              <p:nvPr/>
            </p:nvGrpSpPr>
            <p:grpSpPr>
              <a:xfrm>
                <a:off x="349799" y="711709"/>
                <a:ext cx="4815092" cy="261575"/>
                <a:chOff x="358852" y="925118"/>
                <a:chExt cx="4815092" cy="261575"/>
              </a:xfrm>
            </p:grpSpPr>
            <p:cxnSp>
              <p:nvCxnSpPr>
                <p:cNvPr id="149"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1"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2"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3"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54"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55"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5" name="组合 33"/>
              <p:cNvGrpSpPr/>
              <p:nvPr/>
            </p:nvGrpSpPr>
            <p:grpSpPr>
              <a:xfrm>
                <a:off x="5138963" y="489126"/>
                <a:ext cx="49306" cy="329693"/>
                <a:chOff x="5138963" y="489126"/>
                <a:chExt cx="49306" cy="329693"/>
              </a:xfrm>
            </p:grpSpPr>
            <p:sp>
              <p:nvSpPr>
                <p:cNvPr id="147"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8"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44" name="组合 36"/>
              <p:cNvGrpSpPr/>
              <p:nvPr/>
            </p:nvGrpSpPr>
            <p:grpSpPr>
              <a:xfrm>
                <a:off x="326687" y="399838"/>
                <a:ext cx="49306" cy="329693"/>
                <a:chOff x="5138963" y="489126"/>
                <a:chExt cx="49306" cy="329693"/>
              </a:xfrm>
            </p:grpSpPr>
            <p:sp>
              <p:nvSpPr>
                <p:cNvPr id="145"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6"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 name="组合 1"/>
          <p:cNvGrpSpPr/>
          <p:nvPr/>
        </p:nvGrpSpPr>
        <p:grpSpPr>
          <a:xfrm>
            <a:off x="2869998" y="3209243"/>
            <a:ext cx="6452002" cy="3185671"/>
            <a:chOff x="2376858" y="3110626"/>
            <a:chExt cx="6452002" cy="3185671"/>
          </a:xfrm>
        </p:grpSpPr>
        <p:grpSp>
          <p:nvGrpSpPr>
            <p:cNvPr id="50" name="组合 49"/>
            <p:cNvGrpSpPr/>
            <p:nvPr/>
          </p:nvGrpSpPr>
          <p:grpSpPr>
            <a:xfrm>
              <a:off x="2592539" y="3110626"/>
              <a:ext cx="2250793" cy="3185671"/>
              <a:chOff x="5133157" y="3092509"/>
              <a:chExt cx="2064379" cy="2892525"/>
            </a:xfrm>
          </p:grpSpPr>
          <p:grpSp>
            <p:nvGrpSpPr>
              <p:cNvPr id="68" name="组合 67"/>
              <p:cNvGrpSpPr/>
              <p:nvPr/>
            </p:nvGrpSpPr>
            <p:grpSpPr>
              <a:xfrm>
                <a:off x="5786029" y="3092509"/>
                <a:ext cx="619939" cy="592207"/>
                <a:chOff x="1389547" y="3883948"/>
                <a:chExt cx="619939" cy="592207"/>
              </a:xfrm>
            </p:grpSpPr>
            <p:sp>
              <p:nvSpPr>
                <p:cNvPr id="69" name="椭圆 68"/>
                <p:cNvSpPr/>
                <p:nvPr/>
              </p:nvSpPr>
              <p:spPr>
                <a:xfrm>
                  <a:off x="1405128" y="4036727"/>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0" name="矩形 69"/>
                <p:cNvSpPr/>
                <p:nvPr/>
              </p:nvSpPr>
              <p:spPr>
                <a:xfrm>
                  <a:off x="1389547" y="3883948"/>
                  <a:ext cx="619939" cy="530964"/>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0</a:t>
                  </a:r>
                  <a:endParaRPr lang="zh-CN" altLang="en-US" sz="3200" dirty="0">
                    <a:latin typeface="Times New Roman" panose="02020603050405020304" pitchFamily="18" charset="0"/>
                    <a:cs typeface="Times New Roman" panose="02020603050405020304" pitchFamily="18" charset="0"/>
                  </a:endParaRPr>
                </a:p>
              </p:txBody>
            </p:sp>
          </p:grpSp>
          <p:grpSp>
            <p:nvGrpSpPr>
              <p:cNvPr id="71" name="组合 70"/>
              <p:cNvGrpSpPr/>
              <p:nvPr/>
            </p:nvGrpSpPr>
            <p:grpSpPr>
              <a:xfrm>
                <a:off x="6500700" y="3995604"/>
                <a:ext cx="554482" cy="575476"/>
                <a:chOff x="2841874" y="3680965"/>
                <a:chExt cx="554482" cy="575476"/>
              </a:xfrm>
            </p:grpSpPr>
            <p:sp>
              <p:nvSpPr>
                <p:cNvPr id="72" name="椭圆 71"/>
                <p:cNvSpPr/>
                <p:nvPr/>
              </p:nvSpPr>
              <p:spPr>
                <a:xfrm>
                  <a:off x="2861963" y="3817013"/>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3" name="矩形 72"/>
                <p:cNvSpPr/>
                <p:nvPr/>
              </p:nvSpPr>
              <p:spPr>
                <a:xfrm>
                  <a:off x="2841874" y="3680965"/>
                  <a:ext cx="554482" cy="530964"/>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1</a:t>
                  </a:r>
                  <a:endParaRPr lang="zh-CN" altLang="en-US" sz="3200" dirty="0">
                    <a:latin typeface="Times New Roman" panose="02020603050405020304" pitchFamily="18" charset="0"/>
                    <a:cs typeface="Times New Roman" panose="02020603050405020304" pitchFamily="18" charset="0"/>
                  </a:endParaRPr>
                </a:p>
              </p:txBody>
            </p:sp>
          </p:grpSp>
          <p:grpSp>
            <p:nvGrpSpPr>
              <p:cNvPr id="74" name="组合 73"/>
              <p:cNvGrpSpPr/>
              <p:nvPr/>
            </p:nvGrpSpPr>
            <p:grpSpPr>
              <a:xfrm>
                <a:off x="5144904" y="3980288"/>
                <a:ext cx="484354" cy="598560"/>
                <a:chOff x="1962061" y="4803709"/>
                <a:chExt cx="484354" cy="598560"/>
              </a:xfrm>
            </p:grpSpPr>
            <p:sp>
              <p:nvSpPr>
                <p:cNvPr id="75" name="椭圆 74"/>
                <p:cNvSpPr/>
                <p:nvPr/>
              </p:nvSpPr>
              <p:spPr>
                <a:xfrm>
                  <a:off x="1996661" y="4962841"/>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6" name="矩形 75"/>
                <p:cNvSpPr/>
                <p:nvPr/>
              </p:nvSpPr>
              <p:spPr>
                <a:xfrm>
                  <a:off x="1962061" y="4803709"/>
                  <a:ext cx="482533" cy="530964"/>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3</a:t>
                  </a:r>
                  <a:endParaRPr lang="zh-CN" altLang="en-US" sz="3200" dirty="0">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6524463" y="5397131"/>
                <a:ext cx="673073" cy="587903"/>
                <a:chOff x="4299830" y="3924096"/>
                <a:chExt cx="673073" cy="587903"/>
              </a:xfrm>
            </p:grpSpPr>
            <p:sp>
              <p:nvSpPr>
                <p:cNvPr id="78" name="椭圆 77"/>
                <p:cNvSpPr/>
                <p:nvPr/>
              </p:nvSpPr>
              <p:spPr>
                <a:xfrm>
                  <a:off x="4302978" y="4072571"/>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9" name="矩形 78"/>
                <p:cNvSpPr/>
                <p:nvPr/>
              </p:nvSpPr>
              <p:spPr>
                <a:xfrm>
                  <a:off x="4299830" y="3924096"/>
                  <a:ext cx="673073" cy="533836"/>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4</a:t>
                  </a:r>
                  <a:endParaRPr lang="zh-CN" altLang="en-US" sz="3200" dirty="0">
                    <a:latin typeface="Times New Roman" panose="02020603050405020304" pitchFamily="18" charset="0"/>
                    <a:cs typeface="Times New Roman" panose="02020603050405020304" pitchFamily="18" charset="0"/>
                  </a:endParaRPr>
                </a:p>
              </p:txBody>
            </p:sp>
          </p:grpSp>
          <p:grpSp>
            <p:nvGrpSpPr>
              <p:cNvPr id="80" name="组合 79"/>
              <p:cNvGrpSpPr/>
              <p:nvPr/>
            </p:nvGrpSpPr>
            <p:grpSpPr>
              <a:xfrm>
                <a:off x="5133157" y="5360244"/>
                <a:ext cx="482533" cy="615926"/>
                <a:chOff x="3365418" y="4457937"/>
                <a:chExt cx="482533" cy="615926"/>
              </a:xfrm>
            </p:grpSpPr>
            <p:sp>
              <p:nvSpPr>
                <p:cNvPr id="81" name="椭圆 80"/>
                <p:cNvSpPr/>
                <p:nvPr/>
              </p:nvSpPr>
              <p:spPr>
                <a:xfrm>
                  <a:off x="3395363" y="4634435"/>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2" name="矩形 81"/>
                <p:cNvSpPr/>
                <p:nvPr/>
              </p:nvSpPr>
              <p:spPr>
                <a:xfrm>
                  <a:off x="3365418" y="4457937"/>
                  <a:ext cx="482533" cy="530964"/>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2</a:t>
                  </a:r>
                  <a:endParaRPr lang="zh-CN" altLang="en-US" sz="3200" dirty="0">
                    <a:latin typeface="Times New Roman" panose="02020603050405020304" pitchFamily="18" charset="0"/>
                    <a:cs typeface="Times New Roman" panose="02020603050405020304" pitchFamily="18" charset="0"/>
                  </a:endParaRPr>
                </a:p>
              </p:txBody>
            </p:sp>
          </p:grpSp>
          <p:cxnSp>
            <p:nvCxnSpPr>
              <p:cNvPr id="83" name="直接连接符 82"/>
              <p:cNvCxnSpPr>
                <a:stCxn id="69" idx="5"/>
                <a:endCxn id="72" idx="1"/>
              </p:cNvCxnSpPr>
              <p:nvPr/>
            </p:nvCxnSpPr>
            <p:spPr>
              <a:xfrm>
                <a:off x="6185499" y="3620363"/>
                <a:ext cx="401155" cy="5756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9" idx="3"/>
                <a:endCxn id="76" idx="3"/>
              </p:cNvCxnSpPr>
              <p:nvPr/>
            </p:nvCxnSpPr>
            <p:spPr>
              <a:xfrm flipH="1">
                <a:off x="5627437" y="3620363"/>
                <a:ext cx="240038" cy="6254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75" idx="4"/>
              </p:cNvCxnSpPr>
              <p:nvPr/>
            </p:nvCxnSpPr>
            <p:spPr>
              <a:xfrm>
                <a:off x="5404381" y="4578848"/>
                <a:ext cx="0" cy="957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6745666" y="4581713"/>
                <a:ext cx="0" cy="957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6281605" y="3197019"/>
              <a:ext cx="2392131" cy="3003483"/>
              <a:chOff x="8754841" y="3092509"/>
              <a:chExt cx="2196620" cy="2799890"/>
            </a:xfrm>
          </p:grpSpPr>
          <p:grpSp>
            <p:nvGrpSpPr>
              <p:cNvPr id="98" name="组合 97"/>
              <p:cNvGrpSpPr/>
              <p:nvPr/>
            </p:nvGrpSpPr>
            <p:grpSpPr>
              <a:xfrm>
                <a:off x="9492581" y="3092509"/>
                <a:ext cx="619939" cy="592207"/>
                <a:chOff x="1389547" y="3883948"/>
                <a:chExt cx="619939" cy="592207"/>
              </a:xfrm>
            </p:grpSpPr>
            <p:sp>
              <p:nvSpPr>
                <p:cNvPr id="99" name="椭圆 98"/>
                <p:cNvSpPr/>
                <p:nvPr/>
              </p:nvSpPr>
              <p:spPr>
                <a:xfrm>
                  <a:off x="1405128" y="4036727"/>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0" name="矩形 99"/>
                <p:cNvSpPr/>
                <p:nvPr/>
              </p:nvSpPr>
              <p:spPr>
                <a:xfrm>
                  <a:off x="1389547" y="3883948"/>
                  <a:ext cx="619939" cy="545136"/>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0</a:t>
                  </a:r>
                  <a:endParaRPr lang="zh-CN" altLang="en-US" sz="3200" dirty="0">
                    <a:latin typeface="Times New Roman" panose="02020603050405020304" pitchFamily="18" charset="0"/>
                    <a:cs typeface="Times New Roman" panose="02020603050405020304" pitchFamily="18" charset="0"/>
                  </a:endParaRPr>
                </a:p>
              </p:txBody>
            </p:sp>
          </p:grpSp>
          <p:cxnSp>
            <p:nvCxnSpPr>
              <p:cNvPr id="101" name="直接连接符 100"/>
              <p:cNvCxnSpPr/>
              <p:nvPr/>
            </p:nvCxnSpPr>
            <p:spPr>
              <a:xfrm flipH="1">
                <a:off x="9042121" y="3545896"/>
                <a:ext cx="475052" cy="539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9957916" y="3520952"/>
                <a:ext cx="505469" cy="5647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9733039" y="3672863"/>
                <a:ext cx="0" cy="4358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4" name="组合 103"/>
              <p:cNvGrpSpPr/>
              <p:nvPr/>
            </p:nvGrpSpPr>
            <p:grpSpPr>
              <a:xfrm>
                <a:off x="10232616" y="3951286"/>
                <a:ext cx="554482" cy="575476"/>
                <a:chOff x="2841874" y="3680965"/>
                <a:chExt cx="554482" cy="575476"/>
              </a:xfrm>
            </p:grpSpPr>
            <p:sp>
              <p:nvSpPr>
                <p:cNvPr id="105" name="椭圆 104"/>
                <p:cNvSpPr/>
                <p:nvPr/>
              </p:nvSpPr>
              <p:spPr>
                <a:xfrm>
                  <a:off x="2861963" y="3817013"/>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6" name="矩形 105"/>
                <p:cNvSpPr/>
                <p:nvPr/>
              </p:nvSpPr>
              <p:spPr>
                <a:xfrm>
                  <a:off x="2841874" y="3680965"/>
                  <a:ext cx="554482" cy="545135"/>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1</a:t>
                  </a:r>
                  <a:endParaRPr lang="zh-CN" altLang="en-US" sz="3200" dirty="0">
                    <a:latin typeface="Times New Roman" panose="02020603050405020304" pitchFamily="18" charset="0"/>
                    <a:cs typeface="Times New Roman" panose="02020603050405020304" pitchFamily="18" charset="0"/>
                  </a:endParaRPr>
                </a:p>
              </p:txBody>
            </p:sp>
          </p:grpSp>
          <p:grpSp>
            <p:nvGrpSpPr>
              <p:cNvPr id="107" name="组合 106"/>
              <p:cNvGrpSpPr/>
              <p:nvPr/>
            </p:nvGrpSpPr>
            <p:grpSpPr>
              <a:xfrm>
                <a:off x="9524238" y="3932236"/>
                <a:ext cx="483107" cy="615926"/>
                <a:chOff x="3365418" y="4457937"/>
                <a:chExt cx="483107" cy="615926"/>
              </a:xfrm>
            </p:grpSpPr>
            <p:sp>
              <p:nvSpPr>
                <p:cNvPr id="108" name="椭圆 107"/>
                <p:cNvSpPr/>
                <p:nvPr/>
              </p:nvSpPr>
              <p:spPr>
                <a:xfrm>
                  <a:off x="3395363" y="4634435"/>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9" name="矩形 108"/>
                <p:cNvSpPr/>
                <p:nvPr/>
              </p:nvSpPr>
              <p:spPr>
                <a:xfrm>
                  <a:off x="3365418" y="4457937"/>
                  <a:ext cx="483107" cy="545136"/>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2</a:t>
                  </a:r>
                  <a:endParaRPr lang="zh-CN" altLang="en-US" sz="3200" dirty="0">
                    <a:latin typeface="Times New Roman" panose="02020603050405020304" pitchFamily="18" charset="0"/>
                    <a:cs typeface="Times New Roman" panose="02020603050405020304" pitchFamily="18" charset="0"/>
                  </a:endParaRPr>
                </a:p>
              </p:txBody>
            </p:sp>
          </p:grpSp>
          <p:grpSp>
            <p:nvGrpSpPr>
              <p:cNvPr id="110" name="组合 109"/>
              <p:cNvGrpSpPr/>
              <p:nvPr/>
            </p:nvGrpSpPr>
            <p:grpSpPr>
              <a:xfrm>
                <a:off x="8754841" y="3916639"/>
                <a:ext cx="484354" cy="598560"/>
                <a:chOff x="1962061" y="4803709"/>
                <a:chExt cx="484354" cy="598560"/>
              </a:xfrm>
            </p:grpSpPr>
            <p:sp>
              <p:nvSpPr>
                <p:cNvPr id="111" name="椭圆 110"/>
                <p:cNvSpPr/>
                <p:nvPr/>
              </p:nvSpPr>
              <p:spPr>
                <a:xfrm>
                  <a:off x="1996661" y="4962841"/>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2" name="矩形 111"/>
                <p:cNvSpPr/>
                <p:nvPr/>
              </p:nvSpPr>
              <p:spPr>
                <a:xfrm>
                  <a:off x="1962061" y="4803709"/>
                  <a:ext cx="483107" cy="545136"/>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3</a:t>
                  </a:r>
                  <a:endParaRPr lang="zh-CN" altLang="en-US" sz="3200" dirty="0">
                    <a:latin typeface="Times New Roman" panose="02020603050405020304" pitchFamily="18" charset="0"/>
                    <a:cs typeface="Times New Roman" panose="02020603050405020304" pitchFamily="18" charset="0"/>
                  </a:endParaRPr>
                </a:p>
              </p:txBody>
            </p:sp>
          </p:grpSp>
          <p:cxnSp>
            <p:nvCxnSpPr>
              <p:cNvPr id="113" name="直接连接符 112"/>
              <p:cNvCxnSpPr/>
              <p:nvPr/>
            </p:nvCxnSpPr>
            <p:spPr>
              <a:xfrm>
                <a:off x="10509857" y="4504611"/>
                <a:ext cx="0" cy="957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4" name="组合 113"/>
              <p:cNvGrpSpPr/>
              <p:nvPr/>
            </p:nvGrpSpPr>
            <p:grpSpPr>
              <a:xfrm>
                <a:off x="10278388" y="5304496"/>
                <a:ext cx="673073" cy="587903"/>
                <a:chOff x="4299830" y="3924096"/>
                <a:chExt cx="673073" cy="587903"/>
              </a:xfrm>
            </p:grpSpPr>
            <p:sp>
              <p:nvSpPr>
                <p:cNvPr id="115" name="椭圆 114"/>
                <p:cNvSpPr/>
                <p:nvPr/>
              </p:nvSpPr>
              <p:spPr>
                <a:xfrm>
                  <a:off x="4302978" y="4072571"/>
                  <a:ext cx="449754" cy="43942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6" name="矩形 115"/>
                <p:cNvSpPr/>
                <p:nvPr/>
              </p:nvSpPr>
              <p:spPr>
                <a:xfrm>
                  <a:off x="4299830" y="3924096"/>
                  <a:ext cx="673073" cy="545136"/>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4</a:t>
                  </a:r>
                  <a:endParaRPr lang="zh-CN" altLang="en-US" sz="3200" dirty="0">
                    <a:latin typeface="Times New Roman" panose="02020603050405020304" pitchFamily="18" charset="0"/>
                    <a:cs typeface="Times New Roman" panose="02020603050405020304" pitchFamily="18" charset="0"/>
                  </a:endParaRPr>
                </a:p>
              </p:txBody>
            </p:sp>
          </p:grpSp>
        </p:grpSp>
        <p:sp>
          <p:nvSpPr>
            <p:cNvPr id="162" name="TextBox 161"/>
            <p:cNvSpPr txBox="1"/>
            <p:nvPr/>
          </p:nvSpPr>
          <p:spPr>
            <a:xfrm>
              <a:off x="2470064" y="3715335"/>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63" name="TextBox 162"/>
            <p:cNvSpPr txBox="1"/>
            <p:nvPr/>
          </p:nvSpPr>
          <p:spPr>
            <a:xfrm>
              <a:off x="2376858" y="5093575"/>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sp>
          <p:nvSpPr>
            <p:cNvPr id="164" name="TextBox 163"/>
            <p:cNvSpPr txBox="1"/>
            <p:nvPr/>
          </p:nvSpPr>
          <p:spPr>
            <a:xfrm>
              <a:off x="4628081" y="5093575"/>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65" name="TextBox 164"/>
            <p:cNvSpPr txBox="1"/>
            <p:nvPr/>
          </p:nvSpPr>
          <p:spPr>
            <a:xfrm>
              <a:off x="4166158" y="3735914"/>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66" name="TextBox 165"/>
            <p:cNvSpPr txBox="1"/>
            <p:nvPr/>
          </p:nvSpPr>
          <p:spPr>
            <a:xfrm>
              <a:off x="6301300" y="3666598"/>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67" name="TextBox 166"/>
            <p:cNvSpPr txBox="1"/>
            <p:nvPr/>
          </p:nvSpPr>
          <p:spPr>
            <a:xfrm>
              <a:off x="8193027" y="3706010"/>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68" name="TextBox 167"/>
            <p:cNvSpPr txBox="1"/>
            <p:nvPr/>
          </p:nvSpPr>
          <p:spPr>
            <a:xfrm>
              <a:off x="8518612" y="5040908"/>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69" name="TextBox 168"/>
            <p:cNvSpPr txBox="1"/>
            <p:nvPr/>
          </p:nvSpPr>
          <p:spPr>
            <a:xfrm>
              <a:off x="6946852" y="3868689"/>
              <a:ext cx="31024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97532" y="1272606"/>
            <a:ext cx="7332752" cy="5515934"/>
          </a:xfrm>
          <a:prstGeom prst="rect">
            <a:avLst/>
          </a:prstGeom>
        </p:spPr>
        <p:txBody>
          <a:bodyPr wrap="square">
            <a:spAutoFit/>
          </a:bodyPr>
          <a:lstStyle/>
          <a:p>
            <a:pPr marL="897255" lvl="1" indent="-539750">
              <a:lnSpc>
                <a:spcPct val="110000"/>
              </a:lnSpc>
              <a:buFont typeface="Wingdings" panose="05000000000000000000" pitchFamily="2" charset="2"/>
              <a:buChar char="Ø"/>
            </a:pPr>
            <a:r>
              <a:rPr lang="zh-CN" altLang="en-US" sz="2300" dirty="0"/>
              <a:t>创建图</a:t>
            </a:r>
            <a:endParaRPr lang="en-US" altLang="zh-CN" sz="2300" dirty="0"/>
          </a:p>
          <a:p>
            <a:pPr marL="897255" lvl="1" indent="-539750">
              <a:lnSpc>
                <a:spcPct val="110000"/>
              </a:lnSpc>
              <a:buFont typeface="Wingdings" panose="05000000000000000000" pitchFamily="2" charset="2"/>
              <a:buChar char="Ø"/>
            </a:pPr>
            <a:r>
              <a:rPr lang="zh-CN" altLang="en-US" sz="2300" dirty="0"/>
              <a:t>删除图</a:t>
            </a:r>
            <a:endParaRPr lang="zh-CN" altLang="en-US" sz="2300" dirty="0"/>
          </a:p>
          <a:p>
            <a:pPr marL="897255" lvl="1" indent="-539750">
              <a:lnSpc>
                <a:spcPct val="110000"/>
              </a:lnSpc>
              <a:buFont typeface="Wingdings" panose="05000000000000000000" pitchFamily="2" charset="2"/>
              <a:buChar char="Ø"/>
            </a:pPr>
            <a:r>
              <a:rPr lang="zh-CN" altLang="en-US" sz="2300" dirty="0"/>
              <a:t>对图作深度优先遍历</a:t>
            </a:r>
            <a:endParaRPr lang="zh-CN" altLang="en-US" sz="2300" dirty="0"/>
          </a:p>
          <a:p>
            <a:pPr marL="897255" lvl="1" indent="-539750">
              <a:lnSpc>
                <a:spcPct val="110000"/>
              </a:lnSpc>
              <a:buFont typeface="Wingdings" panose="05000000000000000000" pitchFamily="2" charset="2"/>
              <a:buChar char="Ø"/>
            </a:pPr>
            <a:r>
              <a:rPr lang="zh-CN" altLang="en-US" sz="2300" dirty="0"/>
              <a:t>对图作广度优先遍历</a:t>
            </a:r>
            <a:endParaRPr lang="zh-CN" altLang="en-US" sz="2300" dirty="0"/>
          </a:p>
          <a:p>
            <a:pPr marL="897255" lvl="1" indent="-539750">
              <a:lnSpc>
                <a:spcPct val="110000"/>
              </a:lnSpc>
              <a:buFont typeface="Wingdings" panose="05000000000000000000" pitchFamily="2" charset="2"/>
              <a:buChar char="Ø"/>
            </a:pPr>
            <a:r>
              <a:rPr lang="zh-CN" altLang="en-US" sz="2300" dirty="0"/>
              <a:t>获取顶点数目</a:t>
            </a:r>
            <a:endParaRPr lang="zh-CN" altLang="en-US" sz="2300" dirty="0"/>
          </a:p>
          <a:p>
            <a:pPr marL="897255" lvl="1" indent="-539750">
              <a:lnSpc>
                <a:spcPct val="110000"/>
              </a:lnSpc>
              <a:buFont typeface="Wingdings" panose="05000000000000000000" pitchFamily="2" charset="2"/>
              <a:buChar char="Ø"/>
            </a:pPr>
            <a:r>
              <a:rPr lang="zh-CN" altLang="en-US" sz="2300" dirty="0"/>
              <a:t>获取边的数目</a:t>
            </a:r>
            <a:endParaRPr lang="zh-CN" altLang="en-US" sz="2300" dirty="0"/>
          </a:p>
          <a:p>
            <a:pPr marL="897255" lvl="1" indent="-539750">
              <a:lnSpc>
                <a:spcPct val="110000"/>
              </a:lnSpc>
              <a:buFont typeface="Wingdings" panose="05000000000000000000" pitchFamily="2" charset="2"/>
              <a:buChar char="Ø"/>
            </a:pPr>
            <a:r>
              <a:rPr lang="zh-CN" altLang="en-US" sz="2300" dirty="0"/>
              <a:t>获取与指定顶点相关联的第一条边</a:t>
            </a:r>
            <a:endParaRPr lang="zh-CN" altLang="en-US" sz="2300" dirty="0"/>
          </a:p>
          <a:p>
            <a:pPr marL="897255" lvl="1" indent="-539750">
              <a:lnSpc>
                <a:spcPct val="110000"/>
              </a:lnSpc>
              <a:buFont typeface="Wingdings" panose="05000000000000000000" pitchFamily="2" charset="2"/>
              <a:buChar char="Ø"/>
            </a:pPr>
            <a:r>
              <a:rPr lang="zh-CN" altLang="en-US" sz="2300" dirty="0"/>
              <a:t>获取与指定边有相同关联顶点的下一条边</a:t>
            </a:r>
            <a:endParaRPr lang="zh-CN" altLang="en-US" sz="2300" dirty="0"/>
          </a:p>
          <a:p>
            <a:pPr marL="897255" lvl="1" indent="-539750">
              <a:lnSpc>
                <a:spcPct val="110000"/>
              </a:lnSpc>
              <a:buFont typeface="Wingdings" panose="05000000000000000000" pitchFamily="2" charset="2"/>
              <a:buChar char="Ø"/>
            </a:pPr>
            <a:r>
              <a:rPr lang="zh-CN" altLang="en-US" sz="2300" dirty="0"/>
              <a:t>添加一个顶点</a:t>
            </a:r>
            <a:endParaRPr lang="zh-CN" altLang="en-US" sz="2300" dirty="0"/>
          </a:p>
          <a:p>
            <a:pPr marL="897255" lvl="1" indent="-539750">
              <a:lnSpc>
                <a:spcPct val="110000"/>
              </a:lnSpc>
              <a:buFont typeface="Wingdings" panose="05000000000000000000" pitchFamily="2" charset="2"/>
              <a:buChar char="Ø"/>
            </a:pPr>
            <a:r>
              <a:rPr lang="zh-CN" altLang="en-US" sz="2300" dirty="0"/>
              <a:t>添加一条边</a:t>
            </a:r>
            <a:endParaRPr lang="zh-CN" altLang="en-US" sz="2300" dirty="0"/>
          </a:p>
          <a:p>
            <a:pPr marL="897255" lvl="1" indent="-539750">
              <a:lnSpc>
                <a:spcPct val="110000"/>
              </a:lnSpc>
              <a:buFont typeface="Wingdings" panose="05000000000000000000" pitchFamily="2" charset="2"/>
              <a:buChar char="Ø"/>
            </a:pPr>
            <a:r>
              <a:rPr lang="zh-CN" altLang="en-US" sz="2300" dirty="0"/>
              <a:t>获取一个顶点中存储的数据</a:t>
            </a:r>
            <a:endParaRPr lang="zh-CN" altLang="en-US" sz="2300" dirty="0"/>
          </a:p>
          <a:p>
            <a:pPr marL="897255" lvl="1" indent="-539750">
              <a:lnSpc>
                <a:spcPct val="110000"/>
              </a:lnSpc>
              <a:buFont typeface="Wingdings" panose="05000000000000000000" pitchFamily="2" charset="2"/>
              <a:buChar char="Ø"/>
            </a:pPr>
            <a:r>
              <a:rPr lang="zh-CN" altLang="en-US" sz="2300" dirty="0"/>
              <a:t>判断一条边是否存在</a:t>
            </a:r>
            <a:endParaRPr lang="zh-CN" altLang="en-US" sz="2300" dirty="0"/>
          </a:p>
          <a:p>
            <a:pPr marL="897255" lvl="1" indent="-539750">
              <a:lnSpc>
                <a:spcPct val="110000"/>
              </a:lnSpc>
              <a:buFont typeface="Wingdings" panose="05000000000000000000" pitchFamily="2" charset="2"/>
              <a:buChar char="Ø"/>
            </a:pPr>
            <a:r>
              <a:rPr lang="zh-CN" altLang="en-US" sz="2300" dirty="0"/>
              <a:t>设置一条边的权</a:t>
            </a:r>
            <a:endParaRPr lang="zh-CN" altLang="en-US" sz="2300" dirty="0"/>
          </a:p>
          <a:p>
            <a:pPr marL="897255" lvl="1" indent="-539750">
              <a:lnSpc>
                <a:spcPct val="110000"/>
              </a:lnSpc>
              <a:buFont typeface="Wingdings" panose="05000000000000000000" pitchFamily="2" charset="2"/>
              <a:buChar char="Ø"/>
            </a:pPr>
            <a:r>
              <a:rPr lang="zh-CN" altLang="en-US" sz="2300" dirty="0"/>
              <a:t>获取一条边的权 </a:t>
            </a:r>
            <a:endParaRPr lang="zh-CN" altLang="en-US" sz="2300" dirty="0"/>
          </a:p>
        </p:txBody>
      </p:sp>
      <p:grpSp>
        <p:nvGrpSpPr>
          <p:cNvPr id="29" name="组合 28"/>
          <p:cNvGrpSpPr/>
          <p:nvPr/>
        </p:nvGrpSpPr>
        <p:grpSpPr>
          <a:xfrm>
            <a:off x="549001" y="555626"/>
            <a:ext cx="3565799" cy="876848"/>
            <a:chOff x="326687" y="247818"/>
            <a:chExt cx="4861582" cy="725466"/>
          </a:xfrm>
        </p:grpSpPr>
        <p:sp>
          <p:nvSpPr>
            <p:cNvPr id="30" name="文本框 29"/>
            <p:cNvSpPr txBox="1"/>
            <p:nvPr/>
          </p:nvSpPr>
          <p:spPr bwMode="auto">
            <a:xfrm>
              <a:off x="909465" y="414812"/>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图的抽象数据类型 </a:t>
              </a:r>
              <a:endParaRPr lang="zh-CN" altLang="en-US" sz="2400" kern="0" dirty="0">
                <a:solidFill>
                  <a:srgbClr val="0070C0"/>
                </a:solidFill>
                <a:latin typeface="+mn-ea"/>
              </a:endParaRPr>
            </a:p>
          </p:txBody>
        </p:sp>
        <p:grpSp>
          <p:nvGrpSpPr>
            <p:cNvPr id="42" name="组合 41"/>
            <p:cNvGrpSpPr/>
            <p:nvPr/>
          </p:nvGrpSpPr>
          <p:grpSpPr>
            <a:xfrm>
              <a:off x="326687" y="247818"/>
              <a:ext cx="4861582" cy="725466"/>
              <a:chOff x="326687" y="247818"/>
              <a:chExt cx="4861582" cy="725466"/>
            </a:xfrm>
          </p:grpSpPr>
          <p:grpSp>
            <p:nvGrpSpPr>
              <p:cNvPr id="43" name="组合 42"/>
              <p:cNvGrpSpPr/>
              <p:nvPr/>
            </p:nvGrpSpPr>
            <p:grpSpPr>
              <a:xfrm>
                <a:off x="349799" y="247818"/>
                <a:ext cx="4791980" cy="261575"/>
                <a:chOff x="349799" y="247818"/>
                <a:chExt cx="4791980" cy="261575"/>
              </a:xfrm>
            </p:grpSpPr>
            <p:cxnSp>
              <p:nvCxnSpPr>
                <p:cNvPr id="58" name="直接连接符 5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3"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4" name="组合 43"/>
              <p:cNvGrpSpPr/>
              <p:nvPr/>
            </p:nvGrpSpPr>
            <p:grpSpPr>
              <a:xfrm>
                <a:off x="349799" y="711709"/>
                <a:ext cx="4815092" cy="261575"/>
                <a:chOff x="358852" y="925118"/>
                <a:chExt cx="4815092" cy="261575"/>
              </a:xfrm>
            </p:grpSpPr>
            <p:cxnSp>
              <p:nvCxnSpPr>
                <p:cNvPr id="51" name="直接连接符 5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6"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7"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5" name="组合 44"/>
              <p:cNvGrpSpPr/>
              <p:nvPr/>
            </p:nvGrpSpPr>
            <p:grpSpPr>
              <a:xfrm>
                <a:off x="5138963" y="489126"/>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6" name="组合 45"/>
              <p:cNvGrpSpPr/>
              <p:nvPr/>
            </p:nvGrpSpPr>
            <p:grpSpPr>
              <a:xfrm>
                <a:off x="326687" y="399838"/>
                <a:ext cx="49306" cy="329693"/>
                <a:chOff x="5138963" y="489126"/>
                <a:chExt cx="49306" cy="329693"/>
              </a:xfrm>
            </p:grpSpPr>
            <p:sp>
              <p:nvSpPr>
                <p:cNvPr id="47" name="椭圆 4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8" name="椭圆 4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64" name="组合 63"/>
          <p:cNvGrpSpPr/>
          <p:nvPr/>
        </p:nvGrpSpPr>
        <p:grpSpPr>
          <a:xfrm>
            <a:off x="1070804" y="2561704"/>
            <a:ext cx="3007166" cy="2078922"/>
            <a:chOff x="6929120" y="2200155"/>
            <a:chExt cx="4302259" cy="3459162"/>
          </a:xfrm>
        </p:grpSpPr>
        <p:sp>
          <p:nvSpPr>
            <p:cNvPr id="65" name="Rectangle 3"/>
            <p:cNvSpPr txBox="1">
              <a:spLocks noChangeArrowheads="1"/>
            </p:cNvSpPr>
            <p:nvPr/>
          </p:nvSpPr>
          <p:spPr>
            <a:xfrm>
              <a:off x="7278504" y="2709125"/>
              <a:ext cx="3579623" cy="2307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rgbClr val="080808"/>
                  </a:solidFill>
                  <a:latin typeface="+mn-ea"/>
                </a:rPr>
                <a:t>图一般需要进行下面的基本操作：</a:t>
              </a:r>
              <a:endParaRPr lang="zh-CN" altLang="en-US" sz="2400" dirty="0">
                <a:solidFill>
                  <a:srgbClr val="080808"/>
                </a:solidFill>
                <a:latin typeface="+mn-ea"/>
              </a:endParaRPr>
            </a:p>
          </p:txBody>
        </p:sp>
        <p:grpSp>
          <p:nvGrpSpPr>
            <p:cNvPr id="66" name="组合 65"/>
            <p:cNvGrpSpPr/>
            <p:nvPr/>
          </p:nvGrpSpPr>
          <p:grpSpPr>
            <a:xfrm rot="16200000">
              <a:off x="7350669" y="1778606"/>
              <a:ext cx="3459162" cy="4302259"/>
              <a:chOff x="1280369" y="2576747"/>
              <a:chExt cx="2118361" cy="2634666"/>
            </a:xfrm>
            <a:solidFill>
              <a:srgbClr val="0070C0"/>
            </a:solidFill>
          </p:grpSpPr>
          <p:sp>
            <p:nvSpPr>
              <p:cNvPr id="67"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29" name="Rectangle 3"/>
          <p:cNvSpPr txBox="1">
            <a:spLocks noChangeArrowheads="1"/>
          </p:cNvSpPr>
          <p:nvPr/>
        </p:nvSpPr>
        <p:spPr>
          <a:xfrm>
            <a:off x="4746172" y="1539934"/>
            <a:ext cx="6574971" cy="41410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ADT Graph</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Data</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顶点集合</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边集合</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Operations: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	// </a:t>
            </a:r>
            <a:r>
              <a:rPr lang="zh-CN" altLang="en-US" sz="2400" dirty="0">
                <a:latin typeface="Times New Roman" panose="02020603050405020304" pitchFamily="18" charset="0"/>
                <a:cs typeface="Times New Roman" panose="02020603050405020304" pitchFamily="18" charset="0"/>
              </a:rPr>
              <a:t>创建图</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~Graph();	// </a:t>
            </a:r>
            <a:r>
              <a:rPr lang="zh-CN" altLang="en-US" sz="2400" dirty="0">
                <a:latin typeface="Times New Roman" panose="02020603050405020304" pitchFamily="18" charset="0"/>
                <a:cs typeface="Times New Roman" panose="02020603050405020304" pitchFamily="18" charset="0"/>
              </a:rPr>
              <a:t>删除图</a:t>
            </a:r>
            <a:endParaRPr lang="en-US" altLang="zh-CN" sz="24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DFSTraverse</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对图作深度优先遍历</a:t>
            </a:r>
            <a:endParaRPr lang="zh-CN" altLang="en-US" sz="24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BFSTraverse</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对图作广度优先遍历</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endParaRPr lang="en-US" altLang="zh-CN" sz="2000"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1444016" y="2921878"/>
            <a:ext cx="2628853" cy="1976694"/>
            <a:chOff x="6929120" y="2200155"/>
            <a:chExt cx="4302259" cy="3459162"/>
          </a:xfrm>
        </p:grpSpPr>
        <p:sp>
          <p:nvSpPr>
            <p:cNvPr id="31" name="Rectangle 3"/>
            <p:cNvSpPr txBox="1">
              <a:spLocks noChangeArrowheads="1"/>
            </p:cNvSpPr>
            <p:nvPr/>
          </p:nvSpPr>
          <p:spPr>
            <a:xfrm>
              <a:off x="7278504" y="2709125"/>
              <a:ext cx="3579623" cy="2307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rgbClr val="080808"/>
                  </a:solidFill>
                  <a:latin typeface="+mn-ea"/>
                </a:rPr>
                <a:t>下面是图的抽象数据类型：</a:t>
              </a:r>
              <a:endParaRPr lang="zh-CN" altLang="en-US" sz="2400" dirty="0">
                <a:solidFill>
                  <a:srgbClr val="080808"/>
                </a:solidFill>
                <a:latin typeface="+mn-ea"/>
              </a:endParaRPr>
            </a:p>
          </p:txBody>
        </p:sp>
        <p:grpSp>
          <p:nvGrpSpPr>
            <p:cNvPr id="32" name="组合 31"/>
            <p:cNvGrpSpPr/>
            <p:nvPr/>
          </p:nvGrpSpPr>
          <p:grpSpPr>
            <a:xfrm rot="16200000">
              <a:off x="7350669" y="1778606"/>
              <a:ext cx="3459162" cy="4302259"/>
              <a:chOff x="1280369" y="2576747"/>
              <a:chExt cx="2118361" cy="2634666"/>
            </a:xfrm>
            <a:solidFill>
              <a:srgbClr val="0070C0"/>
            </a:solidFill>
          </p:grpSpPr>
          <p:sp>
            <p:nvSpPr>
              <p:cNvPr id="33"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35" name="组合 34"/>
          <p:cNvGrpSpPr/>
          <p:nvPr/>
        </p:nvGrpSpPr>
        <p:grpSpPr>
          <a:xfrm>
            <a:off x="549001" y="555626"/>
            <a:ext cx="3565799" cy="876848"/>
            <a:chOff x="326687" y="247818"/>
            <a:chExt cx="4861582" cy="725466"/>
          </a:xfrm>
        </p:grpSpPr>
        <p:sp>
          <p:nvSpPr>
            <p:cNvPr id="36" name="文本框 35"/>
            <p:cNvSpPr txBox="1"/>
            <p:nvPr/>
          </p:nvSpPr>
          <p:spPr bwMode="auto">
            <a:xfrm>
              <a:off x="909465" y="414812"/>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图的抽象数据类型 </a:t>
              </a:r>
              <a:endParaRPr lang="zh-CN" altLang="en-US" sz="2400" kern="0" dirty="0">
                <a:solidFill>
                  <a:srgbClr val="0070C0"/>
                </a:solidFill>
                <a:latin typeface="+mn-ea"/>
              </a:endParaRPr>
            </a:p>
          </p:txBody>
        </p:sp>
        <p:grpSp>
          <p:nvGrpSpPr>
            <p:cNvPr id="37" name="组合 36"/>
            <p:cNvGrpSpPr/>
            <p:nvPr/>
          </p:nvGrpSpPr>
          <p:grpSpPr>
            <a:xfrm>
              <a:off x="326687" y="247818"/>
              <a:ext cx="4861582" cy="725466"/>
              <a:chOff x="326687" y="247818"/>
              <a:chExt cx="4861582" cy="725466"/>
            </a:xfrm>
          </p:grpSpPr>
          <p:grpSp>
            <p:nvGrpSpPr>
              <p:cNvPr id="38" name="组合 37"/>
              <p:cNvGrpSpPr/>
              <p:nvPr/>
            </p:nvGrpSpPr>
            <p:grpSpPr>
              <a:xfrm>
                <a:off x="349799" y="247818"/>
                <a:ext cx="4791980" cy="261575"/>
                <a:chOff x="349799" y="247818"/>
                <a:chExt cx="4791980" cy="261575"/>
              </a:xfrm>
            </p:grpSpPr>
            <p:cxnSp>
              <p:nvCxnSpPr>
                <p:cNvPr id="53" name="直接连接符 5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7"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8"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9" name="组合 38"/>
              <p:cNvGrpSpPr/>
              <p:nvPr/>
            </p:nvGrpSpPr>
            <p:grpSpPr>
              <a:xfrm>
                <a:off x="349799" y="711709"/>
                <a:ext cx="4815092" cy="261575"/>
                <a:chOff x="358852" y="925118"/>
                <a:chExt cx="4815092" cy="261575"/>
              </a:xfrm>
            </p:grpSpPr>
            <p:cxnSp>
              <p:nvCxnSpPr>
                <p:cNvPr id="46" name="直接连接符 4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1"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2"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0" name="组合 39"/>
              <p:cNvGrpSpPr/>
              <p:nvPr/>
            </p:nvGrpSpPr>
            <p:grpSpPr>
              <a:xfrm>
                <a:off x="5138963" y="489126"/>
                <a:ext cx="49306" cy="329693"/>
                <a:chOff x="5138963" y="489126"/>
                <a:chExt cx="49306" cy="329693"/>
              </a:xfrm>
            </p:grpSpPr>
            <p:sp>
              <p:nvSpPr>
                <p:cNvPr id="44" name="椭圆 4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5" name="椭圆 4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1" name="组合 40"/>
              <p:cNvGrpSpPr/>
              <p:nvPr/>
            </p:nvGrpSpPr>
            <p:grpSpPr>
              <a:xfrm>
                <a:off x="326687" y="399838"/>
                <a:ext cx="49306" cy="329693"/>
                <a:chOff x="5138963" y="489126"/>
                <a:chExt cx="49306" cy="329693"/>
              </a:xfrm>
            </p:grpSpPr>
            <p:sp>
              <p:nvSpPr>
                <p:cNvPr id="42" name="椭圆 4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3" name="椭圆 4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30" name="组合 29"/>
          <p:cNvGrpSpPr/>
          <p:nvPr/>
        </p:nvGrpSpPr>
        <p:grpSpPr>
          <a:xfrm>
            <a:off x="976448" y="2921878"/>
            <a:ext cx="2628853" cy="1976694"/>
            <a:chOff x="6929120" y="2200155"/>
            <a:chExt cx="4302259" cy="3459162"/>
          </a:xfrm>
        </p:grpSpPr>
        <p:sp>
          <p:nvSpPr>
            <p:cNvPr id="31" name="Rectangle 3"/>
            <p:cNvSpPr txBox="1">
              <a:spLocks noChangeArrowheads="1"/>
            </p:cNvSpPr>
            <p:nvPr/>
          </p:nvSpPr>
          <p:spPr>
            <a:xfrm>
              <a:off x="7278504" y="2709125"/>
              <a:ext cx="3579623" cy="2307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rgbClr val="080808"/>
                  </a:solidFill>
                  <a:latin typeface="+mn-ea"/>
                </a:rPr>
                <a:t>下面是图的抽象数据类型：</a:t>
              </a:r>
              <a:endParaRPr lang="zh-CN" altLang="en-US" sz="2400" dirty="0">
                <a:solidFill>
                  <a:srgbClr val="080808"/>
                </a:solidFill>
                <a:latin typeface="+mn-ea"/>
              </a:endParaRPr>
            </a:p>
          </p:txBody>
        </p:sp>
        <p:grpSp>
          <p:nvGrpSpPr>
            <p:cNvPr id="32" name="组合 31"/>
            <p:cNvGrpSpPr/>
            <p:nvPr/>
          </p:nvGrpSpPr>
          <p:grpSpPr>
            <a:xfrm rot="16200000">
              <a:off x="7350669" y="1778606"/>
              <a:ext cx="3459162" cy="4302259"/>
              <a:chOff x="1280369" y="2576747"/>
              <a:chExt cx="2118361" cy="2634666"/>
            </a:xfrm>
            <a:solidFill>
              <a:srgbClr val="0070C0"/>
            </a:solidFill>
          </p:grpSpPr>
          <p:sp>
            <p:nvSpPr>
              <p:cNvPr id="33"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35" name="组合 34"/>
          <p:cNvGrpSpPr/>
          <p:nvPr/>
        </p:nvGrpSpPr>
        <p:grpSpPr>
          <a:xfrm>
            <a:off x="549001" y="555626"/>
            <a:ext cx="3565799" cy="876848"/>
            <a:chOff x="326687" y="247818"/>
            <a:chExt cx="4861582" cy="725466"/>
          </a:xfrm>
        </p:grpSpPr>
        <p:sp>
          <p:nvSpPr>
            <p:cNvPr id="36" name="文本框 35"/>
            <p:cNvSpPr txBox="1"/>
            <p:nvPr/>
          </p:nvSpPr>
          <p:spPr bwMode="auto">
            <a:xfrm>
              <a:off x="909465" y="414812"/>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图的抽象数据类型 </a:t>
              </a:r>
              <a:endParaRPr lang="zh-CN" altLang="en-US" sz="2400" kern="0" dirty="0">
                <a:solidFill>
                  <a:srgbClr val="0070C0"/>
                </a:solidFill>
                <a:latin typeface="+mn-ea"/>
              </a:endParaRPr>
            </a:p>
          </p:txBody>
        </p:sp>
        <p:grpSp>
          <p:nvGrpSpPr>
            <p:cNvPr id="37" name="组合 36"/>
            <p:cNvGrpSpPr/>
            <p:nvPr/>
          </p:nvGrpSpPr>
          <p:grpSpPr>
            <a:xfrm>
              <a:off x="326687" y="247818"/>
              <a:ext cx="4861582" cy="725466"/>
              <a:chOff x="326687" y="247818"/>
              <a:chExt cx="4861582" cy="725466"/>
            </a:xfrm>
          </p:grpSpPr>
          <p:grpSp>
            <p:nvGrpSpPr>
              <p:cNvPr id="38" name="组合 37"/>
              <p:cNvGrpSpPr/>
              <p:nvPr/>
            </p:nvGrpSpPr>
            <p:grpSpPr>
              <a:xfrm>
                <a:off x="349799" y="247818"/>
                <a:ext cx="4791980" cy="261575"/>
                <a:chOff x="349799" y="247818"/>
                <a:chExt cx="4791980" cy="261575"/>
              </a:xfrm>
            </p:grpSpPr>
            <p:cxnSp>
              <p:nvCxnSpPr>
                <p:cNvPr id="53" name="直接连接符 5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7"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8"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9" name="组合 38"/>
              <p:cNvGrpSpPr/>
              <p:nvPr/>
            </p:nvGrpSpPr>
            <p:grpSpPr>
              <a:xfrm>
                <a:off x="349799" y="711709"/>
                <a:ext cx="4815092" cy="261575"/>
                <a:chOff x="358852" y="925118"/>
                <a:chExt cx="4815092" cy="261575"/>
              </a:xfrm>
            </p:grpSpPr>
            <p:cxnSp>
              <p:nvCxnSpPr>
                <p:cNvPr id="46" name="直接连接符 4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1"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2"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0" name="组合 39"/>
              <p:cNvGrpSpPr/>
              <p:nvPr/>
            </p:nvGrpSpPr>
            <p:grpSpPr>
              <a:xfrm>
                <a:off x="5138963" y="489126"/>
                <a:ext cx="49306" cy="329693"/>
                <a:chOff x="5138963" y="489126"/>
                <a:chExt cx="49306" cy="329693"/>
              </a:xfrm>
            </p:grpSpPr>
            <p:sp>
              <p:nvSpPr>
                <p:cNvPr id="44" name="椭圆 4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5" name="椭圆 4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1" name="组合 40"/>
              <p:cNvGrpSpPr/>
              <p:nvPr/>
            </p:nvGrpSpPr>
            <p:grpSpPr>
              <a:xfrm>
                <a:off x="326687" y="399838"/>
                <a:ext cx="49306" cy="329693"/>
                <a:chOff x="5138963" y="489126"/>
                <a:chExt cx="49306" cy="329693"/>
              </a:xfrm>
            </p:grpSpPr>
            <p:sp>
              <p:nvSpPr>
                <p:cNvPr id="42" name="椭圆 4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3" name="椭圆 4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9" name="Rectangle 3"/>
          <p:cNvSpPr txBox="1">
            <a:spLocks noChangeArrowheads="1"/>
          </p:cNvSpPr>
          <p:nvPr/>
        </p:nvSpPr>
        <p:spPr>
          <a:xfrm>
            <a:off x="3666310" y="1378727"/>
            <a:ext cx="8299392" cy="49524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a:lnSpc>
                <a:spcPct val="100000"/>
              </a:lnSpc>
              <a:spcBef>
                <a:spcPts val="600"/>
              </a:spcBef>
              <a:buClr>
                <a:srgbClr val="7030A0"/>
              </a:buClr>
              <a:buNone/>
            </a:pPr>
            <a:r>
              <a:rPr lang="zh-CN" altLang="en-US" sz="1800" dirty="0">
                <a:solidFill>
                  <a:schemeClr val="tx2"/>
                </a:solidFill>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GetVertexNum</a:t>
            </a:r>
            <a:r>
              <a:rPr lang="en-US" altLang="zh-CN" sz="2300" dirty="0">
                <a:latin typeface="Times New Roman" panose="02020603050405020304" pitchFamily="18" charset="0"/>
                <a:cs typeface="Times New Roman" panose="02020603050405020304" pitchFamily="18" charset="0"/>
              </a:rPr>
              <a:t>();// </a:t>
            </a:r>
            <a:r>
              <a:rPr lang="zh-CN" altLang="en-US" sz="2300" dirty="0">
                <a:latin typeface="Times New Roman" panose="02020603050405020304" pitchFamily="18" charset="0"/>
                <a:cs typeface="Times New Roman" panose="02020603050405020304" pitchFamily="18" charset="0"/>
              </a:rPr>
              <a:t>获取顶点数目</a:t>
            </a:r>
            <a:endParaRPr lang="zh-CN" altLang="en-US" sz="23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GetEdgeNum</a:t>
            </a:r>
            <a:r>
              <a:rPr lang="en-US" altLang="zh-CN" sz="2300" dirty="0">
                <a:latin typeface="Times New Roman" panose="02020603050405020304" pitchFamily="18" charset="0"/>
                <a:cs typeface="Times New Roman" panose="02020603050405020304" pitchFamily="18" charset="0"/>
              </a:rPr>
              <a:t>();// </a:t>
            </a:r>
            <a:r>
              <a:rPr lang="zh-CN" altLang="en-US" sz="2300" dirty="0">
                <a:latin typeface="Times New Roman" panose="02020603050405020304" pitchFamily="18" charset="0"/>
                <a:cs typeface="Times New Roman" panose="02020603050405020304" pitchFamily="18" charset="0"/>
              </a:rPr>
              <a:t>获取边的数目</a:t>
            </a:r>
            <a:endParaRPr lang="zh-CN" altLang="en-US" sz="23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GetFirstEdge</a:t>
            </a:r>
            <a:r>
              <a:rPr lang="en-US" altLang="zh-CN" sz="2300" dirty="0">
                <a:latin typeface="Times New Roman" panose="02020603050405020304" pitchFamily="18" charset="0"/>
                <a:cs typeface="Times New Roman" panose="02020603050405020304" pitchFamily="18" charset="0"/>
              </a:rPr>
              <a:t>();// </a:t>
            </a:r>
            <a:r>
              <a:rPr lang="zh-CN" altLang="en-US" sz="2300" dirty="0">
                <a:latin typeface="Times New Roman" panose="02020603050405020304" pitchFamily="18" charset="0"/>
                <a:cs typeface="Times New Roman" panose="02020603050405020304" pitchFamily="18" charset="0"/>
              </a:rPr>
              <a:t>获取与指定顶点相关联的第一条边</a:t>
            </a:r>
            <a:endParaRPr lang="zh-CN" altLang="en-US" sz="23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GetNextEdge</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获取与指定边有相同关联顶点的下一条边</a:t>
            </a:r>
            <a:endParaRPr lang="zh-CN" altLang="en-US" sz="22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AddOneVertex</a:t>
            </a:r>
            <a:r>
              <a:rPr lang="en-US" altLang="zh-CN" sz="2300" dirty="0">
                <a:latin typeface="Times New Roman" panose="02020603050405020304" pitchFamily="18" charset="0"/>
                <a:cs typeface="Times New Roman" panose="02020603050405020304" pitchFamily="18" charset="0"/>
              </a:rPr>
              <a:t>();// </a:t>
            </a:r>
            <a:r>
              <a:rPr lang="zh-CN" altLang="en-US" sz="2300" dirty="0">
                <a:latin typeface="Times New Roman" panose="02020603050405020304" pitchFamily="18" charset="0"/>
                <a:cs typeface="Times New Roman" panose="02020603050405020304" pitchFamily="18" charset="0"/>
              </a:rPr>
              <a:t>添加一个顶点</a:t>
            </a:r>
            <a:endParaRPr lang="zh-CN" altLang="en-US" sz="23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AddOneEdge</a:t>
            </a:r>
            <a:r>
              <a:rPr lang="en-US" altLang="zh-CN" sz="2300" dirty="0">
                <a:latin typeface="Times New Roman" panose="02020603050405020304" pitchFamily="18" charset="0"/>
                <a:cs typeface="Times New Roman" panose="02020603050405020304" pitchFamily="18" charset="0"/>
              </a:rPr>
              <a:t>();// </a:t>
            </a:r>
            <a:r>
              <a:rPr lang="zh-CN" altLang="en-US" sz="2300" dirty="0">
                <a:latin typeface="Times New Roman" panose="02020603050405020304" pitchFamily="18" charset="0"/>
                <a:cs typeface="Times New Roman" panose="02020603050405020304" pitchFamily="18" charset="0"/>
              </a:rPr>
              <a:t>添加一条边</a:t>
            </a:r>
            <a:endParaRPr lang="zh-CN" altLang="en-US" sz="23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GetVertexValue</a:t>
            </a:r>
            <a:r>
              <a:rPr lang="en-US" altLang="zh-CN" sz="2300" dirty="0">
                <a:latin typeface="Times New Roman" panose="02020603050405020304" pitchFamily="18" charset="0"/>
                <a:cs typeface="Times New Roman" panose="02020603050405020304" pitchFamily="18" charset="0"/>
              </a:rPr>
              <a:t>();// </a:t>
            </a:r>
            <a:r>
              <a:rPr lang="zh-CN" altLang="en-US" sz="2300" dirty="0">
                <a:latin typeface="Times New Roman" panose="02020603050405020304" pitchFamily="18" charset="0"/>
                <a:cs typeface="Times New Roman" panose="02020603050405020304" pitchFamily="18" charset="0"/>
              </a:rPr>
              <a:t>获取一个顶点中存储的数据</a:t>
            </a:r>
            <a:endParaRPr lang="zh-CN" altLang="en-US" sz="23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IsEdge</a:t>
            </a:r>
            <a:r>
              <a:rPr lang="en-US" altLang="zh-CN" sz="2300" dirty="0">
                <a:latin typeface="Times New Roman" panose="02020603050405020304" pitchFamily="18" charset="0"/>
                <a:cs typeface="Times New Roman" panose="02020603050405020304" pitchFamily="18" charset="0"/>
              </a:rPr>
              <a:t>();	// </a:t>
            </a:r>
            <a:r>
              <a:rPr lang="zh-CN" altLang="en-US" sz="2300" dirty="0">
                <a:latin typeface="Times New Roman" panose="02020603050405020304" pitchFamily="18" charset="0"/>
                <a:cs typeface="Times New Roman" panose="02020603050405020304" pitchFamily="18" charset="0"/>
              </a:rPr>
              <a:t>判断一条边是否存在</a:t>
            </a:r>
            <a:endParaRPr lang="zh-CN" altLang="en-US" sz="23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SetEdgeWeight</a:t>
            </a:r>
            <a:r>
              <a:rPr lang="en-US" altLang="zh-CN" sz="2300" dirty="0">
                <a:latin typeface="Times New Roman" panose="02020603050405020304" pitchFamily="18" charset="0"/>
                <a:cs typeface="Times New Roman" panose="02020603050405020304" pitchFamily="18" charset="0"/>
              </a:rPr>
              <a:t>();		// </a:t>
            </a:r>
            <a:r>
              <a:rPr lang="zh-CN" altLang="en-US" sz="2300" dirty="0">
                <a:latin typeface="Times New Roman" panose="02020603050405020304" pitchFamily="18" charset="0"/>
                <a:cs typeface="Times New Roman" panose="02020603050405020304" pitchFamily="18" charset="0"/>
              </a:rPr>
              <a:t>设置一条边的权</a:t>
            </a:r>
            <a:endParaRPr lang="zh-CN" altLang="en-US" sz="23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GetEdgeWeight</a:t>
            </a:r>
            <a:r>
              <a:rPr lang="en-US" altLang="zh-CN" sz="2300" dirty="0">
                <a:latin typeface="Times New Roman" panose="02020603050405020304" pitchFamily="18" charset="0"/>
                <a:cs typeface="Times New Roman" panose="02020603050405020304" pitchFamily="18" charset="0"/>
              </a:rPr>
              <a:t>();		// </a:t>
            </a:r>
            <a:r>
              <a:rPr lang="zh-CN" altLang="en-US" sz="2300" dirty="0">
                <a:latin typeface="Times New Roman" panose="02020603050405020304" pitchFamily="18" charset="0"/>
                <a:cs typeface="Times New Roman" panose="02020603050405020304" pitchFamily="18" charset="0"/>
              </a:rPr>
              <a:t>获取一条边的权</a:t>
            </a:r>
            <a:endParaRPr lang="zh-CN" altLang="en-US" sz="2300" dirty="0">
              <a:latin typeface="Times New Roman" panose="02020603050405020304" pitchFamily="18" charset="0"/>
              <a:cs typeface="Times New Roman" panose="02020603050405020304" pitchFamily="18" charset="0"/>
            </a:endParaRPr>
          </a:p>
          <a:p>
            <a:pPr marL="182880" indent="-182880">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ADT Graph </a:t>
            </a:r>
            <a:endParaRPr lang="en-US" altLang="zh-CN" sz="23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0" name="组合 39"/>
          <p:cNvGrpSpPr/>
          <p:nvPr/>
        </p:nvGrpSpPr>
        <p:grpSpPr>
          <a:xfrm>
            <a:off x="549001" y="555626"/>
            <a:ext cx="4643807" cy="991772"/>
            <a:chOff x="326687" y="247818"/>
            <a:chExt cx="4861582" cy="820549"/>
          </a:xfrm>
        </p:grpSpPr>
        <p:sp>
          <p:nvSpPr>
            <p:cNvPr id="33"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44" name="组合 43"/>
          <p:cNvGrpSpPr/>
          <p:nvPr/>
        </p:nvGrpSpPr>
        <p:grpSpPr>
          <a:xfrm>
            <a:off x="2057600" y="1856990"/>
            <a:ext cx="8493859" cy="4409773"/>
            <a:chOff x="6929120" y="2200155"/>
            <a:chExt cx="4302259" cy="3459162"/>
          </a:xfrm>
        </p:grpSpPr>
        <p:sp>
          <p:nvSpPr>
            <p:cNvPr id="48" name="Rectangle 3"/>
            <p:cNvSpPr txBox="1">
              <a:spLocks noChangeArrowheads="1"/>
            </p:cNvSpPr>
            <p:nvPr/>
          </p:nvSpPr>
          <p:spPr>
            <a:xfrm>
              <a:off x="7250480" y="2382915"/>
              <a:ext cx="3734747" cy="3004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rgbClr val="080808"/>
                  </a:solidFill>
                  <a:latin typeface="+mn-ea"/>
                </a:rPr>
                <a:t>图也是一种非常重要的非线性数据结构，它比树结构更为复杂。</a:t>
              </a:r>
              <a:r>
                <a:rPr lang="zh-CN" altLang="en-US" sz="2400" dirty="0">
                  <a:solidFill>
                    <a:srgbClr val="0070C0"/>
                  </a:solidFill>
                  <a:latin typeface="Times New Roman" panose="02020603050405020304" pitchFamily="18" charset="0"/>
                  <a:cs typeface="Times New Roman" panose="02020603050405020304" pitchFamily="18" charset="0"/>
                </a:rPr>
                <a:t>图中任意两个结点都可能相关，图结构可以用来表示数据元素之间多对多的关系。</a:t>
              </a:r>
              <a:endParaRPr lang="zh-CN" altLang="en-US" sz="2400" dirty="0">
                <a:solidFill>
                  <a:srgbClr val="0070C0"/>
                </a:solidFill>
                <a:latin typeface="Times New Roman" panose="02020603050405020304" pitchFamily="18" charset="0"/>
                <a:cs typeface="Times New Roman" panose="02020603050405020304" pitchFamily="18" charset="0"/>
              </a:endParaRPr>
            </a:p>
            <a:p>
              <a:pPr marL="0" indent="0">
                <a:lnSpc>
                  <a:spcPct val="150000"/>
                </a:lnSpc>
                <a:buNone/>
              </a:pPr>
              <a:r>
                <a:rPr lang="zh-CN" altLang="en-US" sz="2400" dirty="0">
                  <a:solidFill>
                    <a:srgbClr val="080808"/>
                  </a:solidFill>
                  <a:latin typeface="+mn-ea"/>
                </a:rPr>
                <a:t>图结构在工程、数学、物理、化学、计算机科学等各个领域均有着广泛的应用。例如，用图结构表示实体之间联系的网状模型是继层次模型之后的第二代数据库数据模型。</a:t>
              </a:r>
              <a:endParaRPr lang="zh-CN" altLang="en-US" sz="2400" dirty="0">
                <a:solidFill>
                  <a:srgbClr val="080808"/>
                </a:solidFill>
                <a:latin typeface="+mn-ea"/>
              </a:endParaRPr>
            </a:p>
            <a:p>
              <a:pPr marL="0" indent="0">
                <a:lnSpc>
                  <a:spcPct val="150000"/>
                </a:lnSpc>
                <a:buFont typeface="Arial" panose="020B0604020202020204" pitchFamily="34" charset="0"/>
                <a:buNone/>
              </a:pPr>
              <a:endParaRPr lang="zh-CN" altLang="en-US" sz="2400" dirty="0">
                <a:solidFill>
                  <a:srgbClr val="080808"/>
                </a:solidFill>
                <a:latin typeface="+mn-ea"/>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13504" y="2887253"/>
            <a:ext cx="1926200" cy="2061487"/>
            <a:chOff x="927538" y="2833999"/>
            <a:chExt cx="1926200" cy="2061487"/>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347905" y="3141160"/>
              <a:ext cx="1505833" cy="1754326"/>
            </a:xfrm>
            <a:prstGeom prst="rect">
              <a:avLst/>
            </a:prstGeom>
          </p:spPr>
          <p:txBody>
            <a:bodyPr wrap="square">
              <a:spAutoFit/>
            </a:bodyPr>
            <a:lstStyle/>
            <a:p>
              <a:r>
                <a:rPr lang="zh-CN" altLang="en-US" sz="3600" dirty="0">
                  <a:solidFill>
                    <a:srgbClr val="0070C0"/>
                  </a:solidFill>
                  <a:latin typeface="+mn-ea"/>
                </a:rPr>
                <a:t>图的表示 </a:t>
              </a:r>
              <a:endParaRPr lang="zh-CN" altLang="en-US" sz="3600" dirty="0">
                <a:solidFill>
                  <a:srgbClr val="0070C0"/>
                </a:solidFill>
                <a:latin typeface="+mn-ea"/>
              </a:endParaRPr>
            </a:p>
            <a:p>
              <a:r>
                <a:rPr lang="zh-CN" altLang="zh-CN" sz="3600" dirty="0">
                  <a:solidFill>
                    <a:srgbClr val="0070C0"/>
                  </a:solidFill>
                  <a:latin typeface="+mn-ea"/>
                </a:rPr>
                <a:t>”</a:t>
              </a:r>
              <a:endParaRPr lang="zh-CN" altLang="en-US" sz="3600" dirty="0"/>
            </a:p>
          </p:txBody>
        </p:sp>
      </p:grpSp>
      <p:grpSp>
        <p:nvGrpSpPr>
          <p:cNvPr id="78" name="组合 77"/>
          <p:cNvGrpSpPr/>
          <p:nvPr/>
        </p:nvGrpSpPr>
        <p:grpSpPr>
          <a:xfrm>
            <a:off x="2070881" y="2121777"/>
            <a:ext cx="9346672" cy="3801746"/>
            <a:chOff x="2184915" y="2512645"/>
            <a:chExt cx="9346672" cy="2586406"/>
          </a:xfrm>
        </p:grpSpPr>
        <p:sp>
          <p:nvSpPr>
            <p:cNvPr id="79"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2993137" y="2709727"/>
              <a:ext cx="8538450" cy="2314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dirty="0"/>
                <a:t>在计算机中存储图，主要是要确定顶点的存储方式及顶点之间关系（即边）的存储方式。图存储的难点在于顶点之间的关系更为复杂（图中任意两个顶点都可以通过连接形成边）。因此，如何存储图中的边以方便地对边进行增、删、改、查等操作是图存储要解决的首要问题。根据边的存储方式的不同，图的存储结构有多种表示方法，图主要有</a:t>
              </a:r>
              <a:r>
                <a:rPr lang="zh-CN" altLang="en-US" sz="2400" dirty="0">
                  <a:solidFill>
                    <a:srgbClr val="0070C0"/>
                  </a:solidFill>
                  <a:latin typeface="Times New Roman" panose="02020603050405020304" pitchFamily="18" charset="0"/>
                  <a:cs typeface="Times New Roman" panose="02020603050405020304" pitchFamily="18" charset="0"/>
                </a:rPr>
                <a:t>邻接矩阵</a:t>
              </a:r>
              <a:r>
                <a:rPr lang="zh-CN" altLang="en-US" sz="2400" dirty="0"/>
                <a:t>、</a:t>
              </a:r>
              <a:r>
                <a:rPr lang="zh-CN" altLang="en-US" sz="2400" dirty="0">
                  <a:solidFill>
                    <a:srgbClr val="0070C0"/>
                  </a:solidFill>
                  <a:latin typeface="Times New Roman" panose="02020603050405020304" pitchFamily="18" charset="0"/>
                  <a:cs typeface="Times New Roman" panose="02020603050405020304" pitchFamily="18" charset="0"/>
                </a:rPr>
                <a:t>邻接压缩表</a:t>
              </a:r>
              <a:r>
                <a:rPr lang="zh-CN" altLang="en-US" sz="2400" dirty="0"/>
                <a:t>和</a:t>
              </a:r>
              <a:r>
                <a:rPr lang="zh-CN" altLang="en-US" sz="2400" dirty="0">
                  <a:solidFill>
                    <a:srgbClr val="0070C0"/>
                  </a:solidFill>
                  <a:latin typeface="Times New Roman" panose="02020603050405020304" pitchFamily="18" charset="0"/>
                  <a:cs typeface="Times New Roman" panose="02020603050405020304" pitchFamily="18" charset="0"/>
                </a:rPr>
                <a:t>邻接链表等</a:t>
              </a:r>
              <a:r>
                <a:rPr lang="zh-CN" altLang="en-US" sz="2400" dirty="0"/>
                <a:t>三种常用表示方法。</a:t>
              </a:r>
              <a:endParaRPr lang="zh-CN" altLang="en-US" sz="2400" dirty="0"/>
            </a:p>
          </p:txBody>
        </p:sp>
      </p:grpSp>
      <p:grpSp>
        <p:nvGrpSpPr>
          <p:cNvPr id="81" name="组合 80"/>
          <p:cNvGrpSpPr/>
          <p:nvPr/>
        </p:nvGrpSpPr>
        <p:grpSpPr>
          <a:xfrm>
            <a:off x="549001" y="555626"/>
            <a:ext cx="3565799" cy="876848"/>
            <a:chOff x="326687" y="247818"/>
            <a:chExt cx="4861582" cy="725466"/>
          </a:xfrm>
        </p:grpSpPr>
        <p:sp>
          <p:nvSpPr>
            <p:cNvPr id="82" name="文本框 81"/>
            <p:cNvSpPr txBox="1"/>
            <p:nvPr/>
          </p:nvSpPr>
          <p:spPr bwMode="auto">
            <a:xfrm>
              <a:off x="1766966" y="413642"/>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图的表示 </a:t>
              </a:r>
              <a:endParaRPr lang="zh-CN" altLang="en-US" sz="2400" kern="0" dirty="0">
                <a:solidFill>
                  <a:srgbClr val="0070C0"/>
                </a:solidFill>
                <a:latin typeface="+mn-ea"/>
              </a:endParaRPr>
            </a:p>
          </p:txBody>
        </p:sp>
        <p:grpSp>
          <p:nvGrpSpPr>
            <p:cNvPr id="83" name="组合 82"/>
            <p:cNvGrpSpPr/>
            <p:nvPr/>
          </p:nvGrpSpPr>
          <p:grpSpPr>
            <a:xfrm>
              <a:off x="326687" y="247818"/>
              <a:ext cx="4861582" cy="725466"/>
              <a:chOff x="326687" y="247818"/>
              <a:chExt cx="4861582" cy="725466"/>
            </a:xfrm>
          </p:grpSpPr>
          <p:grpSp>
            <p:nvGrpSpPr>
              <p:cNvPr id="84" name="组合 83"/>
              <p:cNvGrpSpPr/>
              <p:nvPr/>
            </p:nvGrpSpPr>
            <p:grpSpPr>
              <a:xfrm>
                <a:off x="349799" y="247818"/>
                <a:ext cx="4791980" cy="261575"/>
                <a:chOff x="349799" y="247818"/>
                <a:chExt cx="4791980" cy="261575"/>
              </a:xfrm>
            </p:grpSpPr>
            <p:cxnSp>
              <p:nvCxnSpPr>
                <p:cNvPr id="99" name="直接连接符 9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3"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04"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chemeClr val="tx1"/>
                    </a:solidFill>
                    <a:latin typeface="+mn-ea"/>
                  </a:endParaRPr>
                </a:p>
              </p:txBody>
            </p:sp>
          </p:grpSp>
          <p:grpSp>
            <p:nvGrpSpPr>
              <p:cNvPr id="85" name="组合 84"/>
              <p:cNvGrpSpPr/>
              <p:nvPr/>
            </p:nvGrpSpPr>
            <p:grpSpPr>
              <a:xfrm>
                <a:off x="349799" y="711709"/>
                <a:ext cx="4815092" cy="261575"/>
                <a:chOff x="358852" y="925118"/>
                <a:chExt cx="4815092" cy="261575"/>
              </a:xfrm>
            </p:grpSpPr>
            <p:cxnSp>
              <p:nvCxnSpPr>
                <p:cNvPr id="92" name="直接连接符 9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7"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98"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chemeClr val="tx1"/>
                    </a:solidFill>
                    <a:latin typeface="+mn-ea"/>
                  </a:endParaRPr>
                </a:p>
              </p:txBody>
            </p:sp>
          </p:grpSp>
          <p:grpSp>
            <p:nvGrpSpPr>
              <p:cNvPr id="86" name="组合 85"/>
              <p:cNvGrpSpPr/>
              <p:nvPr/>
            </p:nvGrpSpPr>
            <p:grpSpPr>
              <a:xfrm>
                <a:off x="5138963" y="489126"/>
                <a:ext cx="49306" cy="329693"/>
                <a:chOff x="5138963" y="489126"/>
                <a:chExt cx="49306" cy="329693"/>
              </a:xfrm>
            </p:grpSpPr>
            <p:sp>
              <p:nvSpPr>
                <p:cNvPr id="90" name="椭圆 8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91" name="椭圆 9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grpSp>
          <p:grpSp>
            <p:nvGrpSpPr>
              <p:cNvPr id="87" name="组合 86"/>
              <p:cNvGrpSpPr/>
              <p:nvPr/>
            </p:nvGrpSpPr>
            <p:grpSpPr>
              <a:xfrm>
                <a:off x="326687" y="399838"/>
                <a:ext cx="49306" cy="329693"/>
                <a:chOff x="5138963" y="489126"/>
                <a:chExt cx="49306" cy="329693"/>
              </a:xfrm>
            </p:grpSpPr>
            <p:sp>
              <p:nvSpPr>
                <p:cNvPr id="88" name="椭圆 8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sp>
              <p:nvSpPr>
                <p:cNvPr id="89" name="椭圆 8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939567" y="1616678"/>
            <a:ext cx="10018672" cy="1134862"/>
          </a:xfrm>
          <a:prstGeom prst="rect">
            <a:avLst/>
          </a:prstGeom>
        </p:spPr>
        <p:txBody>
          <a:bodyPr wrap="square">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邻接矩阵法是用矩阵来表示各顶点之间的连接关系。对于有</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个顶点的图</a:t>
            </a:r>
            <a:r>
              <a:rPr lang="en-US" altLang="zh-CN" sz="2400" dirty="0">
                <a:latin typeface="Times New Roman" panose="02020603050405020304" pitchFamily="18" charset="0"/>
                <a:cs typeface="Times New Roman" panose="02020603050405020304" pitchFamily="18" charset="0"/>
              </a:rPr>
              <a:t>G=(V, E)</a:t>
            </a:r>
            <a:r>
              <a:rPr lang="zh-CN" altLang="en-US" sz="2400" dirty="0">
                <a:latin typeface="Times New Roman" panose="02020603050405020304" pitchFamily="18" charset="0"/>
                <a:cs typeface="Times New Roman" panose="02020603050405020304" pitchFamily="18" charset="0"/>
              </a:rPr>
              <a:t>，其邻接矩阵</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为</a:t>
            </a:r>
            <a:r>
              <a:rPr lang="en-US" altLang="zh-CN" sz="2400" dirty="0">
                <a:latin typeface="Times New Roman" panose="02020603050405020304" pitchFamily="18" charset="0"/>
                <a:cs typeface="Times New Roman" panose="02020603050405020304" pitchFamily="18" charset="0"/>
              </a:rPr>
              <a:t>n*n</a:t>
            </a:r>
            <a:r>
              <a:rPr lang="zh-CN" altLang="en-US" sz="2400" dirty="0">
                <a:latin typeface="Times New Roman" panose="02020603050405020304" pitchFamily="18" charset="0"/>
                <a:cs typeface="Times New Roman" panose="02020603050405020304" pitchFamily="18" charset="0"/>
              </a:rPr>
              <a:t>的方阵，元素</a:t>
            </a:r>
            <a:r>
              <a:rPr lang="en-US" altLang="zh-CN" sz="2400" dirty="0">
                <a:latin typeface="Times New Roman" panose="02020603050405020304" pitchFamily="18" charset="0"/>
                <a:cs typeface="Times New Roman" panose="02020603050405020304" pitchFamily="18" charset="0"/>
              </a:rPr>
              <a:t>A[</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0≤i,j&lt;n</a:t>
            </a:r>
            <a:r>
              <a:rPr lang="zh-CN" altLang="en-US" sz="2400" dirty="0">
                <a:latin typeface="Times New Roman" panose="02020603050405020304" pitchFamily="18" charset="0"/>
                <a:cs typeface="Times New Roman" panose="02020603050405020304" pitchFamily="18" charset="0"/>
              </a:rPr>
              <a:t>）定义为：</a:t>
            </a:r>
            <a:endParaRPr lang="en-US" altLang="zh-CN" sz="2400"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1193080" y="3263411"/>
            <a:ext cx="10233286" cy="1263626"/>
            <a:chOff x="1076155" y="2964968"/>
            <a:chExt cx="10233286" cy="1263626"/>
          </a:xfrm>
        </p:grpSpPr>
        <mc:AlternateContent xmlns:mc="http://schemas.openxmlformats.org/markup-compatibility/2006">
          <mc:Choice xmlns:a14="http://schemas.microsoft.com/office/drawing/2010/main" Requires="a14">
            <p:sp>
              <p:nvSpPr>
                <p:cNvPr id="8" name="文本框 7">
                  <a:extLst>
                    <a:ext uri="{FF2B5EF4-FFF2-40B4-BE49-F238E27FC236}">
                      <ele attr="{11044358-1C26-4184-87E6-5893672BD68F}"/>
                    </a:ext>
                  </a:extLst>
                </p:cNvPr>
                <p:cNvSpPr txBox="1"/>
                <p:nvPr/>
              </p:nvSpPr>
              <p:spPr>
                <a:xfrm>
                  <a:off x="1076155" y="3289051"/>
                  <a:ext cx="1366656" cy="492443"/>
                </a:xfrm>
                <a:prstGeom prst="rect">
                  <a:avLst/>
                </a:prstGeom>
                <a:noFill/>
              </p:spPr>
              <p:txBody>
                <a:bodyPr wrap="none" lIns="0" tIns="0" rIns="0" bIns="0" rtlCol="0">
                  <a:spAutoFit/>
                </a:bodyPr>
                <a:lstStyle/>
                <a:p>
                  <a14:m>
                    <m:oMath xmlns:m="http://schemas.openxmlformats.org/officeDocument/2006/math">
                      <m:r>
                        <a:rPr lang="zh-CN" altLang="en-US" sz="3200" i="1" smtClean="0">
                          <a:latin typeface="Cambria Math" panose="02040503050406030204" pitchFamily="18" charset="0"/>
                        </a:rPr>
                        <m:t>𝐴</m:t>
                      </m:r>
                      <m:d>
                        <m:dPr>
                          <m:begChr m:val="["/>
                          <m:endChr m:val="]"/>
                          <m:ctrlPr>
                            <a:rPr lang="zh-CN" altLang="en-US" sz="3200" i="1" smtClean="0">
                              <a:latin typeface="Cambria Math" panose="02040503050406030204" pitchFamily="18" charset="0"/>
                            </a:rPr>
                          </m:ctrlPr>
                        </m:dPr>
                        <m:e>
                          <m:r>
                            <a:rPr lang="zh-CN" altLang="en-US" sz="3200" i="1" smtClean="0">
                              <a:latin typeface="Cambria Math" panose="02040503050406030204" pitchFamily="18" charset="0"/>
                            </a:rPr>
                            <m:t>ⅈ</m:t>
                          </m:r>
                        </m:e>
                      </m:d>
                      <m:d>
                        <m:dPr>
                          <m:begChr m:val="["/>
                          <m:endChr m:val="]"/>
                          <m:ctrlPr>
                            <a:rPr lang="zh-CN" altLang="en-US" sz="3200" i="1" smtClean="0">
                              <a:latin typeface="Cambria Math" panose="02040503050406030204" pitchFamily="18" charset="0"/>
                            </a:rPr>
                          </m:ctrlPr>
                        </m:dPr>
                        <m:e>
                          <m:r>
                            <a:rPr lang="en-US" altLang="zh-CN" sz="3200" b="0" i="1" smtClean="0">
                              <a:latin typeface="Cambria Math" panose="02040503050406030204" pitchFamily="18" charset="0"/>
                            </a:rPr>
                            <m:t>𝑗</m:t>
                          </m:r>
                        </m:e>
                      </m:d>
                    </m:oMath>
                  </a14:m>
                  <a:r>
                    <a:rPr lang="en-US" altLang="zh-CN" sz="3200" dirty="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1076155" y="3289051"/>
                  <a:ext cx="1366656" cy="492443"/>
                </a:xfrm>
                <a:prstGeom prst="rect">
                  <a:avLst/>
                </a:prstGeom>
                <a:blipFill rotWithShape="1">
                  <a:blip r:embed="rId1"/>
                  <a:stretch>
                    <a:fillRect l="-446" t="-25926" r="-17411" b="-48148"/>
                  </a:stretch>
                </a:blipFill>
              </p:spPr>
              <p:txBody>
                <a:bodyPr/>
                <a:lstStyle/>
                <a:p>
                  <a:r>
                    <a:rPr lang="zh-CN" altLang="en-US">
                      <a:noFill/>
                    </a:rPr>
                    <a:t> </a:t>
                  </a:r>
                  <a:endParaRPr lang="zh-CN" altLang="en-US">
                    <a:noFill/>
                  </a:endParaRPr>
                </a:p>
              </p:txBody>
            </p:sp>
          </mc:Fallback>
        </mc:AlternateContent>
        <p:sp>
          <p:nvSpPr>
            <p:cNvPr id="9" name="左大括号 8"/>
            <p:cNvSpPr/>
            <p:nvPr/>
          </p:nvSpPr>
          <p:spPr>
            <a:xfrm>
              <a:off x="2852915" y="2965059"/>
              <a:ext cx="110212" cy="126353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mc:AlternateContent xmlns:mc="http://schemas.openxmlformats.org/markup-compatibility/2006">
          <mc:Choice xmlns:a14="http://schemas.microsoft.com/office/drawing/2010/main" Requires="a14">
            <p:sp>
              <p:nvSpPr>
                <p:cNvPr id="10" name="文本框 9">
                  <a:extLst>
                    <a:ext uri="{FF2B5EF4-FFF2-40B4-BE49-F238E27FC236}">
                      <ele attr="{BB9BF8FC-FD21-45F0-843E-92AA8A506A15}"/>
                    </a:ext>
                  </a:extLst>
                </p:cNvPr>
                <p:cNvSpPr txBox="1"/>
                <p:nvPr/>
              </p:nvSpPr>
              <p:spPr>
                <a:xfrm>
                  <a:off x="3047307" y="2964968"/>
                  <a:ext cx="826424" cy="5320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3200" i="1" smtClean="0">
                                <a:latin typeface="Cambria Math" panose="02040503050406030204" pitchFamily="18" charset="0"/>
                              </a:rPr>
                            </m:ctrlPr>
                          </m:sSubPr>
                          <m:e>
                            <m:r>
                              <a:rPr lang="zh-CN" altLang="en-US" sz="3200" i="1" smtClean="0">
                                <a:latin typeface="Cambria Math" panose="02040503050406030204" pitchFamily="18" charset="0"/>
                              </a:rPr>
                              <m:t>𝑤</m:t>
                            </m:r>
                          </m:e>
                          <m:sub>
                            <m:r>
                              <a:rPr lang="zh-CN" altLang="en-US" sz="3200" i="1" smtClean="0">
                                <a:latin typeface="Cambria Math" panose="02040503050406030204" pitchFamily="18" charset="0"/>
                              </a:rPr>
                              <m:t>𝑖𝑗</m:t>
                            </m:r>
                          </m:sub>
                        </m:sSub>
                      </m:oMath>
                    </m:oMathPara>
                  </a14:m>
                  <a:endParaRPr lang="zh-CN" altLang="en-US" sz="3200" dirty="0"/>
                </a:p>
              </p:txBody>
            </p:sp>
          </mc:Choice>
          <mc:Fallback>
            <p:sp>
              <p:nvSpPr>
                <p:cNvPr id="10" name="文本框 9"/>
                <p:cNvSpPr txBox="1">
                  <a:spLocks noRot="1" noChangeAspect="1" noMove="1" noResize="1" noEditPoints="1" noAdjustHandles="1" noChangeArrowheads="1" noChangeShapeType="1" noTextEdit="1"/>
                </p:cNvSpPr>
                <p:nvPr/>
              </p:nvSpPr>
              <p:spPr>
                <a:xfrm>
                  <a:off x="3047307" y="2964968"/>
                  <a:ext cx="826424" cy="532005"/>
                </a:xfrm>
                <a:prstGeom prst="rect">
                  <a:avLst/>
                </a:prstGeom>
                <a:blipFill rotWithShape="1">
                  <a:blip r:embed="rId2"/>
                  <a:stretch>
                    <a:fillRect b="-1149"/>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ele attr="{BC5911F8-CCCF-4183-B468-41FD8401D55A}"/>
                    </a:ext>
                  </a:extLst>
                </p:cNvPr>
                <p:cNvSpPr txBox="1"/>
                <p:nvPr/>
              </p:nvSpPr>
              <p:spPr>
                <a:xfrm>
                  <a:off x="3058391" y="3657855"/>
                  <a:ext cx="66501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smtClean="0">
                            <a:latin typeface="Cambria Math" panose="02040503050406030204" pitchFamily="18" charset="0"/>
                          </a:rPr>
                          <m:t>∞</m:t>
                        </m:r>
                      </m:oMath>
                    </m:oMathPara>
                  </a14:m>
                  <a:endParaRPr lang="zh-CN" altLang="en-US" sz="3200" dirty="0"/>
                </a:p>
              </p:txBody>
            </p:sp>
          </mc:Choice>
          <mc:Fallback>
            <p:sp>
              <p:nvSpPr>
                <p:cNvPr id="11" name="文本框 10"/>
                <p:cNvSpPr txBox="1">
                  <a:spLocks noRot="1" noChangeAspect="1" noMove="1" noResize="1" noEditPoints="1" noAdjustHandles="1" noChangeArrowheads="1" noChangeShapeType="1" noTextEdit="1"/>
                </p:cNvSpPr>
                <p:nvPr/>
              </p:nvSpPr>
              <p:spPr>
                <a:xfrm>
                  <a:off x="3058391" y="3657855"/>
                  <a:ext cx="665019" cy="492443"/>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ele attr="{664EAF83-52C2-4F7D-8D4B-66A43A7D6E26}"/>
                    </a:ext>
                  </a:extLst>
                </p:cNvPr>
                <p:cNvSpPr txBox="1"/>
                <p:nvPr/>
              </p:nvSpPr>
              <p:spPr>
                <a:xfrm>
                  <a:off x="3857112" y="3047040"/>
                  <a:ext cx="7420488" cy="445443"/>
                </a:xfrm>
                <a:prstGeom prst="rect">
                  <a:avLst/>
                </a:prstGeom>
                <a:noFill/>
              </p:spPr>
              <p:txBody>
                <a:bodyPr wrap="square" rtlCol="0">
                  <a:spAutoFit/>
                </a:bodyPr>
                <a:lstStyle/>
                <a:p>
                  <a:r>
                    <a:rPr lang="zh-CN" altLang="en-US" sz="2000" dirty="0"/>
                    <a:t>对无向图存在</a:t>
                  </a:r>
                  <a14:m>
                    <m:oMath xmlns:m="http://schemas.openxmlformats.org/officeDocument/2006/math">
                      <m:d>
                        <m:dPr>
                          <m:ctrlPr>
                            <a:rPr lang="zh-CN" altLang="en-US" sz="2000" i="1" smtClean="0">
                              <a:latin typeface="Cambria Math" panose="02040503050406030204" pitchFamily="18" charset="0"/>
                            </a:rPr>
                          </m:ctrlPr>
                        </m:dPr>
                        <m:e>
                          <m:sSub>
                            <m:sSubPr>
                              <m:ctrlPr>
                                <a:rPr lang="zh-CN" altLang="en-US" sz="2000" i="1" smtClean="0">
                                  <a:latin typeface="Cambria Math" panose="02040503050406030204" pitchFamily="18" charset="0"/>
                                </a:rPr>
                              </m:ctrlPr>
                            </m:sSubPr>
                            <m:e>
                              <m:r>
                                <a:rPr lang="zh-CN" altLang="en-US" sz="2000" i="1" smtClean="0">
                                  <a:latin typeface="Cambria Math" panose="02040503050406030204" pitchFamily="18" charset="0"/>
                                </a:rPr>
                                <m:t>𝑣</m:t>
                              </m:r>
                            </m:e>
                            <m:sub>
                              <m:r>
                                <a:rPr lang="zh-CN" altLang="en-US" sz="2000" i="1" smtClean="0">
                                  <a:latin typeface="Cambria Math" panose="02040503050406030204" pitchFamily="18" charset="0"/>
                                </a:rPr>
                                <m:t>𝑖</m:t>
                              </m:r>
                            </m:sub>
                          </m:sSub>
                          <m:r>
                            <a:rPr lang="zh-CN" altLang="en-US" sz="2000" i="1" smtClean="0">
                              <a:latin typeface="Cambria Math" panose="02040503050406030204" pitchFamily="18" charset="0"/>
                            </a:rPr>
                            <m:t>,</m:t>
                          </m:r>
                          <m:sSub>
                            <m:sSubPr>
                              <m:ctrlPr>
                                <a:rPr lang="zh-CN" altLang="en-US" sz="2000" i="1" smtClean="0">
                                  <a:latin typeface="Cambria Math" panose="02040503050406030204" pitchFamily="18" charset="0"/>
                                </a:rPr>
                              </m:ctrlPr>
                            </m:sSubPr>
                            <m:e>
                              <m:r>
                                <a:rPr lang="zh-CN" altLang="en-US" sz="2000" i="1" smtClean="0">
                                  <a:latin typeface="Cambria Math" panose="02040503050406030204" pitchFamily="18" charset="0"/>
                                </a:rPr>
                                <m:t>𝑣</m:t>
                              </m:r>
                            </m:e>
                            <m:sub>
                              <m:r>
                                <a:rPr lang="zh-CN" altLang="en-US" sz="2000" i="1" smtClean="0">
                                  <a:latin typeface="Cambria Math" panose="02040503050406030204" pitchFamily="18" charset="0"/>
                                </a:rPr>
                                <m:t>𝐽</m:t>
                              </m:r>
                            </m:sub>
                          </m:sSub>
                        </m:e>
                      </m:d>
                      <m:r>
                        <a:rPr lang="zh-CN" altLang="en-US" sz="2000" i="1" smtClean="0">
                          <a:latin typeface="Cambria Math" panose="02040503050406030204" pitchFamily="18" charset="0"/>
                        </a:rPr>
                        <m:t>∈</m:t>
                      </m:r>
                      <m:r>
                        <a:rPr lang="zh-CN" altLang="en-US" sz="2000" i="1" smtClean="0">
                          <a:latin typeface="Cambria Math" panose="02040503050406030204" pitchFamily="18" charset="0"/>
                        </a:rPr>
                        <m:t>𝐸</m:t>
                      </m:r>
                      <m:d>
                        <m:dPr>
                          <m:ctrlPr>
                            <a:rPr lang="zh-CN" altLang="en-US" sz="2000" i="1" smtClean="0">
                              <a:latin typeface="Cambria Math" panose="02040503050406030204" pitchFamily="18" charset="0"/>
                            </a:rPr>
                          </m:ctrlPr>
                        </m:dPr>
                        <m:e>
                          <m:r>
                            <a:rPr lang="zh-CN" altLang="en-US" sz="2000" i="1" smtClean="0">
                              <a:latin typeface="Cambria Math" panose="02040503050406030204" pitchFamily="18" charset="0"/>
                            </a:rPr>
                            <m:t>𝐺</m:t>
                          </m:r>
                        </m:e>
                      </m:d>
                    </m:oMath>
                  </a14:m>
                  <a:r>
                    <a:rPr lang="zh-CN" altLang="en-US" sz="2000" dirty="0"/>
                    <a:t>，对有向图存在</a:t>
                  </a:r>
                  <a14:m>
                    <m:oMath xmlns:m="http://schemas.openxmlformats.org/officeDocument/2006/math">
                      <m:d>
                        <m:dPr>
                          <m:begChr m:val="⟨"/>
                          <m:endChr m:val="⟩"/>
                          <m:ctrlPr>
                            <a:rPr lang="zh-CN" altLang="en-US" sz="2000" i="1" smtClean="0">
                              <a:latin typeface="Cambria Math" panose="02040503050406030204" pitchFamily="18" charset="0"/>
                            </a:rPr>
                          </m:ctrlPr>
                        </m:dPr>
                        <m:e>
                          <m:sSub>
                            <m:sSubPr>
                              <m:ctrlPr>
                                <a:rPr lang="zh-CN" altLang="en-US" sz="2000" i="1" smtClean="0">
                                  <a:latin typeface="Cambria Math" panose="02040503050406030204" pitchFamily="18" charset="0"/>
                                </a:rPr>
                              </m:ctrlPr>
                            </m:sSubPr>
                            <m:e>
                              <m:r>
                                <a:rPr lang="zh-CN" altLang="en-US" sz="2000" i="1" smtClean="0">
                                  <a:latin typeface="Cambria Math" panose="02040503050406030204" pitchFamily="18" charset="0"/>
                                </a:rPr>
                                <m:t>𝑣</m:t>
                              </m:r>
                            </m:e>
                            <m:sub>
                              <m:r>
                                <a:rPr lang="zh-CN" altLang="en-US" sz="2000" i="1" smtClean="0">
                                  <a:latin typeface="Cambria Math" panose="02040503050406030204" pitchFamily="18" charset="0"/>
                                </a:rPr>
                                <m:t>𝑖</m:t>
                              </m:r>
                            </m:sub>
                          </m:sSub>
                          <m:sSub>
                            <m:sSubPr>
                              <m:ctrlPr>
                                <a:rPr lang="zh-CN" altLang="en-US" sz="2000" i="1" smtClean="0">
                                  <a:latin typeface="Cambria Math" panose="02040503050406030204" pitchFamily="18" charset="0"/>
                                </a:rPr>
                              </m:ctrlPr>
                            </m:sSubPr>
                            <m:e>
                              <m:r>
                                <a:rPr lang="zh-CN" altLang="en-US" sz="2000" i="1" smtClean="0">
                                  <a:latin typeface="Cambria Math" panose="02040503050406030204" pitchFamily="18" charset="0"/>
                                </a:rPr>
                                <m:t>𝑣</m:t>
                              </m:r>
                            </m:e>
                            <m:sub>
                              <m:r>
                                <a:rPr lang="zh-CN" altLang="en-US" sz="2000" i="1" smtClean="0">
                                  <a:latin typeface="Cambria Math" panose="02040503050406030204" pitchFamily="18" charset="0"/>
                                </a:rPr>
                                <m:t>𝑗</m:t>
                              </m:r>
                            </m:sub>
                          </m:sSub>
                        </m:e>
                      </m:d>
                      <m:r>
                        <a:rPr lang="zh-CN" altLang="en-US" sz="2000" i="1" smtClean="0">
                          <a:latin typeface="Cambria Math" panose="02040503050406030204" pitchFamily="18" charset="0"/>
                        </a:rPr>
                        <m:t>∈</m:t>
                      </m:r>
                      <m:r>
                        <a:rPr lang="zh-CN" altLang="en-US" sz="2000" i="1" smtClean="0">
                          <a:latin typeface="Cambria Math" panose="02040503050406030204" pitchFamily="18" charset="0"/>
                        </a:rPr>
                        <m:t>𝐸</m:t>
                      </m:r>
                      <m:d>
                        <m:dPr>
                          <m:ctrlPr>
                            <a:rPr lang="zh-CN" altLang="en-US" sz="2000" i="1" smtClean="0">
                              <a:latin typeface="Cambria Math" panose="02040503050406030204" pitchFamily="18" charset="0"/>
                            </a:rPr>
                          </m:ctrlPr>
                        </m:dPr>
                        <m:e>
                          <m:r>
                            <a:rPr lang="zh-CN" altLang="en-US" sz="2000" i="1" smtClean="0">
                              <a:latin typeface="Cambria Math" panose="02040503050406030204" pitchFamily="18" charset="0"/>
                            </a:rPr>
                            <m:t>𝐺</m:t>
                          </m:r>
                        </m:e>
                      </m:d>
                    </m:oMath>
                  </a14:m>
                  <a:endParaRPr lang="zh-CN" altLang="en-US" sz="2000" dirty="0"/>
                </a:p>
              </p:txBody>
            </p:sp>
          </mc:Choice>
          <mc:Fallback>
            <p:sp>
              <p:nvSpPr>
                <p:cNvPr id="12" name="文本框 11"/>
                <p:cNvSpPr txBox="1">
                  <a:spLocks noRot="1" noChangeAspect="1" noMove="1" noResize="1" noEditPoints="1" noAdjustHandles="1" noChangeArrowheads="1" noChangeShapeType="1" noTextEdit="1"/>
                </p:cNvSpPr>
                <p:nvPr/>
              </p:nvSpPr>
              <p:spPr>
                <a:xfrm>
                  <a:off x="3857112" y="3047040"/>
                  <a:ext cx="7420488" cy="445443"/>
                </a:xfrm>
                <a:prstGeom prst="rect">
                  <a:avLst/>
                </a:prstGeom>
                <a:blipFill rotWithShape="1">
                  <a:blip r:embed="rId4"/>
                  <a:stretch>
                    <a:fillRect l="-904" t="-2740" b="-17808"/>
                  </a:stretch>
                </a:blipFill>
              </p:spPr>
              <p:txBody>
                <a:bodyPr/>
                <a:lstStyle/>
                <a:p>
                  <a:r>
                    <a:rPr lang="zh-CN" altLang="en-US">
                      <a:noFill/>
                    </a:rPr>
                    <a:t> </a:t>
                  </a:r>
                  <a:endParaRPr lang="zh-CN" altLang="en-US">
                    <a:noFill/>
                  </a:endParaRPr>
                </a:p>
              </p:txBody>
            </p:sp>
          </mc:Fallback>
        </mc:AlternateContent>
        <p:sp>
          <p:nvSpPr>
            <p:cNvPr id="42" name="文本框 41"/>
            <p:cNvSpPr txBox="1"/>
            <p:nvPr/>
          </p:nvSpPr>
          <p:spPr>
            <a:xfrm>
              <a:off x="3888953" y="3726539"/>
              <a:ext cx="7420488" cy="400110"/>
            </a:xfrm>
            <a:prstGeom prst="rect">
              <a:avLst/>
            </a:prstGeom>
            <a:noFill/>
          </p:spPr>
          <p:txBody>
            <a:bodyPr wrap="square" rtlCol="0">
              <a:spAutoFit/>
            </a:bodyPr>
            <a:lstStyle/>
            <a:p>
              <a:r>
                <a:rPr lang="zh-CN" altLang="en-US" sz="2000" dirty="0"/>
                <a:t>反之</a:t>
              </a:r>
              <a:endParaRPr lang="zh-CN" altLang="en-US" sz="2000" dirty="0"/>
            </a:p>
          </p:txBody>
        </p:sp>
      </p:grpSp>
      <p:sp>
        <p:nvSpPr>
          <p:cNvPr id="13" name="矩形 12"/>
          <p:cNvSpPr/>
          <p:nvPr/>
        </p:nvSpPr>
        <p:spPr>
          <a:xfrm>
            <a:off x="1378921" y="4653917"/>
            <a:ext cx="8319715" cy="580865"/>
          </a:xfrm>
          <a:prstGeom prst="rect">
            <a:avLst/>
          </a:prstGeom>
        </p:spPr>
        <p:txBody>
          <a:bodyPr wrap="square">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其中，</a:t>
            </a:r>
            <a:r>
              <a:rPr lang="en-US" altLang="zh-CN" sz="2400" dirty="0" err="1">
                <a:latin typeface="Times New Roman" panose="02020603050405020304" pitchFamily="18" charset="0"/>
                <a:cs typeface="Times New Roman" panose="02020603050405020304" pitchFamily="18" charset="0"/>
              </a:rPr>
              <a:t>w</a:t>
            </a:r>
            <a:r>
              <a:rPr lang="en-US" altLang="zh-CN" sz="2400" baseline="-25000" dirty="0" err="1">
                <a:latin typeface="Times New Roman" panose="02020603050405020304" pitchFamily="18" charset="0"/>
                <a:cs typeface="Times New Roman" panose="02020603050405020304" pitchFamily="18" charset="0"/>
              </a:rPr>
              <a:t>ij</a:t>
            </a:r>
            <a:r>
              <a:rPr lang="zh-CN" altLang="en-US" sz="2400" dirty="0">
                <a:latin typeface="Times New Roman" panose="02020603050405020304" pitchFamily="18" charset="0"/>
                <a:cs typeface="Times New Roman" panose="02020603050405020304" pitchFamily="18" charset="0"/>
              </a:rPr>
              <a:t>为边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或</a:t>
            </a:r>
            <a:r>
              <a:rPr lang="en-US" altLang="zh-CN" sz="2400" dirty="0">
                <a:latin typeface="Times New Roman" panose="02020603050405020304" pitchFamily="18" charset="0"/>
                <a:cs typeface="Times New Roman" panose="02020603050405020304" pitchFamily="18" charset="0"/>
              </a:rPr>
              <a:t>&lt;v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&gt;</a:t>
            </a:r>
            <a:r>
              <a:rPr lang="zh-CN" altLang="en-US" sz="2400" dirty="0">
                <a:latin typeface="Times New Roman" panose="02020603050405020304" pitchFamily="18" charset="0"/>
                <a:cs typeface="Times New Roman" panose="02020603050405020304" pitchFamily="18" charset="0"/>
              </a:rPr>
              <a:t>上的权。</a:t>
            </a:r>
            <a:endParaRPr lang="zh-CN" altLang="en-US" sz="2400" dirty="0">
              <a:latin typeface="Times New Roman" panose="02020603050405020304" pitchFamily="18" charset="0"/>
              <a:cs typeface="Times New Roman" panose="02020603050405020304" pitchFamily="18" charset="0"/>
            </a:endParaRPr>
          </a:p>
        </p:txBody>
      </p:sp>
      <p:sp>
        <p:nvSpPr>
          <p:cNvPr id="44" name="矩形 43"/>
          <p:cNvSpPr/>
          <p:nvPr/>
        </p:nvSpPr>
        <p:spPr>
          <a:xfrm>
            <a:off x="1378921" y="5041831"/>
            <a:ext cx="8040214" cy="579967"/>
          </a:xfrm>
          <a:prstGeom prst="rect">
            <a:avLst/>
          </a:prstGeom>
        </p:spPr>
        <p:txBody>
          <a:bodyPr wrap="square">
            <a:spAutoFit/>
          </a:bodyPr>
          <a:lstStyle/>
          <a:p>
            <a:pPr>
              <a:lnSpc>
                <a:spcPct val="150000"/>
              </a:lnSpc>
            </a:pPr>
            <a:endParaRPr lang="zh-CN" altLang="en-US" sz="2400" dirty="0">
              <a:latin typeface="Times New Roman" panose="02020603050405020304" pitchFamily="18" charset="0"/>
              <a:cs typeface="Times New Roman" panose="02020603050405020304" pitchFamily="18" charset="0"/>
            </a:endParaRPr>
          </a:p>
        </p:txBody>
      </p:sp>
      <p:grpSp>
        <p:nvGrpSpPr>
          <p:cNvPr id="57" name="组合 56"/>
          <p:cNvGrpSpPr/>
          <p:nvPr/>
        </p:nvGrpSpPr>
        <p:grpSpPr>
          <a:xfrm>
            <a:off x="889745" y="2828496"/>
            <a:ext cx="10409219" cy="2886421"/>
            <a:chOff x="5960125" y="2504386"/>
            <a:chExt cx="5179022" cy="2756474"/>
          </a:xfrm>
        </p:grpSpPr>
        <p:grpSp>
          <p:nvGrpSpPr>
            <p:cNvPr id="58" name="组合 57"/>
            <p:cNvGrpSpPr/>
            <p:nvPr/>
          </p:nvGrpSpPr>
          <p:grpSpPr>
            <a:xfrm>
              <a:off x="5960125" y="2504386"/>
              <a:ext cx="5179022" cy="2756474"/>
              <a:chOff x="1584402" y="1903846"/>
              <a:chExt cx="9062674" cy="3823037"/>
            </a:xfrm>
          </p:grpSpPr>
          <p:grpSp>
            <p:nvGrpSpPr>
              <p:cNvPr id="60" name="组合 59"/>
              <p:cNvGrpSpPr/>
              <p:nvPr/>
            </p:nvGrpSpPr>
            <p:grpSpPr>
              <a:xfrm>
                <a:off x="1584402" y="3589771"/>
                <a:ext cx="9062674" cy="2137112"/>
                <a:chOff x="1584402" y="3589771"/>
                <a:chExt cx="9062674" cy="2137112"/>
              </a:xfrm>
            </p:grpSpPr>
            <p:sp>
              <p:nvSpPr>
                <p:cNvPr id="71"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71"/>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梯形 72"/>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1584402" y="1903846"/>
                <a:ext cx="9062674" cy="2137112"/>
                <a:chOff x="1584402" y="3589771"/>
                <a:chExt cx="9062674" cy="2137112"/>
              </a:xfrm>
            </p:grpSpPr>
            <p:sp>
              <p:nvSpPr>
                <p:cNvPr id="62"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6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矩形 58"/>
            <p:cNvSpPr/>
            <p:nvPr/>
          </p:nvSpPr>
          <p:spPr>
            <a:xfrm>
              <a:off x="6417459" y="2738255"/>
              <a:ext cx="4552163" cy="461665"/>
            </a:xfrm>
            <a:prstGeom prst="rect">
              <a:avLst/>
            </a:prstGeom>
          </p:spPr>
          <p:txBody>
            <a:bodyPr wrap="square">
              <a:spAutoFit/>
            </a:bodyPr>
            <a:lstStyle/>
            <a:p>
              <a:endParaRPr lang="zh-CN" altLang="en-US" sz="2400" dirty="0">
                <a:solidFill>
                  <a:srgbClr val="0070C0"/>
                </a:solidFill>
              </a:endParaRPr>
            </a:p>
          </p:txBody>
        </p:sp>
      </p:grpSp>
      <p:grpSp>
        <p:nvGrpSpPr>
          <p:cNvPr id="80" name="组合 79"/>
          <p:cNvGrpSpPr/>
          <p:nvPr/>
        </p:nvGrpSpPr>
        <p:grpSpPr>
          <a:xfrm>
            <a:off x="549001" y="555626"/>
            <a:ext cx="3565799" cy="876848"/>
            <a:chOff x="326687" y="247818"/>
            <a:chExt cx="4861582" cy="725466"/>
          </a:xfrm>
        </p:grpSpPr>
        <p:sp>
          <p:nvSpPr>
            <p:cNvPr id="81" name="文本框 80"/>
            <p:cNvSpPr txBox="1"/>
            <p:nvPr/>
          </p:nvSpPr>
          <p:spPr bwMode="auto">
            <a:xfrm>
              <a:off x="1093002" y="399838"/>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邻接矩阵表示法</a:t>
              </a:r>
              <a:endParaRPr lang="zh-CN" altLang="en-US" sz="2400" kern="0" dirty="0">
                <a:solidFill>
                  <a:srgbClr val="0070C0"/>
                </a:solidFill>
                <a:latin typeface="+mn-ea"/>
              </a:endParaRPr>
            </a:p>
          </p:txBody>
        </p:sp>
        <p:grpSp>
          <p:nvGrpSpPr>
            <p:cNvPr id="82" name="组合 81"/>
            <p:cNvGrpSpPr/>
            <p:nvPr/>
          </p:nvGrpSpPr>
          <p:grpSpPr>
            <a:xfrm>
              <a:off x="326687" y="247818"/>
              <a:ext cx="4861582" cy="725466"/>
              <a:chOff x="326687" y="247818"/>
              <a:chExt cx="4861582" cy="725466"/>
            </a:xfrm>
          </p:grpSpPr>
          <p:grpSp>
            <p:nvGrpSpPr>
              <p:cNvPr id="83" name="组合 82"/>
              <p:cNvGrpSpPr/>
              <p:nvPr/>
            </p:nvGrpSpPr>
            <p:grpSpPr>
              <a:xfrm>
                <a:off x="349799" y="247818"/>
                <a:ext cx="4791980" cy="261575"/>
                <a:chOff x="349799" y="247818"/>
                <a:chExt cx="4791980" cy="261575"/>
              </a:xfrm>
            </p:grpSpPr>
            <p:cxnSp>
              <p:nvCxnSpPr>
                <p:cNvPr id="98"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2"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03"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4" name="组合 83"/>
              <p:cNvGrpSpPr/>
              <p:nvPr/>
            </p:nvGrpSpPr>
            <p:grpSpPr>
              <a:xfrm>
                <a:off x="349799" y="711709"/>
                <a:ext cx="4815092" cy="261575"/>
                <a:chOff x="358852" y="925118"/>
                <a:chExt cx="4815092" cy="261575"/>
              </a:xfrm>
            </p:grpSpPr>
            <p:cxnSp>
              <p:nvCxnSpPr>
                <p:cNvPr id="91"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6"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7"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5" name="组合 84"/>
              <p:cNvGrpSpPr/>
              <p:nvPr/>
            </p:nvGrpSpPr>
            <p:grpSpPr>
              <a:xfrm>
                <a:off x="5138963" y="489126"/>
                <a:ext cx="49306" cy="329693"/>
                <a:chOff x="5138963" y="489126"/>
                <a:chExt cx="49306" cy="329693"/>
              </a:xfrm>
            </p:grpSpPr>
            <p:sp>
              <p:nvSpPr>
                <p:cNvPr id="89"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p:nvPr/>
            </p:nvGrpSpPr>
            <p:grpSpPr>
              <a:xfrm>
                <a:off x="326687" y="399838"/>
                <a:ext cx="49306" cy="329693"/>
                <a:chOff x="5138963" y="489126"/>
                <a:chExt cx="49306" cy="329693"/>
              </a:xfrm>
            </p:grpSpPr>
            <p:sp>
              <p:nvSpPr>
                <p:cNvPr id="87"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childTnLst>
                          </p:cTn>
                        </p:par>
                        <p:par>
                          <p:cTn id="24" fill="hold">
                            <p:stCondLst>
                              <p:cond delay="2500"/>
                            </p:stCondLst>
                            <p:childTnLst>
                              <p:par>
                                <p:cTn id="25" presetID="14" presetClass="entr" presetSubtype="10" fill="hold" grpId="0" nodeType="afterEffect" nodePh="1">
                                  <p:stCondLst>
                                    <p:cond delay="0"/>
                                  </p:stCondLst>
                                  <p:endCondLst>
                                    <p:cond evt="begin" delay="0">
                                      <p:tn val="25"/>
                                    </p:cond>
                                  </p:endCondLst>
                                  <p:childTnLst>
                                    <p:set>
                                      <p:cBhvr>
                                        <p:cTn id="26" dur="1" fill="hold">
                                          <p:stCondLst>
                                            <p:cond delay="0"/>
                                          </p:stCondLst>
                                        </p:cTn>
                                        <p:tgtEl>
                                          <p:spTgt spid="44"/>
                                        </p:tgtEl>
                                        <p:attrNameLst>
                                          <p:attrName>style.visibility</p:attrName>
                                        </p:attrNameLst>
                                      </p:cBhvr>
                                      <p:to>
                                        <p:strVal val="visible"/>
                                      </p:to>
                                    </p:set>
                                    <p:animEffect transition="in" filter="randombar(horizontal)">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1633759" y="1510109"/>
            <a:ext cx="2681318" cy="2222336"/>
            <a:chOff x="930440" y="156618"/>
            <a:chExt cx="4403567" cy="3649371"/>
          </a:xfrm>
        </p:grpSpPr>
        <p:grpSp>
          <p:nvGrpSpPr>
            <p:cNvPr id="5" name="组合 4"/>
            <p:cNvGrpSpPr/>
            <p:nvPr/>
          </p:nvGrpSpPr>
          <p:grpSpPr>
            <a:xfrm>
              <a:off x="2602834" y="552687"/>
              <a:ext cx="1010652" cy="753979"/>
              <a:chOff x="1187115" y="1010653"/>
              <a:chExt cx="1010652" cy="753979"/>
            </a:xfrm>
          </p:grpSpPr>
          <p:sp>
            <p:nvSpPr>
              <p:cNvPr id="2" name="椭圆 1"/>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a:extLst>
                      <a:ext uri="{FF2B5EF4-FFF2-40B4-BE49-F238E27FC236}">
                        <ele attr="{8CFD3F37-8800-43C0-BA0E-BAC5D1303543}"/>
                      </a:ext>
                    </a:extLst>
                  </p:cNvPr>
                  <p:cNvSpPr txBox="1"/>
                  <p:nvPr/>
                </p:nvSpPr>
                <p:spPr>
                  <a:xfrm>
                    <a:off x="1187115" y="1095254"/>
                    <a:ext cx="1010652" cy="6064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187115" y="1095254"/>
                    <a:ext cx="1010652" cy="606492"/>
                  </a:xfrm>
                  <a:prstGeom prst="rect">
                    <a:avLst/>
                  </a:prstGeom>
                  <a:blipFill rotWithShape="1">
                    <a:blip r:embed="rId1"/>
                    <a:stretch>
                      <a:fillRect b="-1667"/>
                    </a:stretch>
                  </a:blipFill>
                </p:spPr>
                <p:txBody>
                  <a:bodyPr/>
                  <a:lstStyle/>
                  <a:p>
                    <a:r>
                      <a:rPr lang="zh-CN" altLang="en-US">
                        <a:noFill/>
                      </a:rPr>
                      <a:t> </a:t>
                    </a:r>
                    <a:endParaRPr lang="zh-CN" altLang="en-US">
                      <a:noFill/>
                    </a:endParaRPr>
                  </a:p>
                </p:txBody>
              </p:sp>
            </mc:Fallback>
          </mc:AlternateContent>
        </p:grpSp>
        <p:grpSp>
          <p:nvGrpSpPr>
            <p:cNvPr id="30" name="组合 29"/>
            <p:cNvGrpSpPr/>
            <p:nvPr/>
          </p:nvGrpSpPr>
          <p:grpSpPr>
            <a:xfrm>
              <a:off x="930440" y="1848469"/>
              <a:ext cx="1010652" cy="753979"/>
              <a:chOff x="1187115" y="1010653"/>
              <a:chExt cx="1010652" cy="753979"/>
            </a:xfrm>
          </p:grpSpPr>
          <p:sp>
            <p:nvSpPr>
              <p:cNvPr id="31" name="椭圆 30"/>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2" name="文本框 31">
                    <a:extLst>
                      <a:ext uri="{FF2B5EF4-FFF2-40B4-BE49-F238E27FC236}">
                        <ele attr="{EEA5CF9B-4BC2-4C33-A244-6D8481BADA14}"/>
                      </a:ext>
                    </a:extLst>
                  </p:cNvPr>
                  <p:cNvSpPr txBox="1"/>
                  <p:nvPr/>
                </p:nvSpPr>
                <p:spPr>
                  <a:xfrm>
                    <a:off x="1187115" y="1095254"/>
                    <a:ext cx="1010652" cy="6064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0</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32" name="文本框 31"/>
                  <p:cNvSpPr txBox="1">
                    <a:spLocks noRot="1" noChangeAspect="1" noMove="1" noResize="1" noEditPoints="1" noAdjustHandles="1" noChangeArrowheads="1" noChangeShapeType="1" noTextEdit="1"/>
                  </p:cNvSpPr>
                  <p:nvPr/>
                </p:nvSpPr>
                <p:spPr>
                  <a:xfrm>
                    <a:off x="1187115" y="1095254"/>
                    <a:ext cx="1010652" cy="60649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grpSp>
        <p:grpSp>
          <p:nvGrpSpPr>
            <p:cNvPr id="33" name="组合 32"/>
            <p:cNvGrpSpPr/>
            <p:nvPr/>
          </p:nvGrpSpPr>
          <p:grpSpPr>
            <a:xfrm>
              <a:off x="4323355" y="1094490"/>
              <a:ext cx="1010652" cy="753979"/>
              <a:chOff x="1187115" y="1010653"/>
              <a:chExt cx="1010652" cy="753979"/>
            </a:xfrm>
          </p:grpSpPr>
          <p:sp>
            <p:nvSpPr>
              <p:cNvPr id="34" name="椭圆 33"/>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5" name="文本框 34">
                    <a:extLst>
                      <a:ext uri="{FF2B5EF4-FFF2-40B4-BE49-F238E27FC236}">
                        <ele attr="{09745E87-AB6B-4BC5-A7BF-05931D08C2FF}"/>
                      </a:ext>
                    </a:extLst>
                  </p:cNvPr>
                  <p:cNvSpPr txBox="1"/>
                  <p:nvPr/>
                </p:nvSpPr>
                <p:spPr>
                  <a:xfrm>
                    <a:off x="1187115" y="1095254"/>
                    <a:ext cx="1010652" cy="6064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4</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1187115" y="1095254"/>
                    <a:ext cx="1010652" cy="606492"/>
                  </a:xfrm>
                  <a:prstGeom prst="rect">
                    <a:avLst/>
                  </a:prstGeom>
                  <a:blipFill rotWithShape="1">
                    <a:blip r:embed="rId3"/>
                    <a:stretch>
                      <a:fillRect b="-1667"/>
                    </a:stretch>
                  </a:blipFill>
                </p:spPr>
                <p:txBody>
                  <a:bodyPr/>
                  <a:lstStyle/>
                  <a:p>
                    <a:r>
                      <a:rPr lang="zh-CN" altLang="en-US">
                        <a:noFill/>
                      </a:rPr>
                      <a:t> </a:t>
                    </a:r>
                    <a:endParaRPr lang="zh-CN" altLang="en-US">
                      <a:noFill/>
                    </a:endParaRPr>
                  </a:p>
                </p:txBody>
              </p:sp>
            </mc:Fallback>
          </mc:AlternateContent>
        </p:grpSp>
        <p:grpSp>
          <p:nvGrpSpPr>
            <p:cNvPr id="36" name="组合 35"/>
            <p:cNvGrpSpPr/>
            <p:nvPr/>
          </p:nvGrpSpPr>
          <p:grpSpPr>
            <a:xfrm>
              <a:off x="1941092" y="3052010"/>
              <a:ext cx="1010652" cy="753979"/>
              <a:chOff x="1187115" y="1010653"/>
              <a:chExt cx="1010652" cy="753979"/>
            </a:xfrm>
          </p:grpSpPr>
          <p:sp>
            <p:nvSpPr>
              <p:cNvPr id="37" name="椭圆 36"/>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文本框 37">
                    <a:extLst>
                      <a:ext uri="{FF2B5EF4-FFF2-40B4-BE49-F238E27FC236}">
                        <ele attr="{4BA0DCC2-5305-4EBE-A6D4-E9B1E82BA752}"/>
                      </a:ext>
                    </a:extLst>
                  </p:cNvPr>
                  <p:cNvSpPr txBox="1"/>
                  <p:nvPr/>
                </p:nvSpPr>
                <p:spPr>
                  <a:xfrm>
                    <a:off x="1187115" y="1095254"/>
                    <a:ext cx="1010652" cy="6064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1187115" y="1095254"/>
                    <a:ext cx="1010652" cy="60649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grpSp>
        <p:grpSp>
          <p:nvGrpSpPr>
            <p:cNvPr id="39" name="组合 38"/>
            <p:cNvGrpSpPr/>
            <p:nvPr/>
          </p:nvGrpSpPr>
          <p:grpSpPr>
            <a:xfrm>
              <a:off x="3469104" y="2188979"/>
              <a:ext cx="1010652" cy="753979"/>
              <a:chOff x="1187115" y="1010653"/>
              <a:chExt cx="1010652" cy="753979"/>
            </a:xfrm>
          </p:grpSpPr>
          <p:sp>
            <p:nvSpPr>
              <p:cNvPr id="40" name="椭圆 39"/>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1" name="文本框 40">
                    <a:extLst>
                      <a:ext uri="{FF2B5EF4-FFF2-40B4-BE49-F238E27FC236}">
                        <ele attr="{7132ADB6-EF73-4C63-8F13-6AF49AA1F724}"/>
                      </a:ext>
                    </a:extLst>
                  </p:cNvPr>
                  <p:cNvSpPr txBox="1"/>
                  <p:nvPr/>
                </p:nvSpPr>
                <p:spPr>
                  <a:xfrm>
                    <a:off x="1187115" y="1095254"/>
                    <a:ext cx="1010652" cy="6064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41" name="文本框 40"/>
                  <p:cNvSpPr txBox="1">
                    <a:spLocks noRot="1" noChangeAspect="1" noMove="1" noResize="1" noEditPoints="1" noAdjustHandles="1" noChangeArrowheads="1" noChangeShapeType="1" noTextEdit="1"/>
                  </p:cNvSpPr>
                  <p:nvPr/>
                </p:nvSpPr>
                <p:spPr>
                  <a:xfrm>
                    <a:off x="1187115" y="1095254"/>
                    <a:ext cx="1010652" cy="60649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grpSp>
        <p:cxnSp>
          <p:nvCxnSpPr>
            <p:cNvPr id="43" name="连接符: 曲线 42"/>
            <p:cNvCxnSpPr/>
            <p:nvPr/>
          </p:nvCxnSpPr>
          <p:spPr>
            <a:xfrm rot="5400000" flipH="1" flipV="1">
              <a:off x="1589792" y="807734"/>
              <a:ext cx="1003395" cy="124727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p:cNvCxnSpPr>
              <a:stCxn id="40" idx="4"/>
            </p:cNvCxnSpPr>
            <p:nvPr/>
          </p:nvCxnSpPr>
          <p:spPr>
            <a:xfrm rot="5400000">
              <a:off x="2915461" y="2710542"/>
              <a:ext cx="778428" cy="124326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曲线 54"/>
            <p:cNvCxnSpPr>
              <a:stCxn id="31" idx="4"/>
            </p:cNvCxnSpPr>
            <p:nvPr/>
          </p:nvCxnSpPr>
          <p:spPr>
            <a:xfrm rot="16200000" flipH="1">
              <a:off x="2442794" y="1547295"/>
              <a:ext cx="255907" cy="236621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曲线 56"/>
            <p:cNvCxnSpPr/>
            <p:nvPr/>
          </p:nvCxnSpPr>
          <p:spPr>
            <a:xfrm rot="16200000" flipV="1">
              <a:off x="2756522" y="1051279"/>
              <a:ext cx="113724" cy="2161675"/>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p:cNvCxnSpPr>
              <a:endCxn id="31" idx="3"/>
            </p:cNvCxnSpPr>
            <p:nvPr/>
          </p:nvCxnSpPr>
          <p:spPr>
            <a:xfrm rot="10800000">
              <a:off x="1121070" y="2492032"/>
              <a:ext cx="1020552" cy="95607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曲线 68"/>
            <p:cNvCxnSpPr/>
            <p:nvPr/>
          </p:nvCxnSpPr>
          <p:spPr>
            <a:xfrm rot="16200000" flipH="1">
              <a:off x="3864144" y="80189"/>
              <a:ext cx="457202" cy="1672396"/>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205125" y="3085817"/>
              <a:ext cx="344906" cy="707574"/>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3143151" y="2913979"/>
              <a:ext cx="344906" cy="707574"/>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6</a:t>
              </a:r>
              <a:endParaRPr lang="zh-CN" altLang="en-US" sz="2200" dirty="0">
                <a:latin typeface="Times New Roman" panose="02020603050405020304" pitchFamily="18" charset="0"/>
                <a:cs typeface="Times New Roman" panose="02020603050405020304" pitchFamily="18" charset="0"/>
              </a:endParaRPr>
            </a:p>
          </p:txBody>
        </p:sp>
        <p:sp>
          <p:nvSpPr>
            <p:cNvPr id="73" name="文本框 72"/>
            <p:cNvSpPr txBox="1"/>
            <p:nvPr/>
          </p:nvSpPr>
          <p:spPr>
            <a:xfrm>
              <a:off x="2160570" y="2218544"/>
              <a:ext cx="344906" cy="707574"/>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2</a:t>
              </a:r>
              <a:endParaRPr lang="zh-CN" altLang="en-US" sz="2200" dirty="0">
                <a:latin typeface="Times New Roman" panose="02020603050405020304" pitchFamily="18" charset="0"/>
                <a:cs typeface="Times New Roman" panose="02020603050405020304" pitchFamily="18" charset="0"/>
              </a:endParaRPr>
            </a:p>
          </p:txBody>
        </p:sp>
        <p:sp>
          <p:nvSpPr>
            <p:cNvPr id="74" name="文本框 73"/>
            <p:cNvSpPr txBox="1"/>
            <p:nvPr/>
          </p:nvSpPr>
          <p:spPr>
            <a:xfrm>
              <a:off x="2930597" y="1518166"/>
              <a:ext cx="344906" cy="707574"/>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5</a:t>
              </a:r>
              <a:endParaRPr lang="zh-CN" altLang="en-US" sz="2200" dirty="0">
                <a:latin typeface="Times New Roman" panose="02020603050405020304" pitchFamily="18" charset="0"/>
                <a:cs typeface="Times New Roman" panose="02020603050405020304" pitchFamily="18" charset="0"/>
              </a:endParaRPr>
            </a:p>
          </p:txBody>
        </p:sp>
        <p:sp>
          <p:nvSpPr>
            <p:cNvPr id="75" name="文本框 74"/>
            <p:cNvSpPr txBox="1"/>
            <p:nvPr/>
          </p:nvSpPr>
          <p:spPr>
            <a:xfrm>
              <a:off x="1563004" y="609973"/>
              <a:ext cx="344906" cy="707574"/>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2</a:t>
              </a:r>
              <a:endParaRPr lang="zh-CN" altLang="en-US" sz="2200" dirty="0">
                <a:latin typeface="Times New Roman" panose="02020603050405020304" pitchFamily="18" charset="0"/>
                <a:cs typeface="Times New Roman" panose="02020603050405020304" pitchFamily="18" charset="0"/>
              </a:endParaRPr>
            </a:p>
          </p:txBody>
        </p:sp>
        <p:sp>
          <p:nvSpPr>
            <p:cNvPr id="76" name="文本框 75"/>
            <p:cNvSpPr txBox="1"/>
            <p:nvPr/>
          </p:nvSpPr>
          <p:spPr>
            <a:xfrm>
              <a:off x="4494706" y="156618"/>
              <a:ext cx="344906" cy="707574"/>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grpSp>
      <p:graphicFrame>
        <p:nvGraphicFramePr>
          <p:cNvPr id="82" name="表格 81"/>
          <p:cNvGraphicFramePr>
            <a:graphicFrameLocks noGrp="1"/>
          </p:cNvGraphicFramePr>
          <p:nvPr/>
        </p:nvGraphicFramePr>
        <p:xfrm>
          <a:off x="6000550" y="1310140"/>
          <a:ext cx="5015835" cy="1981200"/>
        </p:xfrm>
        <a:graphic>
          <a:graphicData uri="http://schemas.openxmlformats.org/drawingml/2006/table">
            <a:tbl>
              <a:tblPr bandRow="1">
                <a:tableStyleId>{5C22544A-7EE6-4342-B048-85BDC9FD1C3A}</a:tableStyleId>
              </a:tblPr>
              <a:tblGrid>
                <a:gridCol w="1003167"/>
                <a:gridCol w="1003167"/>
                <a:gridCol w="1003167"/>
                <a:gridCol w="1003167"/>
                <a:gridCol w="1003167"/>
              </a:tblGrid>
              <a:tr h="370840">
                <a:tc>
                  <a:txBody>
                    <a:bodyPr/>
                    <a:lstStyle/>
                    <a:p>
                      <a:pPr algn="ctr"/>
                      <a:r>
                        <a:rPr lang="zh-CN" altLang="en-US"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zh-CN" altLang="en-US"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zh-CN" altLang="en-US"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bl>
          </a:graphicData>
        </a:graphic>
      </p:graphicFrame>
      <mc:AlternateContent xmlns:mc="http://schemas.openxmlformats.org/markup-compatibility/2006">
        <mc:Choice xmlns:a14="http://schemas.microsoft.com/office/drawing/2010/main" Requires="a14">
          <p:sp>
            <p:nvSpPr>
              <p:cNvPr id="84" name="文本框 83">
                <a:extLst>
                  <a:ext uri="{FF2B5EF4-FFF2-40B4-BE49-F238E27FC236}">
                    <ele attr="{D187AA73-74D4-40F8-98DA-B4507D1CEB3B}"/>
                  </a:ext>
                </a:extLst>
              </p:cNvPr>
              <p:cNvSpPr txBox="1"/>
              <p:nvPr/>
            </p:nvSpPr>
            <p:spPr>
              <a:xfrm>
                <a:off x="6261715" y="822719"/>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a:latin typeface="Cambria Math" panose="02040503050406030204" pitchFamily="18" charset="0"/>
                            </a:rPr>
                            <m:t>0</m:t>
                          </m:r>
                          <m:r>
                            <a:rPr lang="en-US" altLang="zh-CN" sz="2400" b="0" i="0" smtClean="0">
                              <a:latin typeface="Cambria Math" panose="02040503050406030204" pitchFamily="18" charset="0"/>
                            </a:rPr>
                            <m:t>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4" name="文本框 83"/>
              <p:cNvSpPr txBox="1">
                <a:spLocks noRot="1" noChangeAspect="1" noMove="1" noResize="1" noEditPoints="1" noAdjustHandles="1" noChangeArrowheads="1" noChangeShapeType="1" noTextEdit="1"/>
              </p:cNvSpPr>
              <p:nvPr/>
            </p:nvSpPr>
            <p:spPr>
              <a:xfrm>
                <a:off x="6261715" y="822719"/>
                <a:ext cx="661115" cy="461665"/>
              </a:xfrm>
              <a:prstGeom prst="rect">
                <a:avLst/>
              </a:prstGeom>
              <a:blipFill rotWithShape="1">
                <a:blip r:embed="rId6"/>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5" name="文本框 84">
                <a:extLst>
                  <a:ext uri="{FF2B5EF4-FFF2-40B4-BE49-F238E27FC236}">
                    <ele attr="{451680C9-E17A-49E7-9377-87BAF8A8FF74}"/>
                  </a:ext>
                </a:extLst>
              </p:cNvPr>
              <p:cNvSpPr txBox="1"/>
              <p:nvPr/>
            </p:nvSpPr>
            <p:spPr>
              <a:xfrm>
                <a:off x="8308492" y="822719"/>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2 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5" name="文本框 84"/>
              <p:cNvSpPr txBox="1">
                <a:spLocks noRot="1" noChangeAspect="1" noMove="1" noResize="1" noEditPoints="1" noAdjustHandles="1" noChangeArrowheads="1" noChangeShapeType="1" noTextEdit="1"/>
              </p:cNvSpPr>
              <p:nvPr/>
            </p:nvSpPr>
            <p:spPr>
              <a:xfrm>
                <a:off x="8308492" y="822719"/>
                <a:ext cx="661115" cy="461665"/>
              </a:xfrm>
              <a:prstGeom prst="rect">
                <a:avLst/>
              </a:prstGeom>
              <a:blipFill rotWithShape="1">
                <a:blip r:embed="rId7"/>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6" name="文本框 85">
                <a:extLst>
                  <a:ext uri="{FF2B5EF4-FFF2-40B4-BE49-F238E27FC236}">
                    <ele attr="{497D2A11-F309-42A0-8596-97163F8197E7}"/>
                  </a:ext>
                </a:extLst>
              </p:cNvPr>
              <p:cNvSpPr txBox="1"/>
              <p:nvPr/>
            </p:nvSpPr>
            <p:spPr>
              <a:xfrm>
                <a:off x="7235684" y="805802"/>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1 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6" name="文本框 85"/>
              <p:cNvSpPr txBox="1">
                <a:spLocks noRot="1" noChangeAspect="1" noMove="1" noResize="1" noEditPoints="1" noAdjustHandles="1" noChangeArrowheads="1" noChangeShapeType="1" noTextEdit="1"/>
              </p:cNvSpPr>
              <p:nvPr/>
            </p:nvSpPr>
            <p:spPr>
              <a:xfrm>
                <a:off x="7235684" y="805802"/>
                <a:ext cx="661115" cy="461665"/>
              </a:xfrm>
              <a:prstGeom prst="rect">
                <a:avLst/>
              </a:prstGeom>
              <a:blipFill rotWithShape="1">
                <a:blip r:embed="rId8"/>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7" name="文本框 86">
                <a:extLst>
                  <a:ext uri="{FF2B5EF4-FFF2-40B4-BE49-F238E27FC236}">
                    <ele attr="{C390EDC4-BDB5-45E2-9CA0-E68B2D4C2C2B}"/>
                  </a:ext>
                </a:extLst>
              </p:cNvPr>
              <p:cNvSpPr txBox="1"/>
              <p:nvPr/>
            </p:nvSpPr>
            <p:spPr>
              <a:xfrm>
                <a:off x="10293254" y="828208"/>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4 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7" name="文本框 86"/>
              <p:cNvSpPr txBox="1">
                <a:spLocks noRot="1" noChangeAspect="1" noMove="1" noResize="1" noEditPoints="1" noAdjustHandles="1" noChangeArrowheads="1" noChangeShapeType="1" noTextEdit="1"/>
              </p:cNvSpPr>
              <p:nvPr/>
            </p:nvSpPr>
            <p:spPr>
              <a:xfrm>
                <a:off x="10293254" y="828208"/>
                <a:ext cx="661115" cy="461665"/>
              </a:xfrm>
              <a:prstGeom prst="rect">
                <a:avLst/>
              </a:prstGeom>
              <a:blipFill rotWithShape="1">
                <a:blip r:embed="rId9"/>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8" name="文本框 87">
                <a:extLst>
                  <a:ext uri="{FF2B5EF4-FFF2-40B4-BE49-F238E27FC236}">
                    <ele attr="{C0B4AF37-247C-471E-ABB0-CE48D20C98F4}"/>
                  </a:ext>
                </a:extLst>
              </p:cNvPr>
              <p:cNvSpPr txBox="1"/>
              <p:nvPr/>
            </p:nvSpPr>
            <p:spPr>
              <a:xfrm>
                <a:off x="9221887" y="805802"/>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3 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8" name="文本框 87"/>
              <p:cNvSpPr txBox="1">
                <a:spLocks noRot="1" noChangeAspect="1" noMove="1" noResize="1" noEditPoints="1" noAdjustHandles="1" noChangeArrowheads="1" noChangeShapeType="1" noTextEdit="1"/>
              </p:cNvSpPr>
              <p:nvPr/>
            </p:nvSpPr>
            <p:spPr>
              <a:xfrm>
                <a:off x="9221887" y="805802"/>
                <a:ext cx="661115" cy="461665"/>
              </a:xfrm>
              <a:prstGeom prst="rect">
                <a:avLst/>
              </a:prstGeom>
              <a:blipFill rotWithShape="1">
                <a:blip r:embed="rId10"/>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3" name="文本框 92">
                <a:extLst>
                  <a:ext uri="{FF2B5EF4-FFF2-40B4-BE49-F238E27FC236}">
                    <ele attr="{6B5763DC-0956-403C-AFE7-25A45C7BDC1F}"/>
                  </a:ext>
                </a:extLst>
              </p:cNvPr>
              <p:cNvSpPr txBox="1"/>
              <p:nvPr/>
            </p:nvSpPr>
            <p:spPr>
              <a:xfrm>
                <a:off x="5484124" y="1260628"/>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a:latin typeface="Cambria Math" panose="02040503050406030204" pitchFamily="18" charset="0"/>
                            </a:rPr>
                            <m:t>0</m:t>
                          </m:r>
                          <m:r>
                            <a:rPr lang="en-US" altLang="zh-CN" sz="2400" b="0" i="0" smtClean="0">
                              <a:latin typeface="Cambria Math" panose="02040503050406030204" pitchFamily="18" charset="0"/>
                            </a:rPr>
                            <m:t>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3" name="文本框 92"/>
              <p:cNvSpPr txBox="1">
                <a:spLocks noRot="1" noChangeAspect="1" noMove="1" noResize="1" noEditPoints="1" noAdjustHandles="1" noChangeArrowheads="1" noChangeShapeType="1" noTextEdit="1"/>
              </p:cNvSpPr>
              <p:nvPr/>
            </p:nvSpPr>
            <p:spPr>
              <a:xfrm>
                <a:off x="5484124" y="1260628"/>
                <a:ext cx="661115" cy="461665"/>
              </a:xfrm>
              <a:prstGeom prst="rect">
                <a:avLst/>
              </a:prstGeom>
              <a:blipFill rotWithShape="1">
                <a:blip r:embed="rId11"/>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4" name="文本框 93">
                <a:extLst>
                  <a:ext uri="{FF2B5EF4-FFF2-40B4-BE49-F238E27FC236}">
                    <ele attr="{EDA36507-02E7-4D8F-8990-C08E5AC5E88D}"/>
                  </a:ext>
                </a:extLst>
              </p:cNvPr>
              <p:cNvSpPr txBox="1"/>
              <p:nvPr/>
            </p:nvSpPr>
            <p:spPr>
              <a:xfrm>
                <a:off x="5491850" y="1598648"/>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1 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4" name="文本框 93"/>
              <p:cNvSpPr txBox="1">
                <a:spLocks noRot="1" noChangeAspect="1" noMove="1" noResize="1" noEditPoints="1" noAdjustHandles="1" noChangeArrowheads="1" noChangeShapeType="1" noTextEdit="1"/>
              </p:cNvSpPr>
              <p:nvPr/>
            </p:nvSpPr>
            <p:spPr>
              <a:xfrm>
                <a:off x="5491850" y="1598648"/>
                <a:ext cx="661115" cy="461665"/>
              </a:xfrm>
              <a:prstGeom prst="rect">
                <a:avLst/>
              </a:prstGeom>
              <a:blipFill rotWithShape="1">
                <a:blip r:embed="rId12"/>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5" name="文本框 94">
                <a:extLst>
                  <a:ext uri="{FF2B5EF4-FFF2-40B4-BE49-F238E27FC236}">
                    <ele attr="{A6C98116-A8EC-4AB9-8287-BF97B1E26107}"/>
                  </a:ext>
                </a:extLst>
              </p:cNvPr>
              <p:cNvSpPr txBox="1"/>
              <p:nvPr/>
            </p:nvSpPr>
            <p:spPr>
              <a:xfrm>
                <a:off x="5491850" y="1982324"/>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2 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5" name="文本框 94"/>
              <p:cNvSpPr txBox="1">
                <a:spLocks noRot="1" noChangeAspect="1" noMove="1" noResize="1" noEditPoints="1" noAdjustHandles="1" noChangeArrowheads="1" noChangeShapeType="1" noTextEdit="1"/>
              </p:cNvSpPr>
              <p:nvPr/>
            </p:nvSpPr>
            <p:spPr>
              <a:xfrm>
                <a:off x="5491850" y="1982324"/>
                <a:ext cx="661115" cy="461665"/>
              </a:xfrm>
              <a:prstGeom prst="rect">
                <a:avLst/>
              </a:prstGeom>
              <a:blipFill rotWithShape="1">
                <a:blip r:embed="rId13"/>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6" name="文本框 95">
                <a:extLst>
                  <a:ext uri="{FF2B5EF4-FFF2-40B4-BE49-F238E27FC236}">
                    <ele attr="{ED100A9B-9E25-4F78-BB14-1A8BD9DD40DF}"/>
                  </a:ext>
                </a:extLst>
              </p:cNvPr>
              <p:cNvSpPr txBox="1"/>
              <p:nvPr/>
            </p:nvSpPr>
            <p:spPr>
              <a:xfrm>
                <a:off x="5500149" y="2366000"/>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3 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6" name="文本框 95"/>
              <p:cNvSpPr txBox="1">
                <a:spLocks noRot="1" noChangeAspect="1" noMove="1" noResize="1" noEditPoints="1" noAdjustHandles="1" noChangeArrowheads="1" noChangeShapeType="1" noTextEdit="1"/>
              </p:cNvSpPr>
              <p:nvPr/>
            </p:nvSpPr>
            <p:spPr>
              <a:xfrm>
                <a:off x="5500149" y="2366000"/>
                <a:ext cx="661115" cy="461665"/>
              </a:xfrm>
              <a:prstGeom prst="rect">
                <a:avLst/>
              </a:prstGeom>
              <a:blipFill rotWithShape="1">
                <a:blip r:embed="rId14"/>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7" name="文本框 96">
                <a:extLst>
                  <a:ext uri="{FF2B5EF4-FFF2-40B4-BE49-F238E27FC236}">
                    <ele attr="{541B25CA-703B-4861-A54E-A924ACE0429A}"/>
                  </a:ext>
                </a:extLst>
              </p:cNvPr>
              <p:cNvSpPr txBox="1"/>
              <p:nvPr/>
            </p:nvSpPr>
            <p:spPr>
              <a:xfrm>
                <a:off x="5491850" y="2777958"/>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4 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7" name="文本框 96"/>
              <p:cNvSpPr txBox="1">
                <a:spLocks noRot="1" noChangeAspect="1" noMove="1" noResize="1" noEditPoints="1" noAdjustHandles="1" noChangeArrowheads="1" noChangeShapeType="1" noTextEdit="1"/>
              </p:cNvSpPr>
              <p:nvPr/>
            </p:nvSpPr>
            <p:spPr>
              <a:xfrm>
                <a:off x="5491850" y="2777958"/>
                <a:ext cx="661115" cy="461665"/>
              </a:xfrm>
              <a:prstGeom prst="rect">
                <a:avLst/>
              </a:prstGeom>
              <a:blipFill rotWithShape="1">
                <a:blip r:embed="rId15"/>
                <a:stretch>
                  <a:fillRect b="-2667"/>
                </a:stretch>
              </a:blipFill>
            </p:spPr>
            <p:txBody>
              <a:bodyPr/>
              <a:lstStyle/>
              <a:p>
                <a:r>
                  <a:rPr lang="zh-CN" altLang="en-US">
                    <a:noFill/>
                  </a:rPr>
                  <a:t> </a:t>
                </a:r>
                <a:endParaRPr lang="zh-CN" altLang="en-US">
                  <a:noFill/>
                </a:endParaRPr>
              </a:p>
            </p:txBody>
          </p:sp>
        </mc:Fallback>
      </mc:AlternateContent>
      <p:graphicFrame>
        <p:nvGraphicFramePr>
          <p:cNvPr id="98" name="表格 97"/>
          <p:cNvGraphicFramePr>
            <a:graphicFrameLocks noGrp="1"/>
          </p:cNvGraphicFramePr>
          <p:nvPr/>
        </p:nvGraphicFramePr>
        <p:xfrm>
          <a:off x="6014751" y="4185573"/>
          <a:ext cx="5015835" cy="1981200"/>
        </p:xfrm>
        <a:graphic>
          <a:graphicData uri="http://schemas.openxmlformats.org/drawingml/2006/table">
            <a:tbl>
              <a:tblPr bandRow="1">
                <a:tableStyleId>{5C22544A-7EE6-4342-B048-85BDC9FD1C3A}</a:tableStyleId>
              </a:tblPr>
              <a:tblGrid>
                <a:gridCol w="1003167"/>
                <a:gridCol w="1003167"/>
                <a:gridCol w="1003167"/>
                <a:gridCol w="1003167"/>
                <a:gridCol w="1003167"/>
              </a:tblGrid>
              <a:tr h="370840">
                <a:tc>
                  <a:txBody>
                    <a:bodyPr/>
                    <a:lstStyle/>
                    <a:p>
                      <a:pPr algn="ctr"/>
                      <a:r>
                        <a:rPr lang="zh-CN" altLang="en-US"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b="1"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zh-CN" altLang="en-US"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bl>
          </a:graphicData>
        </a:graphic>
      </p:graphicFrame>
      <mc:AlternateContent xmlns:mc="http://schemas.openxmlformats.org/markup-compatibility/2006">
        <mc:Choice xmlns:a14="http://schemas.microsoft.com/office/drawing/2010/main" Requires="a14">
          <p:sp>
            <p:nvSpPr>
              <p:cNvPr id="99" name="文本框 98">
                <a:extLst>
                  <a:ext uri="{FF2B5EF4-FFF2-40B4-BE49-F238E27FC236}">
                    <ele attr="{49C0B5AE-D220-4C8E-8267-0DE53DA2EAEE}"/>
                  </a:ext>
                </a:extLst>
              </p:cNvPr>
              <p:cNvSpPr txBox="1"/>
              <p:nvPr/>
            </p:nvSpPr>
            <p:spPr>
              <a:xfrm>
                <a:off x="6275916" y="3750406"/>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a:latin typeface="Cambria Math" panose="02040503050406030204" pitchFamily="18" charset="0"/>
                            </a:rPr>
                            <m:t>0</m:t>
                          </m:r>
                          <m:r>
                            <a:rPr lang="en-US" altLang="zh-CN" sz="2400" b="0" i="0" smtClean="0">
                              <a:latin typeface="Cambria Math" panose="02040503050406030204" pitchFamily="18" charset="0"/>
                            </a:rPr>
                            <m:t>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9" name="文本框 98"/>
              <p:cNvSpPr txBox="1">
                <a:spLocks noRot="1" noChangeAspect="1" noMove="1" noResize="1" noEditPoints="1" noAdjustHandles="1" noChangeArrowheads="1" noChangeShapeType="1" noTextEdit="1"/>
              </p:cNvSpPr>
              <p:nvPr/>
            </p:nvSpPr>
            <p:spPr>
              <a:xfrm>
                <a:off x="6275916" y="3750406"/>
                <a:ext cx="661115" cy="461665"/>
              </a:xfrm>
              <a:prstGeom prst="rect">
                <a:avLst/>
              </a:prstGeom>
              <a:blipFill rotWithShape="1">
                <a:blip r:embed="rId16"/>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0" name="文本框 99">
                <a:extLst>
                  <a:ext uri="{FF2B5EF4-FFF2-40B4-BE49-F238E27FC236}">
                    <ele attr="{E686B0C8-2DF0-4900-B66F-B0C781956EB8}"/>
                  </a:ext>
                </a:extLst>
              </p:cNvPr>
              <p:cNvSpPr txBox="1"/>
              <p:nvPr/>
            </p:nvSpPr>
            <p:spPr>
              <a:xfrm>
                <a:off x="8322693" y="3750406"/>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2 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0" name="文本框 99"/>
              <p:cNvSpPr txBox="1">
                <a:spLocks noRot="1" noChangeAspect="1" noMove="1" noResize="1" noEditPoints="1" noAdjustHandles="1" noChangeArrowheads="1" noChangeShapeType="1" noTextEdit="1"/>
              </p:cNvSpPr>
              <p:nvPr/>
            </p:nvSpPr>
            <p:spPr>
              <a:xfrm>
                <a:off x="8322693" y="3750406"/>
                <a:ext cx="661115" cy="461665"/>
              </a:xfrm>
              <a:prstGeom prst="rect">
                <a:avLst/>
              </a:prstGeom>
              <a:blipFill rotWithShape="1">
                <a:blip r:embed="rId17"/>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1" name="文本框 100">
                <a:extLst>
                  <a:ext uri="{FF2B5EF4-FFF2-40B4-BE49-F238E27FC236}">
                    <ele attr="{145C8246-E696-48A7-89EA-59BBD32939FC}"/>
                  </a:ext>
                </a:extLst>
              </p:cNvPr>
              <p:cNvSpPr txBox="1"/>
              <p:nvPr/>
            </p:nvSpPr>
            <p:spPr>
              <a:xfrm>
                <a:off x="7249885" y="3733489"/>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1 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1" name="文本框 100"/>
              <p:cNvSpPr txBox="1">
                <a:spLocks noRot="1" noChangeAspect="1" noMove="1" noResize="1" noEditPoints="1" noAdjustHandles="1" noChangeArrowheads="1" noChangeShapeType="1" noTextEdit="1"/>
              </p:cNvSpPr>
              <p:nvPr/>
            </p:nvSpPr>
            <p:spPr>
              <a:xfrm>
                <a:off x="7249885" y="3733489"/>
                <a:ext cx="661115" cy="461665"/>
              </a:xfrm>
              <a:prstGeom prst="rect">
                <a:avLst/>
              </a:prstGeom>
              <a:blipFill rotWithShape="1">
                <a:blip r:embed="rId18"/>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2" name="文本框 101">
                <a:extLst>
                  <a:ext uri="{FF2B5EF4-FFF2-40B4-BE49-F238E27FC236}">
                    <ele attr="{4F16BC4D-4C3F-4B4A-A623-068FA9264D6F}"/>
                  </a:ext>
                </a:extLst>
              </p:cNvPr>
              <p:cNvSpPr txBox="1"/>
              <p:nvPr/>
            </p:nvSpPr>
            <p:spPr>
              <a:xfrm>
                <a:off x="10307455" y="3738477"/>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4 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2" name="文本框 101"/>
              <p:cNvSpPr txBox="1">
                <a:spLocks noRot="1" noChangeAspect="1" noMove="1" noResize="1" noEditPoints="1" noAdjustHandles="1" noChangeArrowheads="1" noChangeShapeType="1" noTextEdit="1"/>
              </p:cNvSpPr>
              <p:nvPr/>
            </p:nvSpPr>
            <p:spPr>
              <a:xfrm>
                <a:off x="10307455" y="3738477"/>
                <a:ext cx="661115" cy="461665"/>
              </a:xfrm>
              <a:prstGeom prst="rect">
                <a:avLst/>
              </a:prstGeom>
              <a:blipFill rotWithShape="1">
                <a:blip r:embed="rId19"/>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3" name="文本框 102">
                <a:extLst>
                  <a:ext uri="{FF2B5EF4-FFF2-40B4-BE49-F238E27FC236}">
                    <ele attr="{8BE0412F-3145-4BE6-BF6A-1B8F8DC638EE}"/>
                  </a:ext>
                </a:extLst>
              </p:cNvPr>
              <p:cNvSpPr txBox="1"/>
              <p:nvPr/>
            </p:nvSpPr>
            <p:spPr>
              <a:xfrm>
                <a:off x="9236088" y="3733489"/>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3 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3" name="文本框 102"/>
              <p:cNvSpPr txBox="1">
                <a:spLocks noRot="1" noChangeAspect="1" noMove="1" noResize="1" noEditPoints="1" noAdjustHandles="1" noChangeArrowheads="1" noChangeShapeType="1" noTextEdit="1"/>
              </p:cNvSpPr>
              <p:nvPr/>
            </p:nvSpPr>
            <p:spPr>
              <a:xfrm>
                <a:off x="9236088" y="3733489"/>
                <a:ext cx="661115" cy="461665"/>
              </a:xfrm>
              <a:prstGeom prst="rect">
                <a:avLst/>
              </a:prstGeom>
              <a:blipFill rotWithShape="1">
                <a:blip r:embed="rId20"/>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4" name="文本框 103">
                <a:extLst>
                  <a:ext uri="{FF2B5EF4-FFF2-40B4-BE49-F238E27FC236}">
                    <ele attr="{C6F9DFFF-FA50-4E56-852E-F585B766B372}"/>
                  </a:ext>
                </a:extLst>
              </p:cNvPr>
              <p:cNvSpPr txBox="1"/>
              <p:nvPr/>
            </p:nvSpPr>
            <p:spPr>
              <a:xfrm>
                <a:off x="5425366" y="4136061"/>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a:latin typeface="Cambria Math" panose="02040503050406030204" pitchFamily="18" charset="0"/>
                            </a:rPr>
                            <m:t>0</m:t>
                          </m:r>
                          <m:r>
                            <a:rPr lang="en-US" altLang="zh-CN" sz="2400" b="0" i="0" smtClean="0">
                              <a:latin typeface="Cambria Math" panose="02040503050406030204" pitchFamily="18" charset="0"/>
                            </a:rPr>
                            <m:t>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4" name="文本框 103"/>
              <p:cNvSpPr txBox="1">
                <a:spLocks noRot="1" noChangeAspect="1" noMove="1" noResize="1" noEditPoints="1" noAdjustHandles="1" noChangeArrowheads="1" noChangeShapeType="1" noTextEdit="1"/>
              </p:cNvSpPr>
              <p:nvPr/>
            </p:nvSpPr>
            <p:spPr>
              <a:xfrm>
                <a:off x="5425366" y="4136061"/>
                <a:ext cx="661115" cy="461665"/>
              </a:xfrm>
              <a:prstGeom prst="rect">
                <a:avLst/>
              </a:prstGeom>
              <a:blipFill rotWithShape="1">
                <a:blip r:embed="rId21"/>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5" name="文本框 104">
                <a:extLst>
                  <a:ext uri="{FF2B5EF4-FFF2-40B4-BE49-F238E27FC236}">
                    <ele attr="{1FA49767-54B1-4944-99BD-691029820A65}"/>
                  </a:ext>
                </a:extLst>
              </p:cNvPr>
              <p:cNvSpPr txBox="1"/>
              <p:nvPr/>
            </p:nvSpPr>
            <p:spPr>
              <a:xfrm>
                <a:off x="5433092" y="4474081"/>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1 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5" name="文本框 104"/>
              <p:cNvSpPr txBox="1">
                <a:spLocks noRot="1" noChangeAspect="1" noMove="1" noResize="1" noEditPoints="1" noAdjustHandles="1" noChangeArrowheads="1" noChangeShapeType="1" noTextEdit="1"/>
              </p:cNvSpPr>
              <p:nvPr/>
            </p:nvSpPr>
            <p:spPr>
              <a:xfrm>
                <a:off x="5433092" y="4474081"/>
                <a:ext cx="661115" cy="461665"/>
              </a:xfrm>
              <a:prstGeom prst="rect">
                <a:avLst/>
              </a:prstGeom>
              <a:blipFill rotWithShape="1">
                <a:blip r:embed="rId22"/>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6" name="文本框 105">
                <a:extLst>
                  <a:ext uri="{FF2B5EF4-FFF2-40B4-BE49-F238E27FC236}">
                    <ele attr="{D5CB174B-06D9-4C61-8A03-93270707DF2E}"/>
                  </a:ext>
                </a:extLst>
              </p:cNvPr>
              <p:cNvSpPr txBox="1"/>
              <p:nvPr/>
            </p:nvSpPr>
            <p:spPr>
              <a:xfrm>
                <a:off x="5433092" y="4857757"/>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2 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6" name="文本框 105"/>
              <p:cNvSpPr txBox="1">
                <a:spLocks noRot="1" noChangeAspect="1" noMove="1" noResize="1" noEditPoints="1" noAdjustHandles="1" noChangeArrowheads="1" noChangeShapeType="1" noTextEdit="1"/>
              </p:cNvSpPr>
              <p:nvPr/>
            </p:nvSpPr>
            <p:spPr>
              <a:xfrm>
                <a:off x="5433092" y="4857757"/>
                <a:ext cx="661115" cy="461665"/>
              </a:xfrm>
              <a:prstGeom prst="rect">
                <a:avLst/>
              </a:prstGeom>
              <a:blipFill rotWithShape="1">
                <a:blip r:embed="rId23"/>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7" name="文本框 106">
                <a:extLst>
                  <a:ext uri="{FF2B5EF4-FFF2-40B4-BE49-F238E27FC236}">
                    <ele attr="{D411E1FC-387B-4B48-8DBA-CC3310BC4EBC}"/>
                  </a:ext>
                </a:extLst>
              </p:cNvPr>
              <p:cNvSpPr txBox="1"/>
              <p:nvPr/>
            </p:nvSpPr>
            <p:spPr>
              <a:xfrm>
                <a:off x="5441391" y="5241433"/>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3 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7" name="文本框 106"/>
              <p:cNvSpPr txBox="1">
                <a:spLocks noRot="1" noChangeAspect="1" noMove="1" noResize="1" noEditPoints="1" noAdjustHandles="1" noChangeArrowheads="1" noChangeShapeType="1" noTextEdit="1"/>
              </p:cNvSpPr>
              <p:nvPr/>
            </p:nvSpPr>
            <p:spPr>
              <a:xfrm>
                <a:off x="5441391" y="5241433"/>
                <a:ext cx="661115" cy="461665"/>
              </a:xfrm>
              <a:prstGeom prst="rect">
                <a:avLst/>
              </a:prstGeom>
              <a:blipFill rotWithShape="1">
                <a:blip r:embed="rId24"/>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8" name="文本框 107">
                <a:extLst>
                  <a:ext uri="{FF2B5EF4-FFF2-40B4-BE49-F238E27FC236}">
                    <ele attr="{29FAE481-76F2-46A7-9FE6-7F8583F82FB9}"/>
                  </a:ext>
                </a:extLst>
              </p:cNvPr>
              <p:cNvSpPr txBox="1"/>
              <p:nvPr/>
            </p:nvSpPr>
            <p:spPr>
              <a:xfrm>
                <a:off x="5433092" y="5653391"/>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4 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8" name="文本框 107"/>
              <p:cNvSpPr txBox="1">
                <a:spLocks noRot="1" noChangeAspect="1" noMove="1" noResize="1" noEditPoints="1" noAdjustHandles="1" noChangeArrowheads="1" noChangeShapeType="1" noTextEdit="1"/>
              </p:cNvSpPr>
              <p:nvPr/>
            </p:nvSpPr>
            <p:spPr>
              <a:xfrm>
                <a:off x="5433092" y="5653391"/>
                <a:ext cx="661115" cy="461665"/>
              </a:xfrm>
              <a:prstGeom prst="rect">
                <a:avLst/>
              </a:prstGeom>
              <a:blipFill rotWithShape="1">
                <a:blip r:embed="rId25"/>
                <a:stretch>
                  <a:fillRect b="-2632"/>
                </a:stretch>
              </a:blipFill>
            </p:spPr>
            <p:txBody>
              <a:bodyPr/>
              <a:lstStyle/>
              <a:p>
                <a:r>
                  <a:rPr lang="zh-CN" altLang="en-US">
                    <a:noFill/>
                  </a:rPr>
                  <a:t> </a:t>
                </a:r>
                <a:endParaRPr lang="zh-CN" altLang="en-US">
                  <a:noFill/>
                </a:endParaRPr>
              </a:p>
            </p:txBody>
          </p:sp>
        </mc:Fallback>
      </mc:AlternateContent>
      <p:grpSp>
        <p:nvGrpSpPr>
          <p:cNvPr id="150" name="组合 149"/>
          <p:cNvGrpSpPr/>
          <p:nvPr/>
        </p:nvGrpSpPr>
        <p:grpSpPr>
          <a:xfrm>
            <a:off x="1656433" y="4335618"/>
            <a:ext cx="3215883" cy="1910867"/>
            <a:chOff x="966657" y="3868279"/>
            <a:chExt cx="3962915" cy="2354751"/>
          </a:xfrm>
        </p:grpSpPr>
        <mc:AlternateContent xmlns:mc="http://schemas.openxmlformats.org/markup-compatibility/2006">
          <mc:Choice xmlns:a14="http://schemas.microsoft.com/office/drawing/2010/main" Requires="a14">
            <p:sp>
              <p:nvSpPr>
                <p:cNvPr id="120" name="椭圆 119">
                  <a:extLst>
                    <a:ext uri="{FF2B5EF4-FFF2-40B4-BE49-F238E27FC236}">
                      <ele attr="{96D054BE-92DA-462F-90D4-1241FDB148D3}"/>
                    </a:ext>
                  </a:extLst>
                </p:cNvPr>
                <p:cNvSpPr/>
                <p:nvPr/>
              </p:nvSpPr>
              <p:spPr>
                <a:xfrm>
                  <a:off x="2188003" y="3868279"/>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a:solidFill>
                                  <a:schemeClr val="tx1"/>
                                </a:solidFill>
                                <a:latin typeface="Cambria Math" panose="02040503050406030204" pitchFamily="18" charset="0"/>
                              </a:rPr>
                              <m:t>1</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0" name="椭圆 119"/>
                <p:cNvSpPr>
                  <a:spLocks noRot="1" noChangeAspect="1" noMove="1" noResize="1" noEditPoints="1" noAdjustHandles="1" noChangeArrowheads="1" noChangeShapeType="1" noTextEdit="1"/>
                </p:cNvSpPr>
                <p:nvPr/>
              </p:nvSpPr>
              <p:spPr>
                <a:xfrm>
                  <a:off x="2188003" y="3868279"/>
                  <a:ext cx="686683" cy="686683"/>
                </a:xfrm>
                <a:prstGeom prst="ellipse">
                  <a:avLst/>
                </a:prstGeom>
                <a:blipFill rotWithShape="1">
                  <a:blip r:embed="rId26"/>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3" name="椭圆 122">
                  <a:extLst>
                    <a:ext uri="{FF2B5EF4-FFF2-40B4-BE49-F238E27FC236}">
                      <ele attr="{983E71A2-A38A-4AFE-987B-8F184A3B8230}"/>
                    </a:ext>
                  </a:extLst>
                </p:cNvPr>
                <p:cNvSpPr/>
                <p:nvPr/>
              </p:nvSpPr>
              <p:spPr>
                <a:xfrm>
                  <a:off x="2009394" y="5466727"/>
                  <a:ext cx="747969"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0" smtClean="0">
                                <a:solidFill>
                                  <a:schemeClr val="tx1"/>
                                </a:solidFill>
                                <a:latin typeface="Cambria Math" panose="02040503050406030204" pitchFamily="18" charset="0"/>
                              </a:rPr>
                              <m:t>3</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3" name="椭圆 122"/>
                <p:cNvSpPr>
                  <a:spLocks noRot="1" noChangeAspect="1" noMove="1" noResize="1" noEditPoints="1" noAdjustHandles="1" noChangeArrowheads="1" noChangeShapeType="1" noTextEdit="1"/>
                </p:cNvSpPr>
                <p:nvPr/>
              </p:nvSpPr>
              <p:spPr>
                <a:xfrm>
                  <a:off x="2009394" y="5466727"/>
                  <a:ext cx="747969" cy="686683"/>
                </a:xfrm>
                <a:prstGeom prst="ellipse">
                  <a:avLst/>
                </a:prstGeom>
                <a:blipFill rotWithShape="1">
                  <a:blip r:embed="rId27"/>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4" name="椭圆 123">
                  <a:extLst>
                    <a:ext uri="{FF2B5EF4-FFF2-40B4-BE49-F238E27FC236}">
                      <ele attr="{A8962745-EAAF-4445-A6C4-0CA96ED28B97}"/>
                    </a:ext>
                  </a:extLst>
                </p:cNvPr>
                <p:cNvSpPr/>
                <p:nvPr/>
              </p:nvSpPr>
              <p:spPr>
                <a:xfrm>
                  <a:off x="3370900" y="5099404"/>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0" smtClean="0">
                                <a:solidFill>
                                  <a:schemeClr val="tx1"/>
                                </a:solidFill>
                                <a:latin typeface="Cambria Math" panose="02040503050406030204" pitchFamily="18" charset="0"/>
                              </a:rPr>
                              <m:t>2</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4" name="椭圆 123"/>
                <p:cNvSpPr>
                  <a:spLocks noRot="1" noChangeAspect="1" noMove="1" noResize="1" noEditPoints="1" noAdjustHandles="1" noChangeArrowheads="1" noChangeShapeType="1" noTextEdit="1"/>
                </p:cNvSpPr>
                <p:nvPr/>
              </p:nvSpPr>
              <p:spPr>
                <a:xfrm>
                  <a:off x="3370900" y="5099404"/>
                  <a:ext cx="686683" cy="686683"/>
                </a:xfrm>
                <a:prstGeom prst="ellipse">
                  <a:avLst/>
                </a:prstGeom>
                <a:blipFill rotWithShape="1">
                  <a:blip r:embed="rId28"/>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5" name="椭圆 124">
                  <a:extLst>
                    <a:ext uri="{FF2B5EF4-FFF2-40B4-BE49-F238E27FC236}">
                      <ele attr="{0D2EA7FF-D5E2-4808-949D-3B19D47CA80A}"/>
                    </a:ext>
                  </a:extLst>
                </p:cNvPr>
                <p:cNvSpPr/>
                <p:nvPr/>
              </p:nvSpPr>
              <p:spPr>
                <a:xfrm>
                  <a:off x="4242889" y="4310870"/>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1" smtClean="0">
                                <a:solidFill>
                                  <a:schemeClr val="tx1"/>
                                </a:solidFill>
                                <a:latin typeface="Cambria Math" panose="02040503050406030204" pitchFamily="18" charset="0"/>
                              </a:rPr>
                              <m:t>4</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5" name="椭圆 124"/>
                <p:cNvSpPr>
                  <a:spLocks noRot="1" noChangeAspect="1" noMove="1" noResize="1" noEditPoints="1" noAdjustHandles="1" noChangeArrowheads="1" noChangeShapeType="1" noTextEdit="1"/>
                </p:cNvSpPr>
                <p:nvPr/>
              </p:nvSpPr>
              <p:spPr>
                <a:xfrm>
                  <a:off x="4242889" y="4310870"/>
                  <a:ext cx="686683" cy="686683"/>
                </a:xfrm>
                <a:prstGeom prst="ellipse">
                  <a:avLst/>
                </a:prstGeom>
                <a:blipFill rotWithShape="1">
                  <a:blip r:embed="rId29"/>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6" name="椭圆 125">
                  <a:extLst>
                    <a:ext uri="{FF2B5EF4-FFF2-40B4-BE49-F238E27FC236}">
                      <ele attr="{03C659DB-66DF-4854-9D0A-47E3822455BF}"/>
                    </a:ext>
                  </a:extLst>
                </p:cNvPr>
                <p:cNvSpPr/>
                <p:nvPr/>
              </p:nvSpPr>
              <p:spPr>
                <a:xfrm>
                  <a:off x="966657" y="4477003"/>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0" smtClean="0">
                                <a:solidFill>
                                  <a:schemeClr val="tx1"/>
                                </a:solidFill>
                                <a:latin typeface="Cambria Math" panose="02040503050406030204" pitchFamily="18" charset="0"/>
                              </a:rPr>
                              <m:t>0</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6" name="椭圆 125"/>
                <p:cNvSpPr>
                  <a:spLocks noRot="1" noChangeAspect="1" noMove="1" noResize="1" noEditPoints="1" noAdjustHandles="1" noChangeArrowheads="1" noChangeShapeType="1" noTextEdit="1"/>
                </p:cNvSpPr>
                <p:nvPr/>
              </p:nvSpPr>
              <p:spPr>
                <a:xfrm>
                  <a:off x="966657" y="4477003"/>
                  <a:ext cx="686683" cy="686683"/>
                </a:xfrm>
                <a:prstGeom prst="ellipse">
                  <a:avLst/>
                </a:prstGeom>
                <a:blipFill rotWithShape="1">
                  <a:blip r:embed="rId30"/>
                  <a:stretch>
                    <a:fillRect/>
                  </a:stretch>
                </a:blipFill>
                <a:ln>
                  <a:solidFill>
                    <a:schemeClr val="tx1"/>
                  </a:solidFill>
                </a:ln>
              </p:spPr>
              <p:txBody>
                <a:bodyPr/>
                <a:lstStyle/>
                <a:p>
                  <a:r>
                    <a:rPr lang="zh-CN" altLang="en-US">
                      <a:noFill/>
                    </a:rPr>
                    <a:t> </a:t>
                  </a:r>
                  <a:endParaRPr lang="zh-CN" altLang="en-US">
                    <a:noFill/>
                  </a:endParaRPr>
                </a:p>
              </p:txBody>
            </p:sp>
          </mc:Fallback>
        </mc:AlternateContent>
        <p:cxnSp>
          <p:nvCxnSpPr>
            <p:cNvPr id="128" name="直接连接符 127"/>
            <p:cNvCxnSpPr>
              <a:stCxn id="120" idx="6"/>
              <a:endCxn id="125" idx="2"/>
            </p:cNvCxnSpPr>
            <p:nvPr/>
          </p:nvCxnSpPr>
          <p:spPr>
            <a:xfrm>
              <a:off x="2874686" y="4211621"/>
              <a:ext cx="1368203" cy="442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6" idx="5"/>
              <a:endCxn id="123" idx="2"/>
            </p:cNvCxnSpPr>
            <p:nvPr/>
          </p:nvCxnSpPr>
          <p:spPr>
            <a:xfrm>
              <a:off x="1552778" y="5063124"/>
              <a:ext cx="456616" cy="7469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126" idx="6"/>
              <a:endCxn id="124" idx="1"/>
            </p:cNvCxnSpPr>
            <p:nvPr/>
          </p:nvCxnSpPr>
          <p:spPr>
            <a:xfrm>
              <a:off x="1653340" y="4820345"/>
              <a:ext cx="1818122" cy="3796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120" idx="3"/>
              <a:endCxn id="126" idx="7"/>
            </p:cNvCxnSpPr>
            <p:nvPr/>
          </p:nvCxnSpPr>
          <p:spPr>
            <a:xfrm flipH="1">
              <a:off x="1552778" y="4454400"/>
              <a:ext cx="735787" cy="123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stCxn id="123" idx="6"/>
              <a:endCxn id="124" idx="3"/>
            </p:cNvCxnSpPr>
            <p:nvPr/>
          </p:nvCxnSpPr>
          <p:spPr>
            <a:xfrm flipV="1">
              <a:off x="2757363" y="5685525"/>
              <a:ext cx="714099" cy="124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1672151" y="4016061"/>
              <a:ext cx="401395" cy="530980"/>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2</a:t>
              </a:r>
              <a:endParaRPr lang="zh-CN" altLang="en-US" sz="2200" dirty="0">
                <a:latin typeface="Times New Roman" panose="02020603050405020304" pitchFamily="18" charset="0"/>
                <a:cs typeface="Times New Roman" panose="02020603050405020304" pitchFamily="18" charset="0"/>
              </a:endParaRPr>
            </a:p>
          </p:txBody>
        </p:sp>
        <p:sp>
          <p:nvSpPr>
            <p:cNvPr id="142" name="矩形 141"/>
            <p:cNvSpPr/>
            <p:nvPr/>
          </p:nvSpPr>
          <p:spPr>
            <a:xfrm>
              <a:off x="3608310" y="3963782"/>
              <a:ext cx="401395" cy="530980"/>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sp>
          <p:nvSpPr>
            <p:cNvPr id="143" name="矩形 142"/>
            <p:cNvSpPr/>
            <p:nvPr/>
          </p:nvSpPr>
          <p:spPr>
            <a:xfrm>
              <a:off x="2954752" y="4577843"/>
              <a:ext cx="319318" cy="530980"/>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5</a:t>
              </a:r>
              <a:endParaRPr lang="zh-CN" altLang="en-US" sz="2200" dirty="0">
                <a:latin typeface="Times New Roman" panose="02020603050405020304" pitchFamily="18" charset="0"/>
                <a:cs typeface="Times New Roman" panose="02020603050405020304" pitchFamily="18" charset="0"/>
              </a:endParaRPr>
            </a:p>
          </p:txBody>
        </p:sp>
        <p:sp>
          <p:nvSpPr>
            <p:cNvPr id="144" name="矩形 143"/>
            <p:cNvSpPr/>
            <p:nvPr/>
          </p:nvSpPr>
          <p:spPr>
            <a:xfrm>
              <a:off x="1860193" y="5143250"/>
              <a:ext cx="401395" cy="530980"/>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sp>
          <p:nvSpPr>
            <p:cNvPr id="145" name="矩形 144"/>
            <p:cNvSpPr/>
            <p:nvPr/>
          </p:nvSpPr>
          <p:spPr>
            <a:xfrm>
              <a:off x="3017849" y="5692050"/>
              <a:ext cx="401395" cy="530980"/>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6</a:t>
              </a:r>
              <a:endParaRPr lang="zh-CN" altLang="en-US" sz="2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146" name="文本框 145">
                <a:extLst>
                  <a:ext uri="{FF2B5EF4-FFF2-40B4-BE49-F238E27FC236}">
                    <ele attr="{F4BA492F-0679-4FDD-B056-344707F7F7F4}"/>
                  </a:ext>
                </a:extLst>
              </p:cNvPr>
              <p:cNvSpPr txBox="1"/>
              <p:nvPr/>
            </p:nvSpPr>
            <p:spPr>
              <a:xfrm>
                <a:off x="1806350" y="3735199"/>
                <a:ext cx="246416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）有向图</a:t>
                </a:r>
                <a14:m>
                  <m:oMath xmlns:m="http://schemas.openxmlformats.org/officeDocument/2006/math">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G</m:t>
                        </m:r>
                      </m:e>
                      <m:sub>
                        <m:r>
                          <a:rPr lang="en-US" altLang="zh-CN">
                            <a:latin typeface="Cambria Math" panose="02040503050406030204" pitchFamily="18" charset="0"/>
                          </a:rPr>
                          <m:t>1</m:t>
                        </m:r>
                      </m:sub>
                    </m:sSub>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146" name="文本框 145"/>
              <p:cNvSpPr txBox="1">
                <a:spLocks noRot="1" noChangeAspect="1" noMove="1" noResize="1" noEditPoints="1" noAdjustHandles="1" noChangeArrowheads="1" noChangeShapeType="1" noTextEdit="1"/>
              </p:cNvSpPr>
              <p:nvPr/>
            </p:nvSpPr>
            <p:spPr>
              <a:xfrm>
                <a:off x="1806350" y="3735199"/>
                <a:ext cx="2464160" cy="369332"/>
              </a:xfrm>
              <a:prstGeom prst="rect">
                <a:avLst/>
              </a:prstGeom>
              <a:blipFill rotWithShape="1">
                <a:blip r:embed="rId31"/>
                <a:stretch>
                  <a:fillRect l="-1975" t="-10000" b="-2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7" name="文本框 146">
                <a:extLst>
                  <a:ext uri="{FF2B5EF4-FFF2-40B4-BE49-F238E27FC236}">
                    <ele attr="{3ACB25BC-22AB-4697-AC3A-ABCBACF07DFE}"/>
                  </a:ext>
                </a:extLst>
              </p:cNvPr>
              <p:cNvSpPr txBox="1"/>
              <p:nvPr/>
            </p:nvSpPr>
            <p:spPr>
              <a:xfrm>
                <a:off x="1798403" y="6313226"/>
                <a:ext cx="246416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）无向图</a:t>
                </a:r>
                <a14:m>
                  <m:oMath xmlns:m="http://schemas.openxmlformats.org/officeDocument/2006/math">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G</m:t>
                        </m:r>
                      </m:e>
                      <m:sub>
                        <m:r>
                          <a:rPr lang="en-US" altLang="zh-CN" b="0" i="0" smtClean="0">
                            <a:latin typeface="Cambria Math" panose="02040503050406030204" pitchFamily="18" charset="0"/>
                          </a:rPr>
                          <m:t>2</m:t>
                        </m:r>
                      </m:sub>
                    </m:sSub>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147" name="文本框 146"/>
              <p:cNvSpPr txBox="1">
                <a:spLocks noRot="1" noChangeAspect="1" noMove="1" noResize="1" noEditPoints="1" noAdjustHandles="1" noChangeArrowheads="1" noChangeShapeType="1" noTextEdit="1"/>
              </p:cNvSpPr>
              <p:nvPr/>
            </p:nvSpPr>
            <p:spPr>
              <a:xfrm>
                <a:off x="1798403" y="6313226"/>
                <a:ext cx="2464160" cy="369332"/>
              </a:xfrm>
              <a:prstGeom prst="rect">
                <a:avLst/>
              </a:prstGeom>
              <a:blipFill rotWithShape="1">
                <a:blip r:embed="rId32"/>
                <a:stretch>
                  <a:fillRect l="-1980" t="-10000" b="-2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8" name="文本框 147">
                <a:extLst>
                  <a:ext uri="{FF2B5EF4-FFF2-40B4-BE49-F238E27FC236}">
                    <ele attr="{FFD7DF0E-BEA8-480E-9D67-5EC45D85CE21}"/>
                  </a:ext>
                </a:extLst>
              </p:cNvPr>
              <p:cNvSpPr txBox="1"/>
              <p:nvPr/>
            </p:nvSpPr>
            <p:spPr>
              <a:xfrm>
                <a:off x="7433043" y="3347682"/>
                <a:ext cx="246416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G</m:t>
                        </m:r>
                      </m:e>
                      <m:sub>
                        <m:r>
                          <a:rPr lang="en-US" altLang="zh-CN">
                            <a:latin typeface="Cambria Math" panose="02040503050406030204" pitchFamily="18" charset="0"/>
                          </a:rPr>
                          <m:t>1</m:t>
                        </m:r>
                      </m:sub>
                    </m:sSub>
                  </m:oMath>
                </a14:m>
                <a:r>
                  <a:rPr lang="zh-CN" altLang="en-US" dirty="0">
                    <a:latin typeface="Times New Roman" panose="02020603050405020304" pitchFamily="18" charset="0"/>
                    <a:cs typeface="Times New Roman" panose="02020603050405020304" pitchFamily="18" charset="0"/>
                  </a:rPr>
                  <a:t>的邻接矩形</a:t>
                </a:r>
              </a:p>
            </p:txBody>
          </p:sp>
        </mc:Choice>
        <mc:Fallback>
          <p:sp>
            <p:nvSpPr>
              <p:cNvPr id="148" name="文本框 147"/>
              <p:cNvSpPr txBox="1">
                <a:spLocks noRot="1" noChangeAspect="1" noMove="1" noResize="1" noEditPoints="1" noAdjustHandles="1" noChangeArrowheads="1" noChangeShapeType="1" noTextEdit="1"/>
              </p:cNvSpPr>
              <p:nvPr/>
            </p:nvSpPr>
            <p:spPr>
              <a:xfrm>
                <a:off x="7433043" y="3347682"/>
                <a:ext cx="2464160" cy="369332"/>
              </a:xfrm>
              <a:prstGeom prst="rect">
                <a:avLst/>
              </a:prstGeom>
              <a:blipFill rotWithShape="1">
                <a:blip r:embed="rId33"/>
                <a:stretch>
                  <a:fillRect l="-1975" t="-8197" b="-245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9" name="矩形 148">
                <a:extLst>
                  <a:ext uri="{FF2B5EF4-FFF2-40B4-BE49-F238E27FC236}">
                    <ele attr="{F9EF86D3-CE94-440B-9C98-3CABE3AAD253}"/>
                  </a:ext>
                </a:extLst>
              </p:cNvPr>
              <p:cNvSpPr/>
              <p:nvPr/>
            </p:nvSpPr>
            <p:spPr>
              <a:xfrm>
                <a:off x="7580442" y="6288073"/>
                <a:ext cx="2196370"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G</m:t>
                        </m:r>
                      </m:e>
                      <m:sub>
                        <m:r>
                          <a:rPr lang="en-US" altLang="zh-CN" b="0" i="0" smtClean="0">
                            <a:latin typeface="Cambria Math" panose="02040503050406030204" pitchFamily="18" charset="0"/>
                          </a:rPr>
                          <m:t>2</m:t>
                        </m:r>
                      </m:sub>
                    </m:sSub>
                  </m:oMath>
                </a14:m>
                <a:r>
                  <a:rPr lang="zh-CN" altLang="en-US" dirty="0">
                    <a:latin typeface="Times New Roman" panose="02020603050405020304" pitchFamily="18" charset="0"/>
                    <a:cs typeface="Times New Roman" panose="02020603050405020304" pitchFamily="18" charset="0"/>
                  </a:rPr>
                  <a:t>的邻接矩形</a:t>
                </a:r>
              </a:p>
            </p:txBody>
          </p:sp>
        </mc:Choice>
        <mc:Fallback>
          <p:sp>
            <p:nvSpPr>
              <p:cNvPr id="149" name="矩形 148"/>
              <p:cNvSpPr>
                <a:spLocks noRot="1" noChangeAspect="1" noMove="1" noResize="1" noEditPoints="1" noAdjustHandles="1" noChangeArrowheads="1" noChangeShapeType="1" noTextEdit="1"/>
              </p:cNvSpPr>
              <p:nvPr/>
            </p:nvSpPr>
            <p:spPr>
              <a:xfrm>
                <a:off x="7580442" y="6288073"/>
                <a:ext cx="2196370" cy="369332"/>
              </a:xfrm>
              <a:prstGeom prst="rect">
                <a:avLst/>
              </a:prstGeom>
              <a:blipFill rotWithShape="1">
                <a:blip r:embed="rId34"/>
                <a:stretch>
                  <a:fillRect l="-2500" t="-10000" r="-556" b="-26667"/>
                </a:stretch>
              </a:blipFill>
            </p:spPr>
            <p:txBody>
              <a:bodyPr/>
              <a:lstStyle/>
              <a:p>
                <a:r>
                  <a:rPr lang="zh-CN" altLang="en-US">
                    <a:noFill/>
                  </a:rPr>
                  <a:t> </a:t>
                </a:r>
                <a:endParaRPr lang="zh-CN" altLang="en-US">
                  <a:noFill/>
                </a:endParaRPr>
              </a:p>
            </p:txBody>
          </p:sp>
        </mc:Fallback>
      </mc:AlternateContent>
      <p:grpSp>
        <p:nvGrpSpPr>
          <p:cNvPr id="132" name="组合 79"/>
          <p:cNvGrpSpPr/>
          <p:nvPr/>
        </p:nvGrpSpPr>
        <p:grpSpPr>
          <a:xfrm>
            <a:off x="549001" y="555626"/>
            <a:ext cx="3565799" cy="876848"/>
            <a:chOff x="326687" y="247818"/>
            <a:chExt cx="4861582" cy="725466"/>
          </a:xfrm>
        </p:grpSpPr>
        <p:sp>
          <p:nvSpPr>
            <p:cNvPr id="133" name="文本框 80"/>
            <p:cNvSpPr txBox="1"/>
            <p:nvPr/>
          </p:nvSpPr>
          <p:spPr bwMode="auto">
            <a:xfrm>
              <a:off x="1093002" y="399838"/>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邻接矩阵表示法</a:t>
              </a:r>
              <a:endParaRPr lang="zh-CN" altLang="en-US" sz="2400" kern="0" dirty="0">
                <a:solidFill>
                  <a:srgbClr val="0070C0"/>
                </a:solidFill>
                <a:latin typeface="+mn-ea"/>
              </a:endParaRPr>
            </a:p>
          </p:txBody>
        </p:sp>
        <p:grpSp>
          <p:nvGrpSpPr>
            <p:cNvPr id="134" name="组合 81"/>
            <p:cNvGrpSpPr/>
            <p:nvPr/>
          </p:nvGrpSpPr>
          <p:grpSpPr>
            <a:xfrm>
              <a:off x="326687" y="247818"/>
              <a:ext cx="4861582" cy="725466"/>
              <a:chOff x="326687" y="247818"/>
              <a:chExt cx="4861582" cy="725466"/>
            </a:xfrm>
          </p:grpSpPr>
          <p:grpSp>
            <p:nvGrpSpPr>
              <p:cNvPr id="136" name="组合 82"/>
              <p:cNvGrpSpPr/>
              <p:nvPr/>
            </p:nvGrpSpPr>
            <p:grpSpPr>
              <a:xfrm>
                <a:off x="349799" y="247818"/>
                <a:ext cx="4791980" cy="261575"/>
                <a:chOff x="349799" y="247818"/>
                <a:chExt cx="4791980" cy="261575"/>
              </a:xfrm>
            </p:grpSpPr>
            <p:cxnSp>
              <p:nvCxnSpPr>
                <p:cNvPr id="162"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3"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4"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5"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66"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67"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37" name="组合 83"/>
              <p:cNvGrpSpPr/>
              <p:nvPr/>
            </p:nvGrpSpPr>
            <p:grpSpPr>
              <a:xfrm>
                <a:off x="349799" y="711709"/>
                <a:ext cx="4815092" cy="261575"/>
                <a:chOff x="358852" y="925118"/>
                <a:chExt cx="4815092" cy="261575"/>
              </a:xfrm>
            </p:grpSpPr>
            <p:cxnSp>
              <p:nvCxnSpPr>
                <p:cNvPr id="155"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6"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9"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60"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161"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39" name="组合 84"/>
              <p:cNvGrpSpPr/>
              <p:nvPr/>
            </p:nvGrpSpPr>
            <p:grpSpPr>
              <a:xfrm>
                <a:off x="5138963" y="489126"/>
                <a:ext cx="49306" cy="329693"/>
                <a:chOff x="5138963" y="489126"/>
                <a:chExt cx="49306" cy="329693"/>
              </a:xfrm>
            </p:grpSpPr>
            <p:sp>
              <p:nvSpPr>
                <p:cNvPr id="153"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85"/>
              <p:cNvGrpSpPr/>
              <p:nvPr/>
            </p:nvGrpSpPr>
            <p:grpSpPr>
              <a:xfrm>
                <a:off x="326687" y="399838"/>
                <a:ext cx="49306" cy="329693"/>
                <a:chOff x="5138963" y="489126"/>
                <a:chExt cx="49306" cy="329693"/>
              </a:xfrm>
            </p:grpSpPr>
            <p:sp>
              <p:nvSpPr>
                <p:cNvPr id="151"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500"/>
                                        <p:tgtEl>
                                          <p:spTgt spid="1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p:cTn id="11" dur="500" fill="hold"/>
                                        <p:tgtEl>
                                          <p:spTgt spid="77"/>
                                        </p:tgtEl>
                                        <p:attrNameLst>
                                          <p:attrName>ppt_w</p:attrName>
                                        </p:attrNameLst>
                                      </p:cBhvr>
                                      <p:tavLst>
                                        <p:tav tm="0">
                                          <p:val>
                                            <p:fltVal val="0"/>
                                          </p:val>
                                        </p:tav>
                                        <p:tav tm="100000">
                                          <p:val>
                                            <p:strVal val="#ppt_w"/>
                                          </p:val>
                                        </p:tav>
                                      </p:tavLst>
                                    </p:anim>
                                    <p:anim calcmode="lin" valueType="num">
                                      <p:cBhvr>
                                        <p:cTn id="12" dur="500" fill="hold"/>
                                        <p:tgtEl>
                                          <p:spTgt spid="77"/>
                                        </p:tgtEl>
                                        <p:attrNameLst>
                                          <p:attrName>ppt_h</p:attrName>
                                        </p:attrNameLst>
                                      </p:cBhvr>
                                      <p:tavLst>
                                        <p:tav tm="0">
                                          <p:val>
                                            <p:fltVal val="0"/>
                                          </p:val>
                                        </p:tav>
                                        <p:tav tm="100000">
                                          <p:val>
                                            <p:strVal val="#ppt_h"/>
                                          </p:val>
                                        </p:tav>
                                      </p:tavLst>
                                    </p:anim>
                                    <p:animEffect transition="in" filter="fade">
                                      <p:cBhvr>
                                        <p:cTn id="13" dur="500"/>
                                        <p:tgtEl>
                                          <p:spTgt spid="7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fade">
                                      <p:cBhvr>
                                        <p:cTn id="17" dur="500"/>
                                        <p:tgtEl>
                                          <p:spTgt spid="146"/>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left)">
                                      <p:cBhvr>
                                        <p:cTn id="21" dur="500"/>
                                        <p:tgtEl>
                                          <p:spTgt spid="8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wipe(left)">
                                      <p:cBhvr>
                                        <p:cTn id="24" dur="500"/>
                                        <p:tgtEl>
                                          <p:spTgt spid="8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left)">
                                      <p:cBhvr>
                                        <p:cTn id="27" dur="500"/>
                                        <p:tgtEl>
                                          <p:spTgt spid="8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wipe(left)">
                                      <p:cBhvr>
                                        <p:cTn id="30" dur="500"/>
                                        <p:tgtEl>
                                          <p:spTgt spid="8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left)">
                                      <p:cBhvr>
                                        <p:cTn id="33" dur="500"/>
                                        <p:tgtEl>
                                          <p:spTgt spid="87"/>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wipe(left)">
                                      <p:cBhvr>
                                        <p:cTn id="36" dur="500"/>
                                        <p:tgtEl>
                                          <p:spTgt spid="8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left)">
                                      <p:cBhvr>
                                        <p:cTn id="39" dur="500"/>
                                        <p:tgtEl>
                                          <p:spTgt spid="9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wipe(left)">
                                      <p:cBhvr>
                                        <p:cTn id="42" dur="500"/>
                                        <p:tgtEl>
                                          <p:spTgt spid="9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wipe(left)">
                                      <p:cBhvr>
                                        <p:cTn id="48" dur="500"/>
                                        <p:tgtEl>
                                          <p:spTgt spid="96"/>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left)">
                                      <p:cBhvr>
                                        <p:cTn id="51" dur="500"/>
                                        <p:tgtEl>
                                          <p:spTgt spid="97"/>
                                        </p:tgtEl>
                                      </p:cBhvr>
                                    </p:animEffect>
                                  </p:childTnLst>
                                </p:cTn>
                              </p:par>
                            </p:childTnLst>
                          </p:cTn>
                        </p:par>
                        <p:par>
                          <p:cTn id="52" fill="hold">
                            <p:stCondLst>
                              <p:cond delay="2000"/>
                            </p:stCondLst>
                            <p:childTnLst>
                              <p:par>
                                <p:cTn id="53" presetID="10" presetClass="entr" presetSubtype="0" fill="hold" grpId="0" nodeType="afterEffect">
                                  <p:stCondLst>
                                    <p:cond delay="0"/>
                                  </p:stCondLst>
                                  <p:childTnLst>
                                    <p:set>
                                      <p:cBhvr>
                                        <p:cTn id="54" dur="1" fill="hold">
                                          <p:stCondLst>
                                            <p:cond delay="0"/>
                                          </p:stCondLst>
                                        </p:cTn>
                                        <p:tgtEl>
                                          <p:spTgt spid="148"/>
                                        </p:tgtEl>
                                        <p:attrNameLst>
                                          <p:attrName>style.visibility</p:attrName>
                                        </p:attrNameLst>
                                      </p:cBhvr>
                                      <p:to>
                                        <p:strVal val="visible"/>
                                      </p:to>
                                    </p:set>
                                    <p:animEffect transition="in" filter="fade">
                                      <p:cBhvr>
                                        <p:cTn id="55" dur="500"/>
                                        <p:tgtEl>
                                          <p:spTgt spid="148"/>
                                        </p:tgtEl>
                                      </p:cBhvr>
                                    </p:animEffect>
                                  </p:childTnLst>
                                </p:cTn>
                              </p:par>
                            </p:childTnLst>
                          </p:cTn>
                        </p:par>
                        <p:par>
                          <p:cTn id="56" fill="hold">
                            <p:stCondLst>
                              <p:cond delay="2500"/>
                            </p:stCondLst>
                            <p:childTnLst>
                              <p:par>
                                <p:cTn id="57" presetID="53" presetClass="entr" presetSubtype="16" fill="hold" nodeType="afterEffect">
                                  <p:stCondLst>
                                    <p:cond delay="0"/>
                                  </p:stCondLst>
                                  <p:childTnLst>
                                    <p:set>
                                      <p:cBhvr>
                                        <p:cTn id="58" dur="1" fill="hold">
                                          <p:stCondLst>
                                            <p:cond delay="0"/>
                                          </p:stCondLst>
                                        </p:cTn>
                                        <p:tgtEl>
                                          <p:spTgt spid="150"/>
                                        </p:tgtEl>
                                        <p:attrNameLst>
                                          <p:attrName>style.visibility</p:attrName>
                                        </p:attrNameLst>
                                      </p:cBhvr>
                                      <p:to>
                                        <p:strVal val="visible"/>
                                      </p:to>
                                    </p:set>
                                    <p:anim calcmode="lin" valueType="num">
                                      <p:cBhvr>
                                        <p:cTn id="59" dur="500" fill="hold"/>
                                        <p:tgtEl>
                                          <p:spTgt spid="150"/>
                                        </p:tgtEl>
                                        <p:attrNameLst>
                                          <p:attrName>ppt_w</p:attrName>
                                        </p:attrNameLst>
                                      </p:cBhvr>
                                      <p:tavLst>
                                        <p:tav tm="0">
                                          <p:val>
                                            <p:fltVal val="0"/>
                                          </p:val>
                                        </p:tav>
                                        <p:tav tm="100000">
                                          <p:val>
                                            <p:strVal val="#ppt_w"/>
                                          </p:val>
                                        </p:tav>
                                      </p:tavLst>
                                    </p:anim>
                                    <p:anim calcmode="lin" valueType="num">
                                      <p:cBhvr>
                                        <p:cTn id="60" dur="500" fill="hold"/>
                                        <p:tgtEl>
                                          <p:spTgt spid="150"/>
                                        </p:tgtEl>
                                        <p:attrNameLst>
                                          <p:attrName>ppt_h</p:attrName>
                                        </p:attrNameLst>
                                      </p:cBhvr>
                                      <p:tavLst>
                                        <p:tav tm="0">
                                          <p:val>
                                            <p:fltVal val="0"/>
                                          </p:val>
                                        </p:tav>
                                        <p:tav tm="100000">
                                          <p:val>
                                            <p:strVal val="#ppt_h"/>
                                          </p:val>
                                        </p:tav>
                                      </p:tavLst>
                                    </p:anim>
                                    <p:animEffect transition="in" filter="fade">
                                      <p:cBhvr>
                                        <p:cTn id="61" dur="500"/>
                                        <p:tgtEl>
                                          <p:spTgt spid="150"/>
                                        </p:tgtEl>
                                      </p:cBhvr>
                                    </p:animEffect>
                                  </p:childTnLst>
                                </p:cTn>
                              </p:par>
                            </p:childTnLst>
                          </p:cTn>
                        </p:par>
                        <p:par>
                          <p:cTn id="62" fill="hold">
                            <p:stCondLst>
                              <p:cond delay="3000"/>
                            </p:stCondLst>
                            <p:childTnLst>
                              <p:par>
                                <p:cTn id="63" presetID="10" presetClass="entr" presetSubtype="0" fill="hold" grpId="0" nodeType="afterEffect">
                                  <p:stCondLst>
                                    <p:cond delay="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wipe(left)">
                                      <p:cBhvr>
                                        <p:cTn id="69" dur="500"/>
                                        <p:tgtEl>
                                          <p:spTgt spid="9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wipe(left)">
                                      <p:cBhvr>
                                        <p:cTn id="72" dur="500"/>
                                        <p:tgtEl>
                                          <p:spTgt spid="102"/>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animEffect transition="in" filter="wipe(left)">
                                      <p:cBhvr>
                                        <p:cTn id="75" dur="500"/>
                                        <p:tgtEl>
                                          <p:spTgt spid="104"/>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05"/>
                                        </p:tgtEl>
                                        <p:attrNameLst>
                                          <p:attrName>style.visibility</p:attrName>
                                        </p:attrNameLst>
                                      </p:cBhvr>
                                      <p:to>
                                        <p:strVal val="visible"/>
                                      </p:to>
                                    </p:set>
                                    <p:animEffect transition="in" filter="wipe(left)">
                                      <p:cBhvr>
                                        <p:cTn id="78" dur="500"/>
                                        <p:tgtEl>
                                          <p:spTgt spid="105"/>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wipe(left)">
                                      <p:cBhvr>
                                        <p:cTn id="81" dur="500"/>
                                        <p:tgtEl>
                                          <p:spTgt spid="106"/>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07"/>
                                        </p:tgtEl>
                                        <p:attrNameLst>
                                          <p:attrName>style.visibility</p:attrName>
                                        </p:attrNameLst>
                                      </p:cBhvr>
                                      <p:to>
                                        <p:strVal val="visible"/>
                                      </p:to>
                                    </p:set>
                                    <p:animEffect transition="in" filter="wipe(left)">
                                      <p:cBhvr>
                                        <p:cTn id="84" dur="500"/>
                                        <p:tgtEl>
                                          <p:spTgt spid="107"/>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08"/>
                                        </p:tgtEl>
                                        <p:attrNameLst>
                                          <p:attrName>style.visibility</p:attrName>
                                        </p:attrNameLst>
                                      </p:cBhvr>
                                      <p:to>
                                        <p:strVal val="visible"/>
                                      </p:to>
                                    </p:set>
                                    <p:animEffect transition="in" filter="wipe(left)">
                                      <p:cBhvr>
                                        <p:cTn id="87" dur="500"/>
                                        <p:tgtEl>
                                          <p:spTgt spid="108"/>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03"/>
                                        </p:tgtEl>
                                        <p:attrNameLst>
                                          <p:attrName>style.visibility</p:attrName>
                                        </p:attrNameLst>
                                      </p:cBhvr>
                                      <p:to>
                                        <p:strVal val="visible"/>
                                      </p:to>
                                    </p:set>
                                    <p:animEffect transition="in" filter="wipe(left)">
                                      <p:cBhvr>
                                        <p:cTn id="90" dur="500"/>
                                        <p:tgtEl>
                                          <p:spTgt spid="103"/>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00"/>
                                        </p:tgtEl>
                                        <p:attrNameLst>
                                          <p:attrName>style.visibility</p:attrName>
                                        </p:attrNameLst>
                                      </p:cBhvr>
                                      <p:to>
                                        <p:strVal val="visible"/>
                                      </p:to>
                                    </p:set>
                                    <p:animEffect transition="in" filter="wipe(left)">
                                      <p:cBhvr>
                                        <p:cTn id="93" dur="500"/>
                                        <p:tgtEl>
                                          <p:spTgt spid="100"/>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wipe(left)">
                                      <p:cBhvr>
                                        <p:cTn id="96" dur="500"/>
                                        <p:tgtEl>
                                          <p:spTgt spid="101"/>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99"/>
                                        </p:tgtEl>
                                        <p:attrNameLst>
                                          <p:attrName>style.visibility</p:attrName>
                                        </p:attrNameLst>
                                      </p:cBhvr>
                                      <p:to>
                                        <p:strVal val="visible"/>
                                      </p:to>
                                    </p:set>
                                    <p:animEffect transition="in" filter="wipe(left)">
                                      <p:cBhvr>
                                        <p:cTn id="99" dur="500"/>
                                        <p:tgtEl>
                                          <p:spTgt spid="99"/>
                                        </p:tgtEl>
                                      </p:cBhvr>
                                    </p:animEffect>
                                  </p:childTnLst>
                                </p:cTn>
                              </p:par>
                            </p:childTnLst>
                          </p:cTn>
                        </p:par>
                        <p:par>
                          <p:cTn id="100" fill="hold">
                            <p:stCondLst>
                              <p:cond delay="4000"/>
                            </p:stCondLst>
                            <p:childTnLst>
                              <p:par>
                                <p:cTn id="101" presetID="10" presetClass="entr" presetSubtype="0" fill="hold" grpId="0" nodeType="afterEffect">
                                  <p:stCondLst>
                                    <p:cond delay="0"/>
                                  </p:stCondLst>
                                  <p:childTnLst>
                                    <p:set>
                                      <p:cBhvr>
                                        <p:cTn id="102" dur="1" fill="hold">
                                          <p:stCondLst>
                                            <p:cond delay="0"/>
                                          </p:stCondLst>
                                        </p:cTn>
                                        <p:tgtEl>
                                          <p:spTgt spid="149"/>
                                        </p:tgtEl>
                                        <p:attrNameLst>
                                          <p:attrName>style.visibility</p:attrName>
                                        </p:attrNameLst>
                                      </p:cBhvr>
                                      <p:to>
                                        <p:strVal val="visible"/>
                                      </p:to>
                                    </p:set>
                                    <p:animEffect transition="in" filter="fade">
                                      <p:cBhvr>
                                        <p:cTn id="10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P spid="88" grpId="0"/>
      <p:bldP spid="93" grpId="0"/>
      <p:bldP spid="94" grpId="0"/>
      <p:bldP spid="95" grpId="0"/>
      <p:bldP spid="96" grpId="0"/>
      <p:bldP spid="97" grpId="0"/>
      <p:bldP spid="99" grpId="0"/>
      <p:bldP spid="100" grpId="0"/>
      <p:bldP spid="101" grpId="0"/>
      <p:bldP spid="102" grpId="0"/>
      <p:bldP spid="103" grpId="0"/>
      <p:bldP spid="104" grpId="0"/>
      <p:bldP spid="105" grpId="0"/>
      <p:bldP spid="106" grpId="0"/>
      <p:bldP spid="107" grpId="0"/>
      <p:bldP spid="108" grpId="0"/>
      <p:bldP spid="146" grpId="0"/>
      <p:bldP spid="147" grpId="0"/>
      <p:bldP spid="148" grpId="0"/>
      <p:bldP spid="1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549001" y="555626"/>
            <a:ext cx="3565799" cy="876848"/>
            <a:chOff x="326687" y="247818"/>
            <a:chExt cx="4861582" cy="725466"/>
          </a:xfrm>
        </p:grpSpPr>
        <p:sp>
          <p:nvSpPr>
            <p:cNvPr id="30" name="文本框 29"/>
            <p:cNvSpPr txBox="1"/>
            <p:nvPr/>
          </p:nvSpPr>
          <p:spPr bwMode="auto">
            <a:xfrm>
              <a:off x="909465" y="414812"/>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邻接压缩表表示法</a:t>
              </a:r>
              <a:endParaRPr lang="zh-CN" altLang="en-US" sz="2400" kern="0" dirty="0">
                <a:solidFill>
                  <a:srgbClr val="0070C0"/>
                </a:solidFill>
                <a:latin typeface="+mn-ea"/>
              </a:endParaRPr>
            </a:p>
          </p:txBody>
        </p:sp>
        <p:grpSp>
          <p:nvGrpSpPr>
            <p:cNvPr id="42" name="组合 41"/>
            <p:cNvGrpSpPr/>
            <p:nvPr/>
          </p:nvGrpSpPr>
          <p:grpSpPr>
            <a:xfrm>
              <a:off x="326687" y="247818"/>
              <a:ext cx="4861582" cy="725466"/>
              <a:chOff x="326687" y="247818"/>
              <a:chExt cx="4861582" cy="725466"/>
            </a:xfrm>
          </p:grpSpPr>
          <p:grpSp>
            <p:nvGrpSpPr>
              <p:cNvPr id="43" name="组合 42"/>
              <p:cNvGrpSpPr/>
              <p:nvPr/>
            </p:nvGrpSpPr>
            <p:grpSpPr>
              <a:xfrm>
                <a:off x="349799" y="247818"/>
                <a:ext cx="4791980" cy="261575"/>
                <a:chOff x="349799" y="247818"/>
                <a:chExt cx="4791980" cy="261575"/>
              </a:xfrm>
            </p:grpSpPr>
            <p:cxnSp>
              <p:nvCxnSpPr>
                <p:cNvPr id="58" name="直接连接符 5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3"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4" name="组合 43"/>
              <p:cNvGrpSpPr/>
              <p:nvPr/>
            </p:nvGrpSpPr>
            <p:grpSpPr>
              <a:xfrm>
                <a:off x="349799" y="711709"/>
                <a:ext cx="4815092" cy="261575"/>
                <a:chOff x="358852" y="925118"/>
                <a:chExt cx="4815092" cy="261575"/>
              </a:xfrm>
            </p:grpSpPr>
            <p:cxnSp>
              <p:nvCxnSpPr>
                <p:cNvPr id="51" name="直接连接符 5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6"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7"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5" name="组合 44"/>
              <p:cNvGrpSpPr/>
              <p:nvPr/>
            </p:nvGrpSpPr>
            <p:grpSpPr>
              <a:xfrm>
                <a:off x="5138963" y="489126"/>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6" name="组合 45"/>
              <p:cNvGrpSpPr/>
              <p:nvPr/>
            </p:nvGrpSpPr>
            <p:grpSpPr>
              <a:xfrm>
                <a:off x="326687" y="399838"/>
                <a:ext cx="49306" cy="329693"/>
                <a:chOff x="5138963" y="489126"/>
                <a:chExt cx="49306" cy="329693"/>
              </a:xfrm>
            </p:grpSpPr>
            <p:sp>
              <p:nvSpPr>
                <p:cNvPr id="47" name="椭圆 4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8" name="椭圆 4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64" name="组合 63"/>
          <p:cNvGrpSpPr/>
          <p:nvPr/>
        </p:nvGrpSpPr>
        <p:grpSpPr>
          <a:xfrm>
            <a:off x="1703388" y="2396778"/>
            <a:ext cx="8654321" cy="2756474"/>
            <a:chOff x="5960125" y="2504386"/>
            <a:chExt cx="5179022" cy="2756474"/>
          </a:xfrm>
        </p:grpSpPr>
        <p:grpSp>
          <p:nvGrpSpPr>
            <p:cNvPr id="65" name="组合 64"/>
            <p:cNvGrpSpPr/>
            <p:nvPr/>
          </p:nvGrpSpPr>
          <p:grpSpPr>
            <a:xfrm>
              <a:off x="5960125" y="2504386"/>
              <a:ext cx="5179022" cy="2756474"/>
              <a:chOff x="1584402" y="1903846"/>
              <a:chExt cx="9062674" cy="3823037"/>
            </a:xfrm>
          </p:grpSpPr>
          <p:grpSp>
            <p:nvGrpSpPr>
              <p:cNvPr id="67" name="组合 66"/>
              <p:cNvGrpSpPr/>
              <p:nvPr/>
            </p:nvGrpSpPr>
            <p:grpSpPr>
              <a:xfrm>
                <a:off x="1584402" y="3589771"/>
                <a:ext cx="9062674" cy="2137112"/>
                <a:chOff x="1584402" y="3589771"/>
                <a:chExt cx="9062674" cy="2137112"/>
              </a:xfrm>
            </p:grpSpPr>
            <p:sp>
              <p:nvSpPr>
                <p:cNvPr id="78"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78"/>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梯形 79"/>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梯形 4"/>
                <p:cNvSpPr/>
                <p:nvPr/>
              </p:nvSpPr>
              <p:spPr>
                <a:xfrm rot="2585520" flipV="1">
                  <a:off x="1603241" y="5386902"/>
                  <a:ext cx="347704" cy="8557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flipH="1" flipV="1">
                <a:off x="1584402" y="1903846"/>
                <a:ext cx="9062674" cy="2137112"/>
                <a:chOff x="1584402" y="3589771"/>
                <a:chExt cx="9062674" cy="2137112"/>
              </a:xfrm>
            </p:grpSpPr>
            <p:sp>
              <p:nvSpPr>
                <p:cNvPr id="69"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6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梯形 7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4"/>
                <p:cNvSpPr/>
                <p:nvPr/>
              </p:nvSpPr>
              <p:spPr>
                <a:xfrm rot="2769992" flipV="1">
                  <a:off x="1544456" y="5395002"/>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6" name="矩形 65"/>
            <p:cNvSpPr/>
            <p:nvPr/>
          </p:nvSpPr>
          <p:spPr>
            <a:xfrm>
              <a:off x="6331116" y="2752636"/>
              <a:ext cx="4552163" cy="2242858"/>
            </a:xfrm>
            <a:prstGeom prst="rect">
              <a:avLst/>
            </a:prstGeom>
          </p:spPr>
          <p:txBody>
            <a:bodyPr wrap="square">
              <a:spAutoFit/>
            </a:bodyPr>
            <a:lstStyle/>
            <a:p>
              <a:pPr algn="just">
                <a:lnSpc>
                  <a:spcPct val="150000"/>
                </a:lnSpc>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邻接压缩表可以看作是邻接矩阵的一种压缩表示形式。当图中边的数目远远小于结点数目的平方时，邻接压缩表占据的存储空间会远远小于邻接矩阵占据的存储空间；但其缺点是边的添加、删除等操作较为复杂。</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65931" y="2308893"/>
            <a:ext cx="3439798" cy="2751522"/>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邻接压缩表使用三个顺序表来表示图中顶点之间的连接关系和权。</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zh-CN" altLang="en-US" sz="2400" dirty="0">
                <a:latin typeface="Times New Roman" panose="02020603050405020304" pitchFamily="18" charset="0"/>
                <a:cs typeface="Times New Roman" panose="02020603050405020304" pitchFamily="18" charset="0"/>
              </a:rPr>
              <a:t>设图中共有</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个顶点</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 v</a:t>
            </a:r>
            <a:r>
              <a:rPr lang="en-US" altLang="zh-CN" sz="2400" baseline="-25000" dirty="0">
                <a:latin typeface="Times New Roman" panose="02020603050405020304" pitchFamily="18" charset="0"/>
                <a:cs typeface="Times New Roman" panose="02020603050405020304" pitchFamily="18" charset="0"/>
              </a:rPr>
              <a:t>n-1</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，三个顺序表分别为</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h</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5" name="矩形 4"/>
          <p:cNvSpPr/>
          <p:nvPr/>
        </p:nvSpPr>
        <p:spPr>
          <a:xfrm>
            <a:off x="4870265" y="1910666"/>
            <a:ext cx="6297407" cy="4081117"/>
          </a:xfrm>
          <a:prstGeom prst="rect">
            <a:avLst/>
          </a:prstGeom>
        </p:spPr>
        <p:txBody>
          <a:bodyPr wrap="square">
            <a:spAutoFit/>
          </a:bodyPr>
          <a:lstStyle/>
          <a:p>
            <a:pPr marL="457200" indent="-457200" algn="just">
              <a:lnSpc>
                <a:spcPct val="12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在</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中依次记录与顶点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 0, 1, …, n-1</a:t>
            </a:r>
            <a:r>
              <a:rPr lang="zh-CN" altLang="en-US" sz="2400" dirty="0">
                <a:latin typeface="Times New Roman" panose="02020603050405020304" pitchFamily="18" charset="0"/>
                <a:cs typeface="Times New Roman" panose="02020603050405020304" pitchFamily="18" charset="0"/>
              </a:rPr>
              <a:t>）相关联的顶点。对无向图，</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中的元素数目两倍于图中边的数目；对有向图，</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中的元素数目等于图中边的数目。</a:t>
            </a:r>
            <a:endParaRPr lang="en-US" altLang="zh-CN" sz="2400" dirty="0">
              <a:latin typeface="Times New Roman" panose="02020603050405020304" pitchFamily="18" charset="0"/>
              <a:cs typeface="Times New Roman" panose="02020603050405020304" pitchFamily="18" charset="0"/>
            </a:endParaRPr>
          </a:p>
          <a:p>
            <a:pPr marL="457200" indent="-457200" algn="just">
              <a:lnSpc>
                <a:spcPct val="12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在</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中依次记录</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中存储的各条边的权，其元素数目等于</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中的元素数目。</a:t>
            </a:r>
            <a:endParaRPr lang="en-US" altLang="zh-CN" sz="2400" dirty="0">
              <a:latin typeface="Times New Roman" panose="02020603050405020304" pitchFamily="18" charset="0"/>
              <a:cs typeface="Times New Roman" panose="02020603050405020304" pitchFamily="18" charset="0"/>
            </a:endParaRPr>
          </a:p>
          <a:p>
            <a:pPr marL="457200" indent="-457200" algn="just">
              <a:lnSpc>
                <a:spcPct val="12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在</a:t>
            </a:r>
            <a:r>
              <a:rPr lang="en-US" altLang="zh-CN" sz="2400" dirty="0">
                <a:latin typeface="Times New Roman" panose="02020603050405020304" pitchFamily="18" charset="0"/>
                <a:cs typeface="Times New Roman" panose="02020603050405020304" pitchFamily="18" charset="0"/>
              </a:rPr>
              <a:t>h</a:t>
            </a:r>
            <a:r>
              <a:rPr lang="zh-CN" altLang="en-US" sz="2400" dirty="0">
                <a:latin typeface="Times New Roman" panose="02020603050405020304" pitchFamily="18" charset="0"/>
                <a:cs typeface="Times New Roman" panose="02020603050405020304" pitchFamily="18" charset="0"/>
              </a:rPr>
              <a:t>中依次记录与顶点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相关联的顶点在</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中的起始存储位置，</a:t>
            </a:r>
            <a:r>
              <a:rPr lang="en-US" altLang="zh-CN" sz="2400" dirty="0">
                <a:latin typeface="Times New Roman" panose="02020603050405020304" pitchFamily="18" charset="0"/>
                <a:cs typeface="Times New Roman" panose="02020603050405020304" pitchFamily="18" charset="0"/>
              </a:rPr>
              <a:t>h</a:t>
            </a:r>
            <a:r>
              <a:rPr lang="zh-CN" altLang="en-US" sz="2400" dirty="0">
                <a:latin typeface="Times New Roman" panose="02020603050405020304" pitchFamily="18" charset="0"/>
                <a:cs typeface="Times New Roman" panose="02020603050405020304" pitchFamily="18" charset="0"/>
              </a:rPr>
              <a:t>中的元素数目等于图中顶点的数目。</a:t>
            </a:r>
            <a:endParaRPr lang="zh-CN" altLang="en-US" sz="2400" dirty="0">
              <a:latin typeface="Times New Roman" panose="02020603050405020304" pitchFamily="18" charset="0"/>
              <a:cs typeface="Times New Roman" panose="02020603050405020304" pitchFamily="18" charset="0"/>
            </a:endParaRPr>
          </a:p>
        </p:txBody>
      </p:sp>
      <p:grpSp>
        <p:nvGrpSpPr>
          <p:cNvPr id="29" name="组合 28"/>
          <p:cNvGrpSpPr/>
          <p:nvPr/>
        </p:nvGrpSpPr>
        <p:grpSpPr>
          <a:xfrm>
            <a:off x="549001" y="555626"/>
            <a:ext cx="3565799" cy="876848"/>
            <a:chOff x="326687" y="247818"/>
            <a:chExt cx="4861582" cy="725466"/>
          </a:xfrm>
        </p:grpSpPr>
        <p:sp>
          <p:nvSpPr>
            <p:cNvPr id="30" name="文本框 29"/>
            <p:cNvSpPr txBox="1"/>
            <p:nvPr/>
          </p:nvSpPr>
          <p:spPr bwMode="auto">
            <a:xfrm>
              <a:off x="909465" y="414812"/>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邻接压缩表表示法</a:t>
              </a:r>
              <a:endParaRPr lang="zh-CN" altLang="en-US" sz="2400" kern="0" dirty="0">
                <a:solidFill>
                  <a:srgbClr val="0070C0"/>
                </a:solidFill>
                <a:latin typeface="+mn-ea"/>
              </a:endParaRPr>
            </a:p>
          </p:txBody>
        </p:sp>
        <p:grpSp>
          <p:nvGrpSpPr>
            <p:cNvPr id="42" name="组合 41"/>
            <p:cNvGrpSpPr/>
            <p:nvPr/>
          </p:nvGrpSpPr>
          <p:grpSpPr>
            <a:xfrm>
              <a:off x="326687" y="247818"/>
              <a:ext cx="4861582" cy="725466"/>
              <a:chOff x="326687" y="247818"/>
              <a:chExt cx="4861582" cy="725466"/>
            </a:xfrm>
          </p:grpSpPr>
          <p:grpSp>
            <p:nvGrpSpPr>
              <p:cNvPr id="43" name="组合 42"/>
              <p:cNvGrpSpPr/>
              <p:nvPr/>
            </p:nvGrpSpPr>
            <p:grpSpPr>
              <a:xfrm>
                <a:off x="349799" y="247818"/>
                <a:ext cx="4791980" cy="261575"/>
                <a:chOff x="349799" y="247818"/>
                <a:chExt cx="4791980" cy="261575"/>
              </a:xfrm>
            </p:grpSpPr>
            <p:cxnSp>
              <p:nvCxnSpPr>
                <p:cNvPr id="58" name="直接连接符 5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3"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4" name="组合 43"/>
              <p:cNvGrpSpPr/>
              <p:nvPr/>
            </p:nvGrpSpPr>
            <p:grpSpPr>
              <a:xfrm>
                <a:off x="349799" y="711709"/>
                <a:ext cx="4815092" cy="261575"/>
                <a:chOff x="358852" y="925118"/>
                <a:chExt cx="4815092" cy="261575"/>
              </a:xfrm>
            </p:grpSpPr>
            <p:cxnSp>
              <p:nvCxnSpPr>
                <p:cNvPr id="51" name="直接连接符 5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6"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7"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5" name="组合 44"/>
              <p:cNvGrpSpPr/>
              <p:nvPr/>
            </p:nvGrpSpPr>
            <p:grpSpPr>
              <a:xfrm>
                <a:off x="5138963" y="489126"/>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6" name="组合 45"/>
              <p:cNvGrpSpPr/>
              <p:nvPr/>
            </p:nvGrpSpPr>
            <p:grpSpPr>
              <a:xfrm>
                <a:off x="326687" y="399838"/>
                <a:ext cx="49306" cy="329693"/>
                <a:chOff x="5138963" y="489126"/>
                <a:chExt cx="49306" cy="329693"/>
              </a:xfrm>
            </p:grpSpPr>
            <p:sp>
              <p:nvSpPr>
                <p:cNvPr id="47" name="椭圆 4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8" name="椭圆 4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cxnSp>
        <p:nvCxnSpPr>
          <p:cNvPr id="64" name="直接连接符 63"/>
          <p:cNvCxnSpPr/>
          <p:nvPr/>
        </p:nvCxnSpPr>
        <p:spPr>
          <a:xfrm>
            <a:off x="4547641" y="1593487"/>
            <a:ext cx="0" cy="4398296"/>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1730375" y="1943270"/>
          <a:ext cx="8128001" cy="467551"/>
        </p:xfrm>
        <a:graphic>
          <a:graphicData uri="http://schemas.openxmlformats.org/drawingml/2006/table">
            <a:tbl>
              <a:tblPr>
                <a:tableStyleId>{5C22544A-7EE6-4342-B048-85BDC9FD1C3A}</a:tableStyleId>
              </a:tblPr>
              <a:tblGrid>
                <a:gridCol w="1161143"/>
                <a:gridCol w="1161143"/>
                <a:gridCol w="1161143"/>
                <a:gridCol w="1161143"/>
                <a:gridCol w="1161143"/>
                <a:gridCol w="1161143"/>
                <a:gridCol w="1161143"/>
              </a:tblGrid>
              <a:tr h="467551">
                <a:tc>
                  <a:txBody>
                    <a:bodyPr/>
                    <a:lstStyle/>
                    <a:p>
                      <a:endParaRPr lang="zh-CN"/>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1">
                      <a:blip r:embed="rId1"/>
                      <a:stretch>
                        <a:fillRect l="-526" t="-6579" r="-602105" b="-9211"/>
                      </a:stretch>
                    </a:blipFill>
                  </a:tcPr>
                </a:tc>
                <a:tc>
                  <a:txBody>
                    <a:bodyPr/>
                    <a:lstStyle/>
                    <a:p>
                      <a:r>
                        <a:rPr lang="en-US" altLang="zh-CN" sz="2000" dirty="0"/>
                        <a:t>     …</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1">
                      <a:blip r:embed="rId1"/>
                      <a:stretch>
                        <a:fillRect l="-201053" t="-6579" r="-401579" b="-9211"/>
                      </a:stretch>
                    </a:blipFill>
                  </a:tcPr>
                </a:tc>
                <a:tc>
                  <a:txBody>
                    <a:bodyPr/>
                    <a:lstStyle/>
                    <a:p>
                      <a:r>
                        <a:rPr lang="en-US" altLang="zh-CN" sz="2000" dirty="0"/>
                        <a:t>      …</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1">
                      <a:blip r:embed="rId1"/>
                      <a:stretch>
                        <a:fillRect l="-401579" t="-6579" r="-201053" b="-9211"/>
                      </a:stretch>
                    </a:blipFill>
                  </a:tcPr>
                </a:tc>
                <a:tc>
                  <a:txBody>
                    <a:bodyPr/>
                    <a:lstStyle/>
                    <a:p>
                      <a:r>
                        <a:rPr lang="en-US" altLang="zh-CN" sz="2000" dirty="0"/>
                        <a:t>      …</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rotWithShape="1">
                      <a:blip r:embed="rId1"/>
                      <a:stretch>
                        <a:fillRect l="-602105" t="-6579" r="-526" b="-9211"/>
                      </a:stretch>
                    </a:blipFill>
                  </a:tcPr>
                </a:tc>
              </a:tr>
            </a:tbl>
          </a:graphicData>
        </a:graphic>
      </p:graphicFrame>
      <p:graphicFrame>
        <p:nvGraphicFramePr>
          <p:cNvPr id="47" name="表格 46"/>
          <p:cNvGraphicFramePr>
            <a:graphicFrameLocks noGrp="1"/>
          </p:cNvGraphicFramePr>
          <p:nvPr/>
        </p:nvGraphicFramePr>
        <p:xfrm>
          <a:off x="1731013" y="3562081"/>
          <a:ext cx="8128001" cy="370840"/>
        </p:xfrm>
        <a:graphic>
          <a:graphicData uri="http://schemas.openxmlformats.org/drawingml/2006/table">
            <a:tbl>
              <a:tblPr>
                <a:tableStyleId>{5C22544A-7EE6-4342-B048-85BDC9FD1C3A}</a:tableStyleId>
              </a:tblPr>
              <a:tblGrid>
                <a:gridCol w="1161143"/>
                <a:gridCol w="1161143"/>
                <a:gridCol w="1161143"/>
                <a:gridCol w="1161143"/>
                <a:gridCol w="1161143"/>
                <a:gridCol w="1161143"/>
                <a:gridCol w="1161143"/>
              </a:tblGrid>
              <a:tr h="370840">
                <a:tc>
                  <a:txBody>
                    <a:bodyPr/>
                    <a:lstStyle/>
                    <a:p>
                      <a:endParaRPr lang="zh-CN" alt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altLang="zh-CN" dirty="0"/>
                        <a:t>      …</a:t>
                      </a:r>
                      <a:endParaRPr lang="zh-CN" alt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altLang="zh-CN" dirty="0"/>
                        <a:t>      …</a:t>
                      </a:r>
                      <a:endParaRPr lang="zh-CN" alt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altLang="zh-CN" dirty="0"/>
                        <a:t>      …</a:t>
                      </a:r>
                      <a:endParaRPr lang="zh-CN" alt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mc:Choice xmlns:a14="http://schemas.microsoft.com/office/drawing/2010/main" Requires="a14">
          <p:sp>
            <p:nvSpPr>
              <p:cNvPr id="48" name="文本框 47">
                <a:extLst>
                  <a:ext uri="{FF2B5EF4-FFF2-40B4-BE49-F238E27FC236}">
                    <ele attr="{91DCE15F-4BA4-4642-998F-BBBEF37B67FB}"/>
                  </a:ext>
                </a:extLst>
              </p:cNvPr>
              <p:cNvSpPr txBox="1"/>
              <p:nvPr/>
            </p:nvSpPr>
            <p:spPr>
              <a:xfrm>
                <a:off x="1831024" y="3586163"/>
                <a:ext cx="1000125" cy="3157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i="1" smtClean="0">
                              <a:latin typeface="Cambria Math" panose="02040503050406030204" pitchFamily="18" charset="0"/>
                            </a:rPr>
                          </m:ctrlPr>
                        </m:sSubSupPr>
                        <m:e>
                          <m:r>
                            <m:rPr>
                              <m:sty m:val="p"/>
                            </m:rPr>
                            <a:rPr lang="en-US" altLang="zh-CN" sz="2000" b="0" i="0" smtClean="0">
                              <a:latin typeface="Cambria Math" panose="02040503050406030204" pitchFamily="18" charset="0"/>
                            </a:rPr>
                            <m:t>w</m:t>
                          </m:r>
                        </m:e>
                        <m:sub>
                          <m:r>
                            <a:rPr lang="en-US" altLang="zh-CN" sz="2000" b="0" i="0" smtClean="0">
                              <a:latin typeface="Cambria Math" panose="02040503050406030204" pitchFamily="18" charset="0"/>
                            </a:rPr>
                            <m:t>0</m:t>
                          </m:r>
                          <m:r>
                            <m:rPr>
                              <m:nor/>
                            </m:rPr>
                            <a:rPr lang="zh-CN" altLang="en-US" sz="2000">
                              <a:latin typeface="Times New Roman" panose="02020603050405020304" pitchFamily="18" charset="0"/>
                              <a:cs typeface="Times New Roman" panose="02020603050405020304" pitchFamily="18" charset="0"/>
                            </a:rPr>
                            <m:t> </m:t>
                          </m:r>
                        </m:sub>
                        <m:sup>
                          <m:r>
                            <a:rPr lang="en-US" altLang="zh-CN" sz="2000" b="0" i="0" smtClean="0">
                              <a:latin typeface="Cambria Math" panose="02040503050406030204" pitchFamily="18" charset="0"/>
                            </a:rPr>
                            <m:t>0</m:t>
                          </m:r>
                        </m:sup>
                      </m:sSubSup>
                    </m:oMath>
                  </m:oMathPara>
                </a14:m>
                <a:endParaRPr lang="zh-CN" altLang="en-US" sz="2000" dirty="0">
                  <a:latin typeface="Times New Roman" panose="02020603050405020304" pitchFamily="18" charset="0"/>
                  <a:cs typeface="Times New Roman" panose="02020603050405020304" pitchFamily="18" charset="0"/>
                </a:endParaRPr>
              </a:p>
            </p:txBody>
          </p:sp>
        </mc:Choice>
        <mc:Fallback>
          <p:sp>
            <p:nvSpPr>
              <p:cNvPr id="48" name="文本框 47"/>
              <p:cNvSpPr txBox="1">
                <a:spLocks noRot="1" noChangeAspect="1" noMove="1" noResize="1" noEditPoints="1" noAdjustHandles="1" noChangeArrowheads="1" noChangeShapeType="1" noTextEdit="1"/>
              </p:cNvSpPr>
              <p:nvPr/>
            </p:nvSpPr>
            <p:spPr>
              <a:xfrm>
                <a:off x="1831024" y="3586163"/>
                <a:ext cx="1000125" cy="315727"/>
              </a:xfrm>
              <a:prstGeom prst="rect">
                <a:avLst/>
              </a:prstGeom>
              <a:blipFill rotWithShape="1">
                <a:blip r:embed="rId2"/>
                <a:stretch>
                  <a:fillRect b="-2115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文本框 49">
                <a:extLst>
                  <a:ext uri="{FF2B5EF4-FFF2-40B4-BE49-F238E27FC236}">
                    <ele attr="{681C0163-E1CA-4FF5-8D6C-DAA0D5D23DD4}"/>
                  </a:ext>
                </a:extLst>
              </p:cNvPr>
              <p:cNvSpPr txBox="1"/>
              <p:nvPr/>
            </p:nvSpPr>
            <p:spPr>
              <a:xfrm>
                <a:off x="4193226" y="3547242"/>
                <a:ext cx="1000125" cy="3820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i="1" smtClean="0">
                              <a:latin typeface="Cambria Math" panose="02040503050406030204" pitchFamily="18" charset="0"/>
                            </a:rPr>
                          </m:ctrlPr>
                        </m:sSubSupPr>
                        <m:e>
                          <m:r>
                            <m:rPr>
                              <m:sty m:val="p"/>
                            </m:rPr>
                            <a:rPr lang="en-US" altLang="zh-CN" sz="2000" b="0" i="0" smtClean="0">
                              <a:latin typeface="Cambria Math" panose="02040503050406030204" pitchFamily="18" charset="0"/>
                            </a:rPr>
                            <m:t>w</m:t>
                          </m:r>
                        </m:e>
                        <m:sub>
                          <m:r>
                            <a:rPr lang="en-US" altLang="zh-CN" sz="2000" b="0" i="0" smtClean="0">
                              <a:latin typeface="Cambria Math" panose="02040503050406030204" pitchFamily="18" charset="0"/>
                            </a:rPr>
                            <m:t>0</m:t>
                          </m:r>
                        </m:sub>
                        <m:sup>
                          <m:r>
                            <m:rPr>
                              <m:sty m:val="p"/>
                            </m:rPr>
                            <a:rPr lang="en-US" altLang="zh-CN" sz="2000" b="0" i="0" smtClean="0">
                              <a:latin typeface="Cambria Math" panose="02040503050406030204" pitchFamily="18" charset="0"/>
                            </a:rPr>
                            <m:t>j</m:t>
                          </m:r>
                          <m:r>
                            <a:rPr lang="en-US" altLang="zh-CN" sz="2000" b="0" i="0" baseline="-25000" smtClean="0">
                              <a:latin typeface="Cambria Math"/>
                            </a:rPr>
                            <m:t>0</m:t>
                          </m:r>
                          <m:r>
                            <a:rPr lang="en-US" altLang="zh-CN" sz="2000" b="0" i="0" smtClean="0">
                              <a:latin typeface="Cambria Math" panose="02040503050406030204" pitchFamily="18" charset="0"/>
                            </a:rPr>
                            <m:t>−1</m:t>
                          </m:r>
                        </m:sup>
                      </m:sSubSup>
                    </m:oMath>
                  </m:oMathPara>
                </a14:m>
                <a:endParaRPr lang="zh-CN" altLang="en-US" sz="2000" dirty="0">
                  <a:latin typeface="Times New Roman" panose="02020603050405020304" pitchFamily="18" charset="0"/>
                  <a:cs typeface="Times New Roman" panose="02020603050405020304" pitchFamily="18" charset="0"/>
                </a:endParaRPr>
              </a:p>
            </p:txBody>
          </p:sp>
        </mc:Choice>
        <mc:Fallback>
          <p:sp>
            <p:nvSpPr>
              <p:cNvPr id="50" name="文本框 49"/>
              <p:cNvSpPr txBox="1">
                <a:spLocks noRot="1" noChangeAspect="1" noMove="1" noResize="1" noEditPoints="1" noAdjustHandles="1" noChangeArrowheads="1" noChangeShapeType="1" noTextEdit="1"/>
              </p:cNvSpPr>
              <p:nvPr/>
            </p:nvSpPr>
            <p:spPr>
              <a:xfrm>
                <a:off x="4193226" y="3547242"/>
                <a:ext cx="1000125" cy="382028"/>
              </a:xfrm>
              <a:prstGeom prst="rect">
                <a:avLst/>
              </a:prstGeom>
              <a:blipFill rotWithShape="1">
                <a:blip r:embed="rId3"/>
                <a:stretch>
                  <a:fillRect t="-4762" b="-1428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文本框 50">
                <a:extLst>
                  <a:ext uri="{FF2B5EF4-FFF2-40B4-BE49-F238E27FC236}">
                    <ele attr="{03664604-D400-4479-84E1-A80E32631119}"/>
                  </a:ext>
                </a:extLst>
              </p:cNvPr>
              <p:cNvSpPr txBox="1"/>
              <p:nvPr/>
            </p:nvSpPr>
            <p:spPr>
              <a:xfrm>
                <a:off x="6526057" y="3586163"/>
                <a:ext cx="1000125" cy="3131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i="1" smtClean="0">
                              <a:latin typeface="Cambria Math" panose="02040503050406030204" pitchFamily="18" charset="0"/>
                            </a:rPr>
                          </m:ctrlPr>
                        </m:sSubSupPr>
                        <m:e>
                          <m:r>
                            <m:rPr>
                              <m:sty m:val="p"/>
                            </m:rPr>
                            <a:rPr lang="en-US" altLang="zh-CN" sz="2000" b="0" i="0" smtClean="0">
                              <a:latin typeface="Cambria Math" panose="02040503050406030204" pitchFamily="18" charset="0"/>
                            </a:rPr>
                            <m:t>w</m:t>
                          </m:r>
                        </m:e>
                        <m:sub>
                          <m:r>
                            <m:rPr>
                              <m:sty m:val="p"/>
                            </m:rPr>
                            <a:rPr lang="en-US" altLang="zh-CN" sz="2000" b="0" i="0" smtClean="0">
                              <a:latin typeface="Cambria Math" panose="02040503050406030204" pitchFamily="18" charset="0"/>
                            </a:rPr>
                            <m:t>n</m:t>
                          </m:r>
                          <m:r>
                            <a:rPr lang="en-US" altLang="zh-CN" sz="2000" b="0" i="0" smtClean="0">
                              <a:latin typeface="Cambria Math" panose="02040503050406030204" pitchFamily="18" charset="0"/>
                            </a:rPr>
                            <m:t>−1</m:t>
                          </m:r>
                        </m:sub>
                        <m:sup>
                          <m:r>
                            <a:rPr lang="en-US" altLang="zh-CN" sz="2000" b="0" i="0" smtClean="0">
                              <a:latin typeface="Cambria Math" panose="02040503050406030204" pitchFamily="18" charset="0"/>
                            </a:rPr>
                            <m:t>0</m:t>
                          </m:r>
                        </m:sup>
                      </m:sSubSup>
                    </m:oMath>
                  </m:oMathPara>
                </a14:m>
                <a:endParaRPr lang="zh-CN" altLang="en-US" sz="2000" dirty="0">
                  <a:latin typeface="Times New Roman" panose="02020603050405020304" pitchFamily="18" charset="0"/>
                  <a:cs typeface="Times New Roman" panose="02020603050405020304" pitchFamily="18" charset="0"/>
                </a:endParaRPr>
              </a:p>
            </p:txBody>
          </p:sp>
        </mc:Choice>
        <mc:Fallback>
          <p:sp>
            <p:nvSpPr>
              <p:cNvPr id="51" name="文本框 50"/>
              <p:cNvSpPr txBox="1">
                <a:spLocks noRot="1" noChangeAspect="1" noMove="1" noResize="1" noEditPoints="1" noAdjustHandles="1" noChangeArrowheads="1" noChangeShapeType="1" noTextEdit="1"/>
              </p:cNvSpPr>
              <p:nvPr/>
            </p:nvSpPr>
            <p:spPr>
              <a:xfrm>
                <a:off x="6526057" y="3586163"/>
                <a:ext cx="1000125" cy="313163"/>
              </a:xfrm>
              <a:prstGeom prst="rect">
                <a:avLst/>
              </a:prstGeom>
              <a:blipFill rotWithShape="1">
                <a:blip r:embed="rId4"/>
                <a:stretch>
                  <a:fillRect b="-17308"/>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文本框 51">
                <a:extLst>
                  <a:ext uri="{FF2B5EF4-FFF2-40B4-BE49-F238E27FC236}">
                    <ele attr="{54A55731-CE88-4D06-AAAD-6C5952B5972E}"/>
                  </a:ext>
                </a:extLst>
              </p:cNvPr>
              <p:cNvSpPr txBox="1"/>
              <p:nvPr/>
            </p:nvSpPr>
            <p:spPr>
              <a:xfrm>
                <a:off x="8858888" y="3556155"/>
                <a:ext cx="1000125" cy="3418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m:rPr>
                              <m:sty m:val="p"/>
                            </m:rPr>
                            <a:rPr lang="en-US" altLang="zh-CN" b="0" i="0" smtClean="0">
                              <a:latin typeface="Cambria Math" panose="02040503050406030204" pitchFamily="18" charset="0"/>
                            </a:rPr>
                            <m:t>w</m:t>
                          </m:r>
                        </m:e>
                        <m:sub>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−1</m:t>
                          </m:r>
                        </m:sub>
                        <m:sup>
                          <m:r>
                            <m:rPr>
                              <m:sty m:val="p"/>
                            </m:rPr>
                            <a:rPr lang="en-US" altLang="zh-CN" b="0" i="0" smtClean="0">
                              <a:latin typeface="Cambria Math" panose="02040503050406030204" pitchFamily="18" charset="0"/>
                            </a:rPr>
                            <m:t>j</m:t>
                          </m:r>
                          <m:r>
                            <m:rPr>
                              <m:sty m:val="p"/>
                            </m:rPr>
                            <a:rPr lang="en-US" altLang="zh-CN" i="1" baseline="-25000">
                              <a:latin typeface="Cambria Math"/>
                            </a:rPr>
                            <m:t>n</m:t>
                          </m:r>
                          <m:r>
                            <a:rPr lang="en-US" altLang="zh-CN" i="1" baseline="-25000">
                              <a:latin typeface="Cambria Math"/>
                            </a:rPr>
                            <m:t>−1</m:t>
                          </m:r>
                          <m:r>
                            <a:rPr lang="en-US" altLang="zh-CN" b="0" i="0" smtClean="0">
                              <a:latin typeface="Cambria Math" panose="02040503050406030204" pitchFamily="18" charset="0"/>
                            </a:rPr>
                            <m:t>−1</m:t>
                          </m:r>
                        </m:sup>
                      </m:sSubSup>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52" name="文本框 51"/>
              <p:cNvSpPr txBox="1">
                <a:spLocks noRot="1" noChangeAspect="1" noMove="1" noResize="1" noEditPoints="1" noAdjustHandles="1" noChangeArrowheads="1" noChangeShapeType="1" noTextEdit="1"/>
              </p:cNvSpPr>
              <p:nvPr/>
            </p:nvSpPr>
            <p:spPr>
              <a:xfrm>
                <a:off x="8858888" y="3556155"/>
                <a:ext cx="1000125" cy="341888"/>
              </a:xfrm>
              <a:prstGeom prst="rect">
                <a:avLst/>
              </a:prstGeom>
              <a:blipFill rotWithShape="1">
                <a:blip r:embed="rId5"/>
                <a:stretch>
                  <a:fillRect t="-3571" b="-1785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文本框 53">
                <a:extLst>
                  <a:ext uri="{FF2B5EF4-FFF2-40B4-BE49-F238E27FC236}">
                    <ele attr="{A90803DF-BF36-4B32-BB27-D6DC9872A41A}"/>
                  </a:ext>
                </a:extLst>
              </p:cNvPr>
              <p:cNvSpPr txBox="1"/>
              <p:nvPr/>
            </p:nvSpPr>
            <p:spPr>
              <a:xfrm>
                <a:off x="1919097" y="5091507"/>
                <a:ext cx="1000125" cy="2841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0</m:t>
                      </m:r>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54" name="文本框 53"/>
              <p:cNvSpPr txBox="1">
                <a:spLocks noRot="1" noChangeAspect="1" noMove="1" noResize="1" noEditPoints="1" noAdjustHandles="1" noChangeArrowheads="1" noChangeShapeType="1" noTextEdit="1"/>
              </p:cNvSpPr>
              <p:nvPr/>
            </p:nvSpPr>
            <p:spPr>
              <a:xfrm>
                <a:off x="1919097" y="5091507"/>
                <a:ext cx="1000125" cy="284180"/>
              </a:xfrm>
              <a:prstGeom prst="rect">
                <a:avLst/>
              </a:prstGeom>
              <a:blipFill rotWithShape="1">
                <a:blip r:embed="rId6"/>
                <a:stretch>
                  <a:fillRect b="-638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 name="矩形 7">
                <a:extLst>
                  <a:ext uri="{FF2B5EF4-FFF2-40B4-BE49-F238E27FC236}">
                    <ele attr="{25B8F835-354E-4EBA-8CE1-EFB4EFBFBEA6}"/>
                  </a:ext>
                </a:extLst>
              </p:cNvPr>
              <p:cNvSpPr/>
              <p:nvPr/>
            </p:nvSpPr>
            <p:spPr>
              <a:xfrm>
                <a:off x="5372905" y="5048931"/>
                <a:ext cx="732508" cy="369332"/>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𝑗</m:t>
                        </m:r>
                      </m:e>
                      <m:sub>
                        <m:r>
                          <a:rPr lang="en-US" altLang="zh-CN" i="1">
                            <a:latin typeface="Cambria Math" panose="02040503050406030204" pitchFamily="18" charset="0"/>
                          </a:rPr>
                          <m:t>0</m:t>
                        </m:r>
                      </m:sub>
                    </m:sSub>
                  </m:oMath>
                </a14:m>
                <a:r>
                  <a:rPr lang="en-US" altLang="zh-C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𝑗</m:t>
                        </m:r>
                      </m:e>
                      <m:sub>
                        <m:r>
                          <a:rPr lang="en-US" altLang="zh-CN" b="0" i="1" smtClean="0">
                            <a:latin typeface="Cambria Math" panose="02040503050406030204" pitchFamily="18" charset="0"/>
                          </a:rPr>
                          <m:t>1</m:t>
                        </m:r>
                      </m:sub>
                    </m:sSub>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5372905" y="5048931"/>
                <a:ext cx="732508" cy="369332"/>
              </a:xfrm>
              <a:prstGeom prst="rect">
                <a:avLst/>
              </a:prstGeom>
              <a:blipFill rotWithShape="1">
                <a:blip r:embed="rId7"/>
                <a:stretch>
                  <a:fillRect l="-2479" t="-8197" b="-24590"/>
                </a:stretch>
              </a:blipFill>
            </p:spPr>
            <p:txBody>
              <a:bodyPr/>
              <a:lstStyle/>
              <a:p>
                <a:r>
                  <a:rPr lang="zh-CN" altLang="en-US">
                    <a:noFill/>
                  </a:rPr>
                  <a:t> </a:t>
                </a:r>
                <a:endParaRPr lang="zh-CN" altLang="en-US">
                  <a:noFill/>
                </a:endParaRPr>
              </a:p>
            </p:txBody>
          </p:sp>
        </mc:Fallback>
      </mc:AlternateContent>
      <p:graphicFrame>
        <p:nvGraphicFramePr>
          <p:cNvPr id="9" name="表格 8"/>
          <p:cNvGraphicFramePr>
            <a:graphicFrameLocks noGrp="1"/>
          </p:cNvGraphicFramePr>
          <p:nvPr/>
        </p:nvGraphicFramePr>
        <p:xfrm>
          <a:off x="1703388" y="4817664"/>
          <a:ext cx="8128000" cy="1052837"/>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1052837">
                <a:tc>
                  <a:txBody>
                    <a:bodyPr/>
                    <a:lstStyle/>
                    <a:p>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altLang="zh-CN" sz="2000" dirty="0"/>
                        <a:t>      </a:t>
                      </a:r>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000" dirty="0">
                          <a:solidFill>
                            <a:schemeClr val="tx1"/>
                          </a:solidFill>
                        </a:rPr>
                        <a:t>                  …</a:t>
                      </a:r>
                      <a:endParaRPr lang="zh-CN" altLang="en-US" sz="2000"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20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mc:Choice xmlns:a14="http://schemas.microsoft.com/office/drawing/2010/main" Requires="a14">
          <p:sp>
            <p:nvSpPr>
              <p:cNvPr id="10" name="文本框 9">
                <a:extLst>
                  <a:ext uri="{FF2B5EF4-FFF2-40B4-BE49-F238E27FC236}">
                    <ele attr="{93F42137-A7E8-448D-926E-B61187F00901}"/>
                  </a:ext>
                </a:extLst>
              </p:cNvPr>
              <p:cNvSpPr txBox="1"/>
              <p:nvPr/>
            </p:nvSpPr>
            <p:spPr>
              <a:xfrm>
                <a:off x="4121338" y="5091507"/>
                <a:ext cx="21336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𝑗</m:t>
                          </m:r>
                        </m:e>
                        <m:sub>
                          <m:r>
                            <a:rPr lang="en-US" altLang="zh-CN" sz="2000" b="0" i="1" smtClean="0">
                              <a:latin typeface="Cambria Math" panose="02040503050406030204" pitchFamily="18" charset="0"/>
                            </a:rPr>
                            <m:t>0</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4121338" y="5091507"/>
                <a:ext cx="213366" cy="307777"/>
              </a:xfrm>
              <a:prstGeom prst="rect">
                <a:avLst/>
              </a:prstGeom>
              <a:blipFill rotWithShape="1">
                <a:blip r:embed="rId8"/>
                <a:stretch>
                  <a:fillRect l="-48571" r="-25714" b="-3333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ele attr="{EDF6C3B3-67B5-4941-AD98-392FFACA29E8}"/>
                  </a:ext>
                </a:extLst>
              </p:cNvPr>
              <p:cNvSpPr txBox="1"/>
              <p:nvPr/>
            </p:nvSpPr>
            <p:spPr>
              <a:xfrm>
                <a:off x="8802529" y="4954584"/>
                <a:ext cx="770083" cy="8655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200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−0</m:t>
                          </m:r>
                        </m:sub>
                        <m:sup>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−2</m:t>
                          </m:r>
                        </m:sup>
                        <m:e>
                          <m:r>
                            <a:rPr lang="en-US" altLang="zh-CN" sz="2000" b="0" i="1" smtClean="0">
                              <a:latin typeface="Cambria Math" panose="02040503050406030204" pitchFamily="18" charset="0"/>
                            </a:rPr>
                            <m:t>𝑗</m:t>
                          </m:r>
                          <m:r>
                            <a:rPr lang="en-US" altLang="zh-CN" sz="2000" b="0" i="1" baseline="-25000" smtClean="0">
                              <a:latin typeface="Cambria Math" panose="02040503050406030204" pitchFamily="18" charset="0"/>
                            </a:rPr>
                            <m:t>𝑚</m:t>
                          </m:r>
                        </m:e>
                      </m:nary>
                    </m:oMath>
                  </m:oMathPara>
                </a14:m>
                <a:endParaRPr lang="zh-CN" altLang="en-US" sz="2000" dirty="0">
                  <a:latin typeface="Times New Roman" panose="02020603050405020304" pitchFamily="18" charset="0"/>
                  <a:cs typeface="Times New Roman" panose="020206030504050203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8802529" y="4954584"/>
                <a:ext cx="770083" cy="865558"/>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ele attr="{D89F09D7-463B-4D1E-A4AA-C5A404915EFA}"/>
                  </a:ext>
                </a:extLst>
              </p:cNvPr>
              <p:cNvSpPr txBox="1"/>
              <p:nvPr/>
            </p:nvSpPr>
            <p:spPr>
              <a:xfrm>
                <a:off x="2218128" y="1488800"/>
                <a:ext cx="3488544"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与</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V</m:t>
                        </m:r>
                      </m:e>
                      <m:sub>
                        <m:r>
                          <a:rPr lang="en-US" altLang="zh-CN">
                            <a:latin typeface="Cambria Math" panose="02040503050406030204" pitchFamily="18" charset="0"/>
                          </a:rPr>
                          <m:t>0</m:t>
                        </m:r>
                      </m:sub>
                    </m:sSub>
                  </m:oMath>
                </a14:m>
                <a:r>
                  <a:rPr lang="zh-CN" altLang="en-US" dirty="0">
                    <a:latin typeface="Times New Roman" panose="02020603050405020304" pitchFamily="18" charset="0"/>
                    <a:cs typeface="Times New Roman" panose="02020603050405020304" pitchFamily="18" charset="0"/>
                  </a:rPr>
                  <a:t>关联的顶点列表</a:t>
                </a:r>
              </a:p>
            </p:txBody>
          </p:sp>
        </mc:Choice>
        <mc:Fallback>
          <p:sp>
            <p:nvSpPr>
              <p:cNvPr id="12" name="文本框 11"/>
              <p:cNvSpPr txBox="1">
                <a:spLocks noRot="1" noChangeAspect="1" noMove="1" noResize="1" noEditPoints="1" noAdjustHandles="1" noChangeArrowheads="1" noChangeShapeType="1" noTextEdit="1"/>
              </p:cNvSpPr>
              <p:nvPr/>
            </p:nvSpPr>
            <p:spPr>
              <a:xfrm>
                <a:off x="2218128" y="1488800"/>
                <a:ext cx="3488544" cy="369332"/>
              </a:xfrm>
              <a:prstGeom prst="rect">
                <a:avLst/>
              </a:prstGeom>
              <a:blipFill rotWithShape="1">
                <a:blip r:embed="rId10"/>
                <a:stretch>
                  <a:fillRect l="-1573" t="-8197" b="-245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2">
                <a:extLst>
                  <a:ext uri="{FF2B5EF4-FFF2-40B4-BE49-F238E27FC236}">
                    <ele attr="{8138E528-21AA-44B0-AF6B-7E78E38993CD}"/>
                  </a:ext>
                </a:extLst>
              </p:cNvPr>
              <p:cNvSpPr/>
              <p:nvPr/>
            </p:nvSpPr>
            <p:spPr>
              <a:xfrm>
                <a:off x="6928810" y="1524666"/>
                <a:ext cx="2393604"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与</a:t>
                </a:r>
                <a14:m>
                  <m:oMath xmlns:m="http://schemas.openxmlformats.org/officeDocument/2006/math">
                    <m:r>
                      <m:rPr>
                        <m:sty m:val="p"/>
                      </m:rPr>
                      <a:rPr lang="en-US" altLang="zh-CN" dirty="0" smtClean="0">
                        <a:latin typeface="Cambria Math"/>
                        <a:cs typeface="Times New Roman" panose="02020603050405020304" pitchFamily="18" charset="0"/>
                      </a:rPr>
                      <m:t>V</m:t>
                    </m:r>
                    <m:r>
                      <m:rPr>
                        <m:sty m:val="p"/>
                      </m:rPr>
                      <a:rPr lang="en-US" altLang="zh-CN" baseline="-25000" dirty="0">
                        <a:latin typeface="Cambria Math"/>
                        <a:cs typeface="Times New Roman" panose="02020603050405020304" pitchFamily="18" charset="0"/>
                      </a:rPr>
                      <m:t>n</m:t>
                    </m:r>
                    <m:r>
                      <a:rPr lang="en-US" altLang="zh-CN" baseline="-25000" dirty="0">
                        <a:latin typeface="Cambria Math"/>
                        <a:cs typeface="Times New Roman" panose="02020603050405020304" pitchFamily="18" charset="0"/>
                      </a:rPr>
                      <m:t>−1</m:t>
                    </m:r>
                  </m:oMath>
                </a14:m>
                <a:r>
                  <a:rPr lang="zh-CN" altLang="en-US" dirty="0">
                    <a:latin typeface="Times New Roman" panose="02020603050405020304" pitchFamily="18" charset="0"/>
                    <a:cs typeface="Times New Roman" panose="02020603050405020304" pitchFamily="18" charset="0"/>
                  </a:rPr>
                  <a:t>关联的顶点列表</a:t>
                </a:r>
              </a:p>
            </p:txBody>
          </p:sp>
        </mc:Choice>
        <mc:Fallback>
          <p:sp>
            <p:nvSpPr>
              <p:cNvPr id="13" name="矩形 12"/>
              <p:cNvSpPr>
                <a:spLocks noRot="1" noChangeAspect="1" noMove="1" noResize="1" noEditPoints="1" noAdjustHandles="1" noChangeArrowheads="1" noChangeShapeType="1" noTextEdit="1"/>
              </p:cNvSpPr>
              <p:nvPr/>
            </p:nvSpPr>
            <p:spPr>
              <a:xfrm>
                <a:off x="6928810" y="1524666"/>
                <a:ext cx="2393604" cy="369332"/>
              </a:xfrm>
              <a:prstGeom prst="rect">
                <a:avLst/>
              </a:prstGeom>
              <a:blipFill rotWithShape="1">
                <a:blip r:embed="rId11"/>
                <a:stretch>
                  <a:fillRect l="-2296" t="-8197" r="-2041" b="-32787"/>
                </a:stretch>
              </a:blipFill>
            </p:spPr>
            <p:txBody>
              <a:bodyPr/>
              <a:lstStyle/>
              <a:p>
                <a:r>
                  <a:rPr lang="zh-CN" altLang="en-US">
                    <a:noFill/>
                  </a:rPr>
                  <a:t> </a:t>
                </a:r>
                <a:endParaRPr lang="zh-CN" altLang="en-US">
                  <a:noFill/>
                </a:endParaRPr>
              </a:p>
            </p:txBody>
          </p:sp>
        </mc:Fallback>
      </mc:AlternateContent>
      <p:sp>
        <p:nvSpPr>
          <p:cNvPr id="14" name="左大括号 13"/>
          <p:cNvSpPr/>
          <p:nvPr/>
        </p:nvSpPr>
        <p:spPr>
          <a:xfrm rot="16200000">
            <a:off x="3384342" y="1304438"/>
            <a:ext cx="155990" cy="238116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5" name="左大括号 54"/>
          <p:cNvSpPr/>
          <p:nvPr/>
        </p:nvSpPr>
        <p:spPr>
          <a:xfrm rot="16200000">
            <a:off x="8058410" y="1304438"/>
            <a:ext cx="155990" cy="238116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0" name="矩形 19">
                <a:extLst>
                  <a:ext uri="{FF2B5EF4-FFF2-40B4-BE49-F238E27FC236}">
                    <ele attr="{4E92DAFB-3CB7-466F-8903-A6914C5BC51C}"/>
                  </a:ext>
                </a:extLst>
              </p:cNvPr>
              <p:cNvSpPr/>
              <p:nvPr/>
            </p:nvSpPr>
            <p:spPr>
              <a:xfrm>
                <a:off x="2939630" y="2615960"/>
                <a:ext cx="1045414" cy="369332"/>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j</m:t>
                        </m:r>
                      </m:e>
                      <m:sub>
                        <m:r>
                          <a:rPr lang="en-US" altLang="zh-CN">
                            <a:latin typeface="Cambria Math" panose="02040503050406030204" pitchFamily="18" charset="0"/>
                          </a:rPr>
                          <m:t>0</m:t>
                        </m:r>
                      </m:sub>
                    </m:sSub>
                    <m:r>
                      <a:rPr lang="zh-CN" altLang="en-US" i="1">
                        <a:latin typeface="Cambria Math" panose="02040503050406030204" pitchFamily="18" charset="0"/>
                      </a:rPr>
                      <m:t>个</m:t>
                    </m:r>
                  </m:oMath>
                </a14:m>
                <a:r>
                  <a:rPr lang="zh-CN" altLang="en-US" dirty="0">
                    <a:latin typeface="Times New Roman" panose="02020603050405020304" pitchFamily="18" charset="0"/>
                    <a:cs typeface="Times New Roman" panose="02020603050405020304" pitchFamily="18" charset="0"/>
                  </a:rPr>
                  <a:t>顶点</a:t>
                </a:r>
              </a:p>
            </p:txBody>
          </p:sp>
        </mc:Choice>
        <mc:Fallback>
          <p:sp>
            <p:nvSpPr>
              <p:cNvPr id="20" name="矩形 19"/>
              <p:cNvSpPr>
                <a:spLocks noRot="1" noChangeAspect="1" noMove="1" noResize="1" noEditPoints="1" noAdjustHandles="1" noChangeArrowheads="1" noChangeShapeType="1" noTextEdit="1"/>
              </p:cNvSpPr>
              <p:nvPr/>
            </p:nvSpPr>
            <p:spPr>
              <a:xfrm>
                <a:off x="2939630" y="2615960"/>
                <a:ext cx="1045414" cy="369332"/>
              </a:xfrm>
              <a:prstGeom prst="rect">
                <a:avLst/>
              </a:prstGeom>
              <a:blipFill rotWithShape="1">
                <a:blip r:embed="rId12"/>
                <a:stretch>
                  <a:fillRect l="-1163" t="-8197" r="-4651" b="-245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6" name="矩形 55">
                <a:extLst>
                  <a:ext uri="{FF2B5EF4-FFF2-40B4-BE49-F238E27FC236}">
                    <ele attr="{AC40AA20-7581-485E-8268-64926B39A8D1}"/>
                  </a:ext>
                </a:extLst>
              </p:cNvPr>
              <p:cNvSpPr/>
              <p:nvPr/>
            </p:nvSpPr>
            <p:spPr>
              <a:xfrm>
                <a:off x="7632280" y="2615960"/>
                <a:ext cx="1207318" cy="388055"/>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j</m:t>
                        </m:r>
                      </m:e>
                      <m:sub>
                        <m:r>
                          <m:rPr>
                            <m:sty m:val="p"/>
                          </m:rPr>
                          <a:rPr lang="en-US" altLang="zh-CN" i="1">
                            <a:latin typeface="Cambria Math"/>
                          </a:rPr>
                          <m:t>n</m:t>
                        </m:r>
                        <m:r>
                          <a:rPr lang="en-US" altLang="zh-CN" i="1">
                            <a:latin typeface="Cambria Math"/>
                          </a:rPr>
                          <m:t>−1</m:t>
                        </m:r>
                      </m:sub>
                    </m:sSub>
                    <m:r>
                      <a:rPr lang="zh-CN" altLang="en-US" i="1">
                        <a:latin typeface="Cambria Math" panose="02040503050406030204" pitchFamily="18" charset="0"/>
                      </a:rPr>
                      <m:t>个</m:t>
                    </m:r>
                  </m:oMath>
                </a14:m>
                <a:r>
                  <a:rPr lang="zh-CN" altLang="en-US" dirty="0">
                    <a:latin typeface="Times New Roman" panose="02020603050405020304" pitchFamily="18" charset="0"/>
                    <a:cs typeface="Times New Roman" panose="02020603050405020304" pitchFamily="18" charset="0"/>
                  </a:rPr>
                  <a:t>顶点</a:t>
                </a:r>
              </a:p>
            </p:txBody>
          </p:sp>
        </mc:Choice>
        <mc:Fallback>
          <p:sp>
            <p:nvSpPr>
              <p:cNvPr id="56" name="矩形 55"/>
              <p:cNvSpPr>
                <a:spLocks noRot="1" noChangeAspect="1" noMove="1" noResize="1" noEditPoints="1" noAdjustHandles="1" noChangeArrowheads="1" noChangeShapeType="1" noTextEdit="1"/>
              </p:cNvSpPr>
              <p:nvPr/>
            </p:nvSpPr>
            <p:spPr>
              <a:xfrm>
                <a:off x="7632280" y="2615960"/>
                <a:ext cx="1207318" cy="388055"/>
              </a:xfrm>
              <a:prstGeom prst="rect">
                <a:avLst/>
              </a:prstGeom>
              <a:blipFill rotWithShape="1">
                <a:blip r:embed="rId13"/>
                <a:stretch>
                  <a:fillRect l="-1010" t="-7813" r="-4040" b="-18750"/>
                </a:stretch>
              </a:blipFill>
            </p:spPr>
            <p:txBody>
              <a:bodyPr/>
              <a:lstStyle/>
              <a:p>
                <a:r>
                  <a:rPr lang="zh-CN" altLang="en-US">
                    <a:noFill/>
                  </a:rPr>
                  <a:t> </a:t>
                </a:r>
                <a:endParaRPr lang="zh-CN" altLang="en-US">
                  <a:noFill/>
                </a:endParaRPr>
              </a:p>
            </p:txBody>
          </p:sp>
        </mc:Fallback>
      </mc:AlternateContent>
      <p:sp>
        <p:nvSpPr>
          <p:cNvPr id="57" name="左大括号 56"/>
          <p:cNvSpPr/>
          <p:nvPr/>
        </p:nvSpPr>
        <p:spPr>
          <a:xfrm rot="16200000">
            <a:off x="3421924" y="2953602"/>
            <a:ext cx="155990" cy="238116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8" name="左大括号 57"/>
          <p:cNvSpPr/>
          <p:nvPr/>
        </p:nvSpPr>
        <p:spPr>
          <a:xfrm rot="16200000">
            <a:off x="8065185" y="2953602"/>
            <a:ext cx="155990" cy="238116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1" name="矩形 20">
                <a:extLst>
                  <a:ext uri="{FF2B5EF4-FFF2-40B4-BE49-F238E27FC236}">
                    <ele attr="{4B41B113-DABC-4944-8DDF-C023BD136195}"/>
                  </a:ext>
                </a:extLst>
              </p:cNvPr>
              <p:cNvSpPr/>
              <p:nvPr/>
            </p:nvSpPr>
            <p:spPr>
              <a:xfrm>
                <a:off x="2901332" y="4220436"/>
                <a:ext cx="1276247" cy="369588"/>
              </a:xfrm>
              <a:prstGeom prst="rect">
                <a:avLst/>
              </a:prstGeom>
            </p:spPr>
            <p:txBody>
              <a:bodyPr wrap="none">
                <a:spAutoFit/>
              </a:bodyPr>
              <a:lstStyle/>
              <a:p>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j</m:t>
                        </m:r>
                      </m:e>
                      <m:sub>
                        <m:r>
                          <a:rPr lang="en-US" altLang="zh-CN">
                            <a:latin typeface="Cambria Math" panose="02040503050406030204" pitchFamily="18" charset="0"/>
                          </a:rPr>
                          <m:t>0</m:t>
                        </m:r>
                      </m:sub>
                    </m:sSub>
                    <m:r>
                      <a:rPr lang="zh-CN" altLang="en-US" i="1">
                        <a:latin typeface="Cambria Math" panose="02040503050406030204" pitchFamily="18" charset="0"/>
                      </a:rPr>
                      <m:t>条边</m:t>
                    </m:r>
                  </m:oMath>
                </a14:m>
                <a:r>
                  <a:rPr lang="zh-CN" altLang="en-US" dirty="0">
                    <a:latin typeface="Times New Roman" panose="02020603050405020304" pitchFamily="18" charset="0"/>
                    <a:cs typeface="Times New Roman" panose="02020603050405020304" pitchFamily="18" charset="0"/>
                  </a:rPr>
                  <a:t>的权</a:t>
                </a:r>
              </a:p>
            </p:txBody>
          </p:sp>
        </mc:Choice>
        <mc:Fallback>
          <p:sp>
            <p:nvSpPr>
              <p:cNvPr id="21" name="矩形 20"/>
              <p:cNvSpPr>
                <a:spLocks noRot="1" noChangeAspect="1" noMove="1" noResize="1" noEditPoints="1" noAdjustHandles="1" noChangeArrowheads="1" noChangeShapeType="1" noTextEdit="1"/>
              </p:cNvSpPr>
              <p:nvPr/>
            </p:nvSpPr>
            <p:spPr>
              <a:xfrm>
                <a:off x="2901332" y="4220436"/>
                <a:ext cx="1276247" cy="369588"/>
              </a:xfrm>
              <a:prstGeom prst="rect">
                <a:avLst/>
              </a:prstGeom>
              <a:blipFill rotWithShape="1">
                <a:blip r:embed="rId14"/>
                <a:stretch>
                  <a:fillRect l="-1435" t="-8197" r="-3349" b="-245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9" name="矩形 58">
                <a:extLst>
                  <a:ext uri="{FF2B5EF4-FFF2-40B4-BE49-F238E27FC236}">
                    <ele attr="{C924D770-7C7D-4F19-9073-19C58B01ED55}"/>
                  </a:ext>
                </a:extLst>
              </p:cNvPr>
              <p:cNvSpPr/>
              <p:nvPr/>
            </p:nvSpPr>
            <p:spPr>
              <a:xfrm>
                <a:off x="7529647" y="4235530"/>
                <a:ext cx="1438151" cy="393441"/>
              </a:xfrm>
              <a:prstGeom prst="rect">
                <a:avLst/>
              </a:prstGeom>
            </p:spPr>
            <p:txBody>
              <a:bodyPr wrap="none">
                <a:spAutoFit/>
              </a:bodyPr>
              <a:lstStyle/>
              <a:p>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j</m:t>
                        </m:r>
                      </m:e>
                      <m:sub>
                        <m:r>
                          <m:rPr>
                            <m:sty m:val="p"/>
                          </m:rPr>
                          <a:rPr lang="en-US" altLang="zh-CN" i="1">
                            <a:latin typeface="Cambria Math"/>
                          </a:rPr>
                          <m:t>n</m:t>
                        </m:r>
                        <m:r>
                          <a:rPr lang="en-US" altLang="zh-CN" i="1">
                            <a:latin typeface="Cambria Math"/>
                          </a:rPr>
                          <m:t>−1</m:t>
                        </m:r>
                      </m:sub>
                    </m:sSub>
                    <m:r>
                      <a:rPr lang="zh-CN" altLang="en-US" i="1">
                        <a:latin typeface="Cambria Math" panose="02040503050406030204" pitchFamily="18" charset="0"/>
                      </a:rPr>
                      <m:t>条边</m:t>
                    </m:r>
                  </m:oMath>
                </a14:m>
                <a:r>
                  <a:rPr lang="zh-CN" altLang="en-US" dirty="0">
                    <a:latin typeface="Times New Roman" panose="02020603050405020304" pitchFamily="18" charset="0"/>
                    <a:cs typeface="Times New Roman" panose="02020603050405020304" pitchFamily="18" charset="0"/>
                  </a:rPr>
                  <a:t>的权</a:t>
                </a:r>
              </a:p>
            </p:txBody>
          </p:sp>
        </mc:Choice>
        <mc:Fallback>
          <p:sp>
            <p:nvSpPr>
              <p:cNvPr id="59" name="矩形 58"/>
              <p:cNvSpPr>
                <a:spLocks noRot="1" noChangeAspect="1" noMove="1" noResize="1" noEditPoints="1" noAdjustHandles="1" noChangeArrowheads="1" noChangeShapeType="1" noTextEdit="1"/>
              </p:cNvSpPr>
              <p:nvPr/>
            </p:nvSpPr>
            <p:spPr>
              <a:xfrm>
                <a:off x="7529647" y="4235530"/>
                <a:ext cx="1438151" cy="393441"/>
              </a:xfrm>
              <a:prstGeom prst="rect">
                <a:avLst/>
              </a:prstGeom>
              <a:blipFill rotWithShape="1">
                <a:blip r:embed="rId15"/>
                <a:stretch>
                  <a:fillRect l="-847" t="-6250" r="-3390" b="-20313"/>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0" name="矩形 59">
                <a:extLst>
                  <a:ext uri="{FF2B5EF4-FFF2-40B4-BE49-F238E27FC236}">
                    <ele attr="{356E4A76-48CA-4BCD-80B3-C139564F75E1}"/>
                  </a:ext>
                </a:extLst>
              </p:cNvPr>
              <p:cNvSpPr/>
              <p:nvPr/>
            </p:nvSpPr>
            <p:spPr>
              <a:xfrm>
                <a:off x="5003059" y="4314271"/>
                <a:ext cx="1648208" cy="371833"/>
              </a:xfrm>
              <a:prstGeom prst="rect">
                <a:avLst/>
              </a:prstGeom>
            </p:spPr>
            <p:txBody>
              <a:bodyPr wrap="none">
                <a:spAutoFit/>
              </a:bodyPr>
              <a:lstStyle/>
              <a:p>
                <a14:m>
                  <m:oMath xmlns:m="http://schemas.openxmlformats.org/officeDocument/2006/math">
                    <m:r>
                      <a:rPr lang="zh-CN" altLang="en-US" i="1">
                        <a:latin typeface="Cambria Math" panose="02040503050406030204" pitchFamily="18" charset="0"/>
                      </a:rPr>
                      <m:t>（</m:t>
                    </m:r>
                    <m:r>
                      <m:rPr>
                        <m:sty m:val="p"/>
                      </m:rPr>
                      <a:rPr lang="en-US" altLang="zh-CN" i="1" smtClean="0">
                        <a:latin typeface="Cambria Math" panose="02040503050406030204" pitchFamily="18" charset="0"/>
                      </a:rPr>
                      <m:t>b</m:t>
                    </m:r>
                    <m:r>
                      <a:rPr lang="zh-CN" altLang="en-US" i="1">
                        <a:latin typeface="Cambria Math" panose="02040503050406030204" pitchFamily="18" charset="0"/>
                      </a:rPr>
                      <m:t>）</m:t>
                    </m:r>
                    <m:r>
                      <a:rPr lang="zh-CN" altLang="en-US" i="1" smtClean="0">
                        <a:latin typeface="Cambria Math" panose="02040503050406030204" pitchFamily="18" charset="0"/>
                      </a:rPr>
                      <m:t>顺序</m:t>
                    </m:r>
                  </m:oMath>
                </a14:m>
                <a:r>
                  <a:rPr lang="zh-CN" altLang="en-US" dirty="0">
                    <a:latin typeface="Times New Roman" panose="02020603050405020304" pitchFamily="18" charset="0"/>
                    <a:cs typeface="Times New Roman" panose="02020603050405020304" pitchFamily="18" charset="0"/>
                  </a:rPr>
                  <a:t>表</a:t>
                </a:r>
                <a:r>
                  <a:rPr lang="en-US" altLang="zh-CN" dirty="0">
                    <a:latin typeface="Times New Roman" panose="02020603050405020304" pitchFamily="18" charset="0"/>
                    <a:cs typeface="Times New Roman" panose="02020603050405020304" pitchFamily="18" charset="0"/>
                  </a:rPr>
                  <a:t>w</a:t>
                </a:r>
                <a:endParaRPr lang="zh-CN" altLang="en-US" dirty="0">
                  <a:latin typeface="Times New Roman" panose="02020603050405020304" pitchFamily="18" charset="0"/>
                  <a:cs typeface="Times New Roman" panose="02020603050405020304" pitchFamily="18" charset="0"/>
                </a:endParaRPr>
              </a:p>
            </p:txBody>
          </p:sp>
        </mc:Choice>
        <mc:Fallback>
          <p:sp>
            <p:nvSpPr>
              <p:cNvPr id="60" name="矩形 59"/>
              <p:cNvSpPr>
                <a:spLocks noRot="1" noChangeAspect="1" noMove="1" noResize="1" noEditPoints="1" noAdjustHandles="1" noChangeArrowheads="1" noChangeShapeType="1" noTextEdit="1"/>
              </p:cNvSpPr>
              <p:nvPr/>
            </p:nvSpPr>
            <p:spPr>
              <a:xfrm>
                <a:off x="5003059" y="4314271"/>
                <a:ext cx="1648208" cy="371833"/>
              </a:xfrm>
              <a:prstGeom prst="rect">
                <a:avLst/>
              </a:prstGeom>
              <a:blipFill rotWithShape="1">
                <a:blip r:embed="rId16"/>
                <a:stretch>
                  <a:fillRect l="-1111" t="-8197" r="-1481" b="-2623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a:extLst>
                  <a:ext uri="{FF2B5EF4-FFF2-40B4-BE49-F238E27FC236}">
                    <ele attr="{0441B91D-D022-4187-94C3-4C7EDC0A33B2}"/>
                  </a:ext>
                </a:extLst>
              </p:cNvPr>
              <p:cNvSpPr/>
              <p:nvPr/>
            </p:nvSpPr>
            <p:spPr>
              <a:xfrm>
                <a:off x="4856118" y="2700482"/>
                <a:ext cx="1584088" cy="371833"/>
              </a:xfrm>
              <a:prstGeom prst="rect">
                <a:avLst/>
              </a:prstGeom>
            </p:spPr>
            <p:txBody>
              <a:bodyPr wrap="none">
                <a:spAutoFit/>
              </a:bodyPr>
              <a:lstStyle/>
              <a:p>
                <a14:m>
                  <m:oMath xmlns:m="http://schemas.openxmlformats.org/officeDocument/2006/math">
                    <m:r>
                      <a:rPr lang="zh-CN" altLang="en-US" i="1">
                        <a:latin typeface="Cambria Math" panose="02040503050406030204" pitchFamily="18" charset="0"/>
                      </a:rPr>
                      <m:t>（</m:t>
                    </m:r>
                    <m:r>
                      <m:rPr>
                        <m:sty m:val="p"/>
                      </m:rPr>
                      <a:rPr lang="en-US" altLang="zh-CN" i="1" smtClean="0">
                        <a:latin typeface="Cambria Math" panose="02040503050406030204" pitchFamily="18" charset="0"/>
                      </a:rPr>
                      <m:t>a</m:t>
                    </m:r>
                    <m:r>
                      <a:rPr lang="zh-CN" altLang="en-US" i="1">
                        <a:latin typeface="Cambria Math" panose="02040503050406030204" pitchFamily="18" charset="0"/>
                      </a:rPr>
                      <m:t>）顺序</m:t>
                    </m:r>
                  </m:oMath>
                </a14:m>
                <a:r>
                  <a:rPr lang="zh-CN" altLang="en-US" dirty="0">
                    <a:latin typeface="Times New Roman" panose="02020603050405020304" pitchFamily="18" charset="0"/>
                    <a:cs typeface="Times New Roman" panose="02020603050405020304" pitchFamily="18" charset="0"/>
                  </a:rPr>
                  <a:t>表</a:t>
                </a:r>
                <a:r>
                  <a:rPr lang="en-US" altLang="zh-CN" dirty="0">
                    <a:latin typeface="Times New Roman" panose="02020603050405020304" pitchFamily="18" charset="0"/>
                    <a:cs typeface="Times New Roman" panose="02020603050405020304" pitchFamily="18" charset="0"/>
                  </a:rPr>
                  <a:t>s</a:t>
                </a:r>
                <a:endParaRPr lang="zh-CN" altLang="en-US" dirty="0">
                  <a:latin typeface="Times New Roman" panose="02020603050405020304" pitchFamily="18" charset="0"/>
                  <a:cs typeface="Times New Roman" panose="02020603050405020304" pitchFamily="18" charset="0"/>
                </a:endParaRPr>
              </a:p>
            </p:txBody>
          </p:sp>
        </mc:Choice>
        <mc:Fallback>
          <p:sp>
            <p:nvSpPr>
              <p:cNvPr id="26" name="矩形 25"/>
              <p:cNvSpPr>
                <a:spLocks noRot="1" noChangeAspect="1" noMove="1" noResize="1" noEditPoints="1" noAdjustHandles="1" noChangeArrowheads="1" noChangeShapeType="1" noTextEdit="1"/>
              </p:cNvSpPr>
              <p:nvPr/>
            </p:nvSpPr>
            <p:spPr>
              <a:xfrm>
                <a:off x="4856118" y="2700482"/>
                <a:ext cx="1584088" cy="371833"/>
              </a:xfrm>
              <a:prstGeom prst="rect">
                <a:avLst/>
              </a:prstGeom>
              <a:blipFill rotWithShape="1">
                <a:blip r:embed="rId17"/>
                <a:stretch>
                  <a:fillRect l="-1158" t="-8197" b="-2623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ele attr="{2938FEB5-EC63-4B73-84F5-3760732053C5}"/>
                  </a:ext>
                </a:extLst>
              </p:cNvPr>
              <p:cNvSpPr/>
              <p:nvPr/>
            </p:nvSpPr>
            <p:spPr>
              <a:xfrm>
                <a:off x="5003058" y="5962763"/>
                <a:ext cx="1582484" cy="371833"/>
              </a:xfrm>
              <a:prstGeom prst="rect">
                <a:avLst/>
              </a:prstGeom>
            </p:spPr>
            <p:txBody>
              <a:bodyPr wrap="none">
                <a:spAutoFit/>
              </a:bodyPr>
              <a:lstStyle/>
              <a:p>
                <a14:m>
                  <m:oMath xmlns:m="http://schemas.openxmlformats.org/officeDocument/2006/math">
                    <m:r>
                      <a:rPr lang="zh-CN" altLang="en-US" i="1" smtClean="0">
                        <a:latin typeface="Cambria Math" panose="02040503050406030204" pitchFamily="18" charset="0"/>
                      </a:rPr>
                      <m:t>（</m:t>
                    </m:r>
                    <m:r>
                      <m:rPr>
                        <m:sty m:val="p"/>
                      </m:rPr>
                      <a:rPr lang="en-US" altLang="zh-CN" i="1">
                        <a:latin typeface="Cambria Math" panose="02040503050406030204" pitchFamily="18" charset="0"/>
                      </a:rPr>
                      <m:t>c</m:t>
                    </m:r>
                    <m:r>
                      <a:rPr lang="zh-CN" altLang="en-US" i="1">
                        <a:latin typeface="Cambria Math" panose="02040503050406030204" pitchFamily="18" charset="0"/>
                      </a:rPr>
                      <m:t>）顺序</m:t>
                    </m:r>
                  </m:oMath>
                </a14:m>
                <a:r>
                  <a:rPr lang="zh-CN" altLang="en-US" dirty="0">
                    <a:latin typeface="Times New Roman" panose="02020603050405020304" pitchFamily="18" charset="0"/>
                    <a:cs typeface="Times New Roman" panose="02020603050405020304" pitchFamily="18" charset="0"/>
                  </a:rPr>
                  <a:t>表</a:t>
                </a:r>
                <a:r>
                  <a:rPr lang="en-US" altLang="zh-CN" dirty="0">
                    <a:latin typeface="Times New Roman" panose="02020603050405020304" pitchFamily="18" charset="0"/>
                    <a:cs typeface="Times New Roman" panose="02020603050405020304" pitchFamily="18" charset="0"/>
                  </a:rPr>
                  <a:t>h</a:t>
                </a:r>
                <a:endParaRPr lang="zh-CN" altLang="en-US" dirty="0">
                  <a:latin typeface="Times New Roman" panose="02020603050405020304" pitchFamily="18" charset="0"/>
                  <a:cs typeface="Times New Roman" panose="02020603050405020304" pitchFamily="18" charset="0"/>
                </a:endParaRPr>
              </a:p>
            </p:txBody>
          </p:sp>
        </mc:Choice>
        <mc:Fallback>
          <p:sp>
            <p:nvSpPr>
              <p:cNvPr id="29" name="矩形 28"/>
              <p:cNvSpPr>
                <a:spLocks noRot="1" noChangeAspect="1" noMove="1" noResize="1" noEditPoints="1" noAdjustHandles="1" noChangeArrowheads="1" noChangeShapeType="1" noTextEdit="1"/>
              </p:cNvSpPr>
              <p:nvPr/>
            </p:nvSpPr>
            <p:spPr>
              <a:xfrm>
                <a:off x="5003058" y="5962763"/>
                <a:ext cx="1582484" cy="371833"/>
              </a:xfrm>
              <a:prstGeom prst="rect">
                <a:avLst/>
              </a:prstGeom>
              <a:blipFill rotWithShape="1">
                <a:blip r:embed="rId18"/>
                <a:stretch>
                  <a:fillRect l="-1158" t="-6557" r="-772" b="-2623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1" name="文本框 60">
                <a:extLst>
                  <a:ext uri="{FF2B5EF4-FFF2-40B4-BE49-F238E27FC236}">
                    <ele attr="{F869A29F-E498-408E-A233-EBCD33546C3D}"/>
                  </a:ext>
                </a:extLst>
              </p:cNvPr>
              <p:cNvSpPr txBox="1"/>
              <p:nvPr/>
            </p:nvSpPr>
            <p:spPr>
              <a:xfrm>
                <a:off x="2222186" y="3087765"/>
                <a:ext cx="3488544"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与</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V</m:t>
                        </m:r>
                      </m:e>
                      <m:sub>
                        <m:r>
                          <a:rPr lang="en-US" altLang="zh-CN">
                            <a:latin typeface="Cambria Math" panose="02040503050406030204" pitchFamily="18" charset="0"/>
                          </a:rPr>
                          <m:t>0</m:t>
                        </m:r>
                      </m:sub>
                    </m:sSub>
                  </m:oMath>
                </a14:m>
                <a:r>
                  <a:rPr lang="zh-CN" altLang="en-US" dirty="0">
                    <a:latin typeface="Times New Roman" panose="02020603050405020304" pitchFamily="18" charset="0"/>
                    <a:cs typeface="Times New Roman" panose="02020603050405020304" pitchFamily="18" charset="0"/>
                  </a:rPr>
                  <a:t>关联边的权列表</a:t>
                </a:r>
              </a:p>
            </p:txBody>
          </p:sp>
        </mc:Choice>
        <mc:Fallback>
          <p:sp>
            <p:nvSpPr>
              <p:cNvPr id="61" name="文本框 60"/>
              <p:cNvSpPr txBox="1">
                <a:spLocks noRot="1" noChangeAspect="1" noMove="1" noResize="1" noEditPoints="1" noAdjustHandles="1" noChangeArrowheads="1" noChangeShapeType="1" noTextEdit="1"/>
              </p:cNvSpPr>
              <p:nvPr/>
            </p:nvSpPr>
            <p:spPr>
              <a:xfrm>
                <a:off x="2222186" y="3087765"/>
                <a:ext cx="3488544" cy="369332"/>
              </a:xfrm>
              <a:prstGeom prst="rect">
                <a:avLst/>
              </a:prstGeom>
              <a:blipFill rotWithShape="1">
                <a:blip r:embed="rId19"/>
                <a:stretch>
                  <a:fillRect l="-1573" t="-10000" b="-2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2" name="文本框 61">
                <a:extLst>
                  <a:ext uri="{FF2B5EF4-FFF2-40B4-BE49-F238E27FC236}">
                    <ele attr="{26E5EDB7-B109-43CD-BB84-322384B4C40B}"/>
                  </a:ext>
                </a:extLst>
              </p:cNvPr>
              <p:cNvSpPr txBox="1"/>
              <p:nvPr/>
            </p:nvSpPr>
            <p:spPr>
              <a:xfrm>
                <a:off x="6910778" y="3132532"/>
                <a:ext cx="3488544" cy="386837"/>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与</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V</m:t>
                        </m:r>
                      </m:e>
                      <m:sub>
                        <m:r>
                          <m:rPr>
                            <m:sty m:val="p"/>
                          </m:rPr>
                          <a:rPr lang="en-US" altLang="zh-CN" i="1">
                            <a:latin typeface="Cambria Math"/>
                          </a:rPr>
                          <m:t>n</m:t>
                        </m:r>
                        <m:r>
                          <a:rPr lang="en-US" altLang="zh-CN" i="1">
                            <a:latin typeface="Cambria Math"/>
                          </a:rPr>
                          <m:t>−1</m:t>
                        </m:r>
                      </m:sub>
                    </m:sSub>
                  </m:oMath>
                </a14:m>
                <a:r>
                  <a:rPr lang="zh-CN" altLang="en-US" dirty="0">
                    <a:latin typeface="Times New Roman" panose="02020603050405020304" pitchFamily="18" charset="0"/>
                    <a:cs typeface="Times New Roman" panose="02020603050405020304" pitchFamily="18" charset="0"/>
                  </a:rPr>
                  <a:t>关联边的权列表</a:t>
                </a:r>
              </a:p>
            </p:txBody>
          </p:sp>
        </mc:Choice>
        <mc:Fallback>
          <p:sp>
            <p:nvSpPr>
              <p:cNvPr id="62" name="文本框 61"/>
              <p:cNvSpPr txBox="1">
                <a:spLocks noRot="1" noChangeAspect="1" noMove="1" noResize="1" noEditPoints="1" noAdjustHandles="1" noChangeArrowheads="1" noChangeShapeType="1" noTextEdit="1"/>
              </p:cNvSpPr>
              <p:nvPr/>
            </p:nvSpPr>
            <p:spPr>
              <a:xfrm>
                <a:off x="6910778" y="3132532"/>
                <a:ext cx="3488544" cy="386837"/>
              </a:xfrm>
              <a:prstGeom prst="rect">
                <a:avLst/>
              </a:prstGeom>
              <a:blipFill rotWithShape="1">
                <a:blip r:embed="rId20"/>
                <a:stretch>
                  <a:fillRect l="-1573" t="-7937" b="-20635"/>
                </a:stretch>
              </a:blipFill>
            </p:spPr>
            <p:txBody>
              <a:bodyPr/>
              <a:lstStyle/>
              <a:p>
                <a:r>
                  <a:rPr lang="zh-CN" altLang="en-US">
                    <a:noFill/>
                  </a:rPr>
                  <a:t> </a:t>
                </a:r>
                <a:endParaRPr lang="zh-CN" altLang="en-US">
                  <a:noFill/>
                </a:endParaRPr>
              </a:p>
            </p:txBody>
          </p:sp>
        </mc:Fallback>
      </mc:AlternateContent>
      <p:sp>
        <p:nvSpPr>
          <p:cNvPr id="63" name="文本框 62"/>
          <p:cNvSpPr txBox="1"/>
          <p:nvPr/>
        </p:nvSpPr>
        <p:spPr>
          <a:xfrm>
            <a:off x="5638800" y="3556255"/>
            <a:ext cx="65" cy="276999"/>
          </a:xfrm>
          <a:prstGeom prst="rect">
            <a:avLst/>
          </a:prstGeom>
          <a:noFill/>
        </p:spPr>
        <p:txBody>
          <a:bodyPr wrap="none" lIns="0" tIns="0" rIns="0" bIns="0" rtlCol="0">
            <a:spAutoFit/>
          </a:bodyPr>
          <a:lstStyle/>
          <a:p>
            <a:endParaRPr lang="zh-CN" altLang="en-US"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549001" y="555626"/>
            <a:ext cx="3565799" cy="876848"/>
            <a:chOff x="326687" y="247818"/>
            <a:chExt cx="4861582" cy="725466"/>
          </a:xfrm>
        </p:grpSpPr>
        <p:sp>
          <p:nvSpPr>
            <p:cNvPr id="70" name="文本框 69"/>
            <p:cNvSpPr txBox="1"/>
            <p:nvPr/>
          </p:nvSpPr>
          <p:spPr bwMode="auto">
            <a:xfrm>
              <a:off x="909465" y="414812"/>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邻接压缩表表示法</a:t>
              </a:r>
              <a:endParaRPr lang="zh-CN" altLang="en-US" sz="2400" kern="0" dirty="0">
                <a:solidFill>
                  <a:srgbClr val="0070C0"/>
                </a:solidFill>
                <a:latin typeface="+mn-ea"/>
              </a:endParaRPr>
            </a:p>
          </p:txBody>
        </p:sp>
        <p:grpSp>
          <p:nvGrpSpPr>
            <p:cNvPr id="71" name="组合 70"/>
            <p:cNvGrpSpPr/>
            <p:nvPr/>
          </p:nvGrpSpPr>
          <p:grpSpPr>
            <a:xfrm>
              <a:off x="326687" y="247818"/>
              <a:ext cx="4861582" cy="725466"/>
              <a:chOff x="326687" y="247818"/>
              <a:chExt cx="4861582" cy="725466"/>
            </a:xfrm>
          </p:grpSpPr>
          <p:grpSp>
            <p:nvGrpSpPr>
              <p:cNvPr id="72" name="组合 71"/>
              <p:cNvGrpSpPr/>
              <p:nvPr/>
            </p:nvGrpSpPr>
            <p:grpSpPr>
              <a:xfrm>
                <a:off x="349799" y="247818"/>
                <a:ext cx="4791980" cy="261575"/>
                <a:chOff x="349799" y="247818"/>
                <a:chExt cx="4791980" cy="261575"/>
              </a:xfrm>
            </p:grpSpPr>
            <p:cxnSp>
              <p:nvCxnSpPr>
                <p:cNvPr id="87" name="直接连接符 8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1"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2"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3" name="组合 72"/>
              <p:cNvGrpSpPr/>
              <p:nvPr/>
            </p:nvGrpSpPr>
            <p:grpSpPr>
              <a:xfrm>
                <a:off x="349799" y="711709"/>
                <a:ext cx="4815092" cy="261575"/>
                <a:chOff x="358852" y="925118"/>
                <a:chExt cx="4815092" cy="261575"/>
              </a:xfrm>
            </p:grpSpPr>
            <p:cxnSp>
              <p:nvCxnSpPr>
                <p:cNvPr id="80" name="直接连接符 7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5"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6"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4" name="组合 73"/>
              <p:cNvGrpSpPr/>
              <p:nvPr/>
            </p:nvGrpSpPr>
            <p:grpSpPr>
              <a:xfrm>
                <a:off x="5138963" y="489126"/>
                <a:ext cx="49306" cy="329693"/>
                <a:chOff x="5138963" y="489126"/>
                <a:chExt cx="49306" cy="329693"/>
              </a:xfrm>
            </p:grpSpPr>
            <p:sp>
              <p:nvSpPr>
                <p:cNvPr id="78" name="椭圆 7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9" name="椭圆 7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75" name="组合 74"/>
              <p:cNvGrpSpPr/>
              <p:nvPr/>
            </p:nvGrpSpPr>
            <p:grpSpPr>
              <a:xfrm>
                <a:off x="326687" y="399838"/>
                <a:ext cx="49306" cy="329693"/>
                <a:chOff x="5138963" y="489126"/>
                <a:chExt cx="49306" cy="329693"/>
              </a:xfrm>
            </p:grpSpPr>
            <p:sp>
              <p:nvSpPr>
                <p:cNvPr id="76" name="椭圆 7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7" name="椭圆 7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2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left)">
                                      <p:cBhvr>
                                        <p:cTn id="43" dur="500"/>
                                        <p:tgtEl>
                                          <p:spTgt spid="4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left)">
                                      <p:cBhvr>
                                        <p:cTn id="46" dur="500"/>
                                        <p:tgtEl>
                                          <p:spTgt spid="5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left)">
                                      <p:cBhvr>
                                        <p:cTn id="49" dur="500"/>
                                        <p:tgtEl>
                                          <p:spTgt spid="5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par>
                          <p:cTn id="53" fill="hold">
                            <p:stCondLst>
                              <p:cond delay="3500"/>
                            </p:stCondLst>
                            <p:childTnLst>
                              <p:par>
                                <p:cTn id="54" presetID="22" presetClass="entr" presetSubtype="8"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left)">
                                      <p:cBhvr>
                                        <p:cTn id="56" dur="500"/>
                                        <p:tgtEl>
                                          <p:spTgt spid="5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left)">
                                      <p:cBhvr>
                                        <p:cTn id="59" dur="500"/>
                                        <p:tgtEl>
                                          <p:spTgt spid="58"/>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wipe(left)">
                                      <p:cBhvr>
                                        <p:cTn id="65" dur="500"/>
                                        <p:tgtEl>
                                          <p:spTgt spid="59"/>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childTnLst>
                          </p:cTn>
                        </p:par>
                        <p:par>
                          <p:cTn id="70" fill="hold">
                            <p:stCondLst>
                              <p:cond delay="4500"/>
                            </p:stCondLst>
                            <p:childTnLst>
                              <p:par>
                                <p:cTn id="71" presetID="10" presetClass="entr" presetSubtype="0" fill="hold" grpId="0" nodeType="after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childTnLst>
                          </p:cTn>
                        </p:par>
                        <p:par>
                          <p:cTn id="74" fill="hold">
                            <p:stCondLst>
                              <p:cond delay="5000"/>
                            </p:stCondLst>
                            <p:childTnLst>
                              <p:par>
                                <p:cTn id="75" presetID="10" presetClass="entr" presetSubtype="0" fill="hold" grpId="0"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childTnLst>
                          </p:cTn>
                        </p:par>
                        <p:par>
                          <p:cTn id="78" fill="hold">
                            <p:stCondLst>
                              <p:cond delay="5500"/>
                            </p:stCondLst>
                            <p:childTnLst>
                              <p:par>
                                <p:cTn id="79" presetID="22" presetClass="entr" presetSubtype="8"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left)">
                                      <p:cBhvr>
                                        <p:cTn id="81" dur="500"/>
                                        <p:tgtEl>
                                          <p:spTgt spid="54"/>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wipe(left)">
                                      <p:cBhvr>
                                        <p:cTn id="84" dur="500"/>
                                        <p:tgtEl>
                                          <p:spTgt spid="8"/>
                                        </p:tgtEl>
                                      </p:cBhvr>
                                    </p:animEffect>
                                  </p:childTnLst>
                                </p:cTn>
                              </p:par>
                              <p:par>
                                <p:cTn id="85" presetID="22" presetClass="entr" presetSubtype="8" fill="hold"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wipe(left)">
                                      <p:cBhvr>
                                        <p:cTn id="90" dur="500"/>
                                        <p:tgtEl>
                                          <p:spTgt spid="10"/>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wipe(left)">
                                      <p:cBhvr>
                                        <p:cTn id="93" dur="500"/>
                                        <p:tgtEl>
                                          <p:spTgt spid="11"/>
                                        </p:tgtEl>
                                      </p:cBhvr>
                                    </p:animEffect>
                                  </p:childTnLst>
                                </p:cTn>
                              </p:par>
                            </p:childTnLst>
                          </p:cTn>
                        </p:par>
                        <p:par>
                          <p:cTn id="94" fill="hold">
                            <p:stCondLst>
                              <p:cond delay="6000"/>
                            </p:stCondLst>
                            <p:childTnLst>
                              <p:par>
                                <p:cTn id="95" presetID="10" presetClass="entr" presetSubtype="0"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51" grpId="0"/>
      <p:bldP spid="52" grpId="0"/>
      <p:bldP spid="54" grpId="0"/>
      <p:bldP spid="8" grpId="0"/>
      <p:bldP spid="10" grpId="0"/>
      <p:bldP spid="11" grpId="0"/>
      <p:bldP spid="12" grpId="0"/>
      <p:bldP spid="13" grpId="0"/>
      <p:bldP spid="14" grpId="0" animBg="1"/>
      <p:bldP spid="55" grpId="0" animBg="1"/>
      <p:bldP spid="20" grpId="0"/>
      <p:bldP spid="56" grpId="0"/>
      <p:bldP spid="57" grpId="0" animBg="1"/>
      <p:bldP spid="58" grpId="0" animBg="1"/>
      <p:bldP spid="21" grpId="0"/>
      <p:bldP spid="59" grpId="0"/>
      <p:bldP spid="60" grpId="0"/>
      <p:bldP spid="26" grpId="0"/>
      <p:bldP spid="29" grpId="0"/>
      <p:bldP spid="61" grpId="0"/>
      <p:bldP spid="6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组合 155"/>
          <p:cNvGrpSpPr/>
          <p:nvPr/>
        </p:nvGrpSpPr>
        <p:grpSpPr>
          <a:xfrm>
            <a:off x="549001" y="555626"/>
            <a:ext cx="3565799" cy="876848"/>
            <a:chOff x="326687" y="247818"/>
            <a:chExt cx="4861582" cy="725466"/>
          </a:xfrm>
        </p:grpSpPr>
        <p:sp>
          <p:nvSpPr>
            <p:cNvPr id="157" name="文本框 156"/>
            <p:cNvSpPr txBox="1"/>
            <p:nvPr/>
          </p:nvSpPr>
          <p:spPr bwMode="auto">
            <a:xfrm>
              <a:off x="909465" y="414812"/>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邻接压缩表表示法</a:t>
              </a:r>
              <a:endParaRPr lang="zh-CN" altLang="en-US" sz="2400" kern="0" dirty="0">
                <a:solidFill>
                  <a:srgbClr val="0070C0"/>
                </a:solidFill>
                <a:latin typeface="+mn-ea"/>
              </a:endParaRPr>
            </a:p>
          </p:txBody>
        </p:sp>
        <p:grpSp>
          <p:nvGrpSpPr>
            <p:cNvPr id="158" name="组合 157"/>
            <p:cNvGrpSpPr/>
            <p:nvPr/>
          </p:nvGrpSpPr>
          <p:grpSpPr>
            <a:xfrm>
              <a:off x="326687" y="247818"/>
              <a:ext cx="4861582" cy="725466"/>
              <a:chOff x="326687" y="247818"/>
              <a:chExt cx="4861582" cy="725466"/>
            </a:xfrm>
          </p:grpSpPr>
          <p:grpSp>
            <p:nvGrpSpPr>
              <p:cNvPr id="159" name="组合 158"/>
              <p:cNvGrpSpPr/>
              <p:nvPr/>
            </p:nvGrpSpPr>
            <p:grpSpPr>
              <a:xfrm>
                <a:off x="349799" y="247818"/>
                <a:ext cx="4791980" cy="261575"/>
                <a:chOff x="349799" y="247818"/>
                <a:chExt cx="4791980" cy="261575"/>
              </a:xfrm>
            </p:grpSpPr>
            <p:cxnSp>
              <p:nvCxnSpPr>
                <p:cNvPr id="174" name="直接连接符 17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7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7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60" name="组合 159"/>
              <p:cNvGrpSpPr/>
              <p:nvPr/>
            </p:nvGrpSpPr>
            <p:grpSpPr>
              <a:xfrm>
                <a:off x="349799" y="711709"/>
                <a:ext cx="4815092" cy="261575"/>
                <a:chOff x="358852" y="925118"/>
                <a:chExt cx="4815092" cy="261575"/>
              </a:xfrm>
            </p:grpSpPr>
            <p:cxnSp>
              <p:nvCxnSpPr>
                <p:cNvPr id="167" name="直接连接符 16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72"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73"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61" name="组合 160"/>
              <p:cNvGrpSpPr/>
              <p:nvPr/>
            </p:nvGrpSpPr>
            <p:grpSpPr>
              <a:xfrm>
                <a:off x="5138963" y="489126"/>
                <a:ext cx="49306" cy="329693"/>
                <a:chOff x="5138963" y="489126"/>
                <a:chExt cx="49306" cy="329693"/>
              </a:xfrm>
            </p:grpSpPr>
            <p:sp>
              <p:nvSpPr>
                <p:cNvPr id="165" name="椭圆 16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6" name="椭圆 16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62" name="组合 161"/>
              <p:cNvGrpSpPr/>
              <p:nvPr/>
            </p:nvGrpSpPr>
            <p:grpSpPr>
              <a:xfrm>
                <a:off x="326687" y="399838"/>
                <a:ext cx="49306" cy="329693"/>
                <a:chOff x="5138963" y="489126"/>
                <a:chExt cx="49306" cy="329693"/>
              </a:xfrm>
            </p:grpSpPr>
            <p:sp>
              <p:nvSpPr>
                <p:cNvPr id="163" name="椭圆 16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4" name="椭圆 16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120" name="组合 119"/>
          <p:cNvGrpSpPr/>
          <p:nvPr/>
        </p:nvGrpSpPr>
        <p:grpSpPr>
          <a:xfrm>
            <a:off x="6283080" y="1808629"/>
            <a:ext cx="4649231" cy="485700"/>
            <a:chOff x="6594752" y="829716"/>
            <a:chExt cx="4649231" cy="485700"/>
          </a:xfrm>
        </p:grpSpPr>
        <mc:AlternateContent xmlns:mc="http://schemas.openxmlformats.org/markup-compatibility/2006">
          <mc:Choice xmlns:a14="http://schemas.microsoft.com/office/drawing/2010/main" Requires="a14">
            <p:sp>
              <p:nvSpPr>
                <p:cNvPr id="123" name="文本框 122">
                  <a:extLst>
                    <a:ext uri="{FF2B5EF4-FFF2-40B4-BE49-F238E27FC236}">
                      <ele attr="{8D9BB18E-B8CE-4ECD-94B3-B37C1EFD2E84}"/>
                    </a:ext>
                  </a:extLst>
                </p:cNvPr>
                <p:cNvSpPr txBox="1"/>
                <p:nvPr/>
              </p:nvSpPr>
              <p:spPr>
                <a:xfrm>
                  <a:off x="6594752" y="853751"/>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a:latin typeface="Cambria Math" panose="02040503050406030204" pitchFamily="18" charset="0"/>
                              </a:rPr>
                              <m:t>0</m:t>
                            </m:r>
                            <m:r>
                              <a:rPr lang="en-US" altLang="zh-CN" sz="2400" b="0" i="0" smtClean="0">
                                <a:latin typeface="Cambria Math" panose="02040503050406030204" pitchFamily="18" charset="0"/>
                              </a:rPr>
                              <m:t>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4" name="文本框 83"/>
                <p:cNvSpPr txBox="1">
                  <a:spLocks noRot="1" noChangeAspect="1" noMove="1" noResize="1" noEditPoints="1" noAdjustHandles="1" noChangeArrowheads="1" noChangeShapeType="1" noTextEdit="1"/>
                </p:cNvSpPr>
                <p:nvPr/>
              </p:nvSpPr>
              <p:spPr>
                <a:xfrm>
                  <a:off x="6594752" y="853751"/>
                  <a:ext cx="661115" cy="461665"/>
                </a:xfrm>
                <a:prstGeom prst="rect">
                  <a:avLst/>
                </a:prstGeom>
                <a:blipFill rotWithShape="1">
                  <a:blip r:embed="rId1"/>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4" name="文本框 123">
                  <a:extLst>
                    <a:ext uri="{FF2B5EF4-FFF2-40B4-BE49-F238E27FC236}">
                      <ele attr="{F40DB2A3-74AF-4FCC-882D-58BC281228FF}"/>
                    </a:ext>
                  </a:extLst>
                </p:cNvPr>
                <p:cNvSpPr txBox="1"/>
                <p:nvPr/>
              </p:nvSpPr>
              <p:spPr>
                <a:xfrm>
                  <a:off x="8744110" y="829716"/>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2 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5" name="文本框 84"/>
                <p:cNvSpPr txBox="1">
                  <a:spLocks noRot="1" noChangeAspect="1" noMove="1" noResize="1" noEditPoints="1" noAdjustHandles="1" noChangeArrowheads="1" noChangeShapeType="1" noTextEdit="1"/>
                </p:cNvSpPr>
                <p:nvPr/>
              </p:nvSpPr>
              <p:spPr>
                <a:xfrm>
                  <a:off x="8744110" y="829716"/>
                  <a:ext cx="661115" cy="461665"/>
                </a:xfrm>
                <a:prstGeom prst="rect">
                  <a:avLst/>
                </a:prstGeom>
                <a:blipFill rotWithShape="1">
                  <a:blip r:embed="rId1"/>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5" name="文本框 124">
                  <a:extLst>
                    <a:ext uri="{FF2B5EF4-FFF2-40B4-BE49-F238E27FC236}">
                      <ele attr="{E41D4C16-B119-4772-A4BF-3A28B3857CFC}"/>
                    </a:ext>
                  </a:extLst>
                </p:cNvPr>
                <p:cNvSpPr txBox="1"/>
                <p:nvPr/>
              </p:nvSpPr>
              <p:spPr>
                <a:xfrm>
                  <a:off x="7669431" y="837391"/>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1 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6" name="文本框 85"/>
                <p:cNvSpPr txBox="1">
                  <a:spLocks noRot="1" noChangeAspect="1" noMove="1" noResize="1" noEditPoints="1" noAdjustHandles="1" noChangeArrowheads="1" noChangeShapeType="1" noTextEdit="1"/>
                </p:cNvSpPr>
                <p:nvPr/>
              </p:nvSpPr>
              <p:spPr>
                <a:xfrm>
                  <a:off x="7669431" y="837391"/>
                  <a:ext cx="661115" cy="461665"/>
                </a:xfrm>
                <a:prstGeom prst="rect">
                  <a:avLst/>
                </a:prstGeom>
                <a:blipFill rotWithShape="1">
                  <a:blip r:embed="rId1"/>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6" name="文本框 125">
                  <a:extLst>
                    <a:ext uri="{FF2B5EF4-FFF2-40B4-BE49-F238E27FC236}">
                      <ele attr="{E31B0B98-C217-45B1-9FED-AB7DD1FAA1D7}"/>
                    </a:ext>
                  </a:extLst>
                </p:cNvPr>
                <p:cNvSpPr txBox="1"/>
                <p:nvPr/>
              </p:nvSpPr>
              <p:spPr>
                <a:xfrm>
                  <a:off x="10582868" y="853748"/>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4 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7" name="文本框 86"/>
                <p:cNvSpPr txBox="1">
                  <a:spLocks noRot="1" noChangeAspect="1" noMove="1" noResize="1" noEditPoints="1" noAdjustHandles="1" noChangeArrowheads="1" noChangeShapeType="1" noTextEdit="1"/>
                </p:cNvSpPr>
                <p:nvPr/>
              </p:nvSpPr>
              <p:spPr>
                <a:xfrm>
                  <a:off x="10582868" y="853748"/>
                  <a:ext cx="661115" cy="461665"/>
                </a:xfrm>
                <a:prstGeom prst="rect">
                  <a:avLst/>
                </a:prstGeom>
                <a:blipFill rotWithShape="1">
                  <a:blip r:embed="rId1"/>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8" name="文本框 127">
                  <a:extLst>
                    <a:ext uri="{FF2B5EF4-FFF2-40B4-BE49-F238E27FC236}">
                      <ele attr="{E0F93315-DC11-4C45-869B-59B96EAECFE7}"/>
                    </a:ext>
                  </a:extLst>
                </p:cNvPr>
                <p:cNvSpPr txBox="1"/>
                <p:nvPr/>
              </p:nvSpPr>
              <p:spPr>
                <a:xfrm>
                  <a:off x="9912825" y="853749"/>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3 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8" name="文本框 87"/>
                <p:cNvSpPr txBox="1">
                  <a:spLocks noRot="1" noChangeAspect="1" noMove="1" noResize="1" noEditPoints="1" noAdjustHandles="1" noChangeArrowheads="1" noChangeShapeType="1" noTextEdit="1"/>
                </p:cNvSpPr>
                <p:nvPr/>
              </p:nvSpPr>
              <p:spPr>
                <a:xfrm>
                  <a:off x="9912825" y="853749"/>
                  <a:ext cx="661115" cy="461665"/>
                </a:xfrm>
                <a:prstGeom prst="rect">
                  <a:avLst/>
                </a:prstGeom>
                <a:blipFill rotWithShape="1">
                  <a:blip r:embed="rId1"/>
                  <a:stretch>
                    <a:fillRect b="-2632"/>
                  </a:stretch>
                </a:blipFill>
              </p:spPr>
              <p:txBody>
                <a:bodyPr/>
                <a:lstStyle/>
                <a:p>
                  <a:r>
                    <a:rPr lang="zh-CN" altLang="en-US">
                      <a:noFill/>
                    </a:rPr>
                    <a:t> </a:t>
                  </a:r>
                  <a:endParaRPr lang="zh-CN" altLang="en-US">
                    <a:noFill/>
                  </a:endParaRPr>
                </a:p>
              </p:txBody>
            </p:sp>
          </mc:Fallback>
        </mc:AlternateContent>
      </p:grpSp>
      <p:grpSp>
        <p:nvGrpSpPr>
          <p:cNvPr id="129" name="组合 128"/>
          <p:cNvGrpSpPr/>
          <p:nvPr/>
        </p:nvGrpSpPr>
        <p:grpSpPr>
          <a:xfrm>
            <a:off x="5228906" y="2149432"/>
            <a:ext cx="661116" cy="1343953"/>
            <a:chOff x="5645086" y="1170519"/>
            <a:chExt cx="661116" cy="1194649"/>
          </a:xfrm>
        </p:grpSpPr>
        <mc:AlternateContent xmlns:mc="http://schemas.openxmlformats.org/markup-compatibility/2006">
          <mc:Choice xmlns:a14="http://schemas.microsoft.com/office/drawing/2010/main" Requires="a14">
            <p:sp>
              <p:nvSpPr>
                <p:cNvPr id="130" name="文本框 129">
                  <a:extLst>
                    <a:ext uri="{FF2B5EF4-FFF2-40B4-BE49-F238E27FC236}">
                      <ele attr="{D30C24B7-7755-4AB1-BE1F-8FA7E42F2D79}"/>
                    </a:ext>
                  </a:extLst>
                </p:cNvPr>
                <p:cNvSpPr txBox="1"/>
                <p:nvPr/>
              </p:nvSpPr>
              <p:spPr>
                <a:xfrm>
                  <a:off x="5645087" y="1170519"/>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a:latin typeface="Cambria Math" panose="02040503050406030204" pitchFamily="18" charset="0"/>
                          </a:rPr>
                          <m:t>s</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3" name="文本框 92"/>
                <p:cNvSpPr txBox="1">
                  <a:spLocks noRot="1" noChangeAspect="1" noMove="1" noResize="1" noEditPoints="1" noAdjustHandles="1" noChangeArrowheads="1" noChangeShapeType="1" noTextEdit="1"/>
                </p:cNvSpPr>
                <p:nvPr/>
              </p:nvSpPr>
              <p:spPr>
                <a:xfrm>
                  <a:off x="5645087" y="1170519"/>
                  <a:ext cx="661115" cy="461665"/>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5" name="文本框 134">
                  <a:extLst>
                    <a:ext uri="{FF2B5EF4-FFF2-40B4-BE49-F238E27FC236}">
                      <ele attr="{5CB44E78-3FB1-4995-B3D2-4AC6838CA4C2}"/>
                    </a:ext>
                  </a:extLst>
                </p:cNvPr>
                <p:cNvSpPr txBox="1"/>
                <p:nvPr/>
              </p:nvSpPr>
              <p:spPr>
                <a:xfrm>
                  <a:off x="5645086" y="1507484"/>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a:latin typeface="Cambria Math" panose="02040503050406030204" pitchFamily="18" charset="0"/>
                          </a:rPr>
                          <m:t>w</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4" name="文本框 93"/>
                <p:cNvSpPr txBox="1">
                  <a:spLocks noRot="1" noChangeAspect="1" noMove="1" noResize="1" noEditPoints="1" noAdjustHandles="1" noChangeArrowheads="1" noChangeShapeType="1" noTextEdit="1"/>
                </p:cNvSpPr>
                <p:nvPr/>
              </p:nvSpPr>
              <p:spPr>
                <a:xfrm>
                  <a:off x="5645086" y="1507484"/>
                  <a:ext cx="661115" cy="461665"/>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8" name="文本框 137">
                  <a:extLst>
                    <a:ext uri="{FF2B5EF4-FFF2-40B4-BE49-F238E27FC236}">
                      <ele attr="{958D8A89-CBDC-4422-BF2F-D52BDA63CA5E}"/>
                    </a:ext>
                  </a:extLst>
                </p:cNvPr>
                <p:cNvSpPr txBox="1"/>
                <p:nvPr/>
              </p:nvSpPr>
              <p:spPr>
                <a:xfrm>
                  <a:off x="5645086" y="1903503"/>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a:latin typeface="Cambria Math" panose="02040503050406030204" pitchFamily="18" charset="0"/>
                          </a:rPr>
                          <m:t>h</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5" name="文本框 94"/>
                <p:cNvSpPr txBox="1">
                  <a:spLocks noRot="1" noChangeAspect="1" noMove="1" noResize="1" noEditPoints="1" noAdjustHandles="1" noChangeArrowheads="1" noChangeShapeType="1" noTextEdit="1"/>
                </p:cNvSpPr>
                <p:nvPr/>
              </p:nvSpPr>
              <p:spPr>
                <a:xfrm>
                  <a:off x="5645086" y="1903503"/>
                  <a:ext cx="661115" cy="461665"/>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grpSp>
      <p:graphicFrame>
        <p:nvGraphicFramePr>
          <p:cNvPr id="141" name="表格 140"/>
          <p:cNvGraphicFramePr>
            <a:graphicFrameLocks noGrp="1"/>
          </p:cNvGraphicFramePr>
          <p:nvPr>
            <p:custDataLst>
              <p:tags r:id="rId2"/>
            </p:custDataLst>
          </p:nvPr>
        </p:nvGraphicFramePr>
        <p:xfrm>
          <a:off x="5809298" y="2288035"/>
          <a:ext cx="5157470" cy="1188720"/>
        </p:xfrm>
        <a:graphic>
          <a:graphicData uri="http://schemas.openxmlformats.org/drawingml/2006/table">
            <a:tbl>
              <a:tblPr firstRow="1" bandRow="1">
                <a:tableStyleId>{5C22544A-7EE6-4342-B048-85BDC9FD1C3A}</a:tableStyleId>
              </a:tblPr>
              <a:tblGrid>
                <a:gridCol w="744220"/>
                <a:gridCol w="729217"/>
                <a:gridCol w="736853"/>
                <a:gridCol w="736853"/>
                <a:gridCol w="736853"/>
                <a:gridCol w="736853"/>
                <a:gridCol w="736853"/>
              </a:tblGrid>
              <a:tr h="370840">
                <a:tc>
                  <a:txBody>
                    <a:bodyPr/>
                    <a:lstStyle/>
                    <a:p>
                      <a:pPr algn="ctr"/>
                      <a:r>
                        <a:rPr lang="en-US" altLang="zh-CN" sz="2000" b="0" dirty="0">
                          <a:solidFill>
                            <a:schemeClr val="tx1"/>
                          </a:solidFill>
                          <a:latin typeface="Times New Roman" panose="02020603050405020304" pitchFamily="18" charset="0"/>
                          <a:cs typeface="Times New Roman" panose="02020603050405020304" pitchFamily="18" charset="0"/>
                        </a:rPr>
                        <a:t>1</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b="0" dirty="0">
                          <a:solidFill>
                            <a:schemeClr val="tx1"/>
                          </a:solidFill>
                          <a:latin typeface="Times New Roman" panose="02020603050405020304" pitchFamily="18" charset="0"/>
                          <a:cs typeface="Times New Roman" panose="02020603050405020304" pitchFamily="18" charset="0"/>
                        </a:rPr>
                        <a:t>2</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b="0" dirty="0">
                          <a:solidFill>
                            <a:schemeClr val="tx1"/>
                          </a:solidFill>
                          <a:latin typeface="Times New Roman" panose="02020603050405020304" pitchFamily="18" charset="0"/>
                          <a:cs typeface="Times New Roman" panose="02020603050405020304" pitchFamily="18" charset="0"/>
                        </a:rPr>
                        <a:t>4</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000" b="0" dirty="0">
                          <a:solidFill>
                            <a:schemeClr val="tx1"/>
                          </a:solidFill>
                          <a:latin typeface="Times New Roman" panose="02020603050405020304" pitchFamily="18" charset="0"/>
                          <a:cs typeface="Times New Roman" panose="02020603050405020304" pitchFamily="18" charset="0"/>
                        </a:rPr>
                        <a:t>0</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altLang="zh-CN" sz="2000" b="0" dirty="0">
                          <a:solidFill>
                            <a:schemeClr val="tx1"/>
                          </a:solidFill>
                          <a:latin typeface="Times New Roman" panose="02020603050405020304" pitchFamily="18" charset="0"/>
                          <a:cs typeface="Times New Roman" panose="02020603050405020304" pitchFamily="18" charset="0"/>
                        </a:rPr>
                        <a:t>3</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altLang="zh-CN" sz="2000" b="0" dirty="0">
                          <a:solidFill>
                            <a:schemeClr val="tx1"/>
                          </a:solidFill>
                          <a:latin typeface="Times New Roman" panose="02020603050405020304" pitchFamily="18" charset="0"/>
                          <a:cs typeface="Times New Roman" panose="02020603050405020304" pitchFamily="18" charset="0"/>
                        </a:rPr>
                        <a:t>0</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2000" b="0" dirty="0">
                          <a:solidFill>
                            <a:schemeClr val="tx1"/>
                          </a:solidFill>
                          <a:latin typeface="Times New Roman" panose="02020603050405020304" pitchFamily="18" charset="0"/>
                          <a:cs typeface="Times New Roman" panose="02020603050405020304" pitchFamily="18" charset="0"/>
                        </a:rPr>
                        <a:t>-</a:t>
                      </a:r>
                      <a:endParaRPr lang="zh-CN" altLang="en-US" sz="2000" b="0" dirty="0">
                        <a:solidFill>
                          <a:schemeClr val="tx1"/>
                        </a:solidFill>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20000"/>
                        <a:lumOff val="80000"/>
                      </a:schemeClr>
                    </a:solidFill>
                  </a:tcPr>
                </a:tc>
              </a:tr>
              <a:tr h="370840">
                <a:tc gridSpan="2">
                  <a:txBody>
                    <a:bodyPr/>
                    <a:lstStyle/>
                    <a:p>
                      <a:pPr algn="ctr"/>
                      <a:r>
                        <a:rPr lang="en-US" altLang="zh-CN" sz="2000" b="0" dirty="0">
                          <a:latin typeface="Times New Roman" panose="02020603050405020304" pitchFamily="18" charset="0"/>
                          <a:cs typeface="Times New Roman" panose="02020603050405020304" pitchFamily="18" charset="0"/>
                        </a:rPr>
                        <a:t>0</a:t>
                      </a:r>
                      <a:endParaRPr lang="zh-CN" altLang="en-US" sz="2000" b="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pSp>
        <p:nvGrpSpPr>
          <p:cNvPr id="142" name="组合 141"/>
          <p:cNvGrpSpPr/>
          <p:nvPr/>
        </p:nvGrpSpPr>
        <p:grpSpPr>
          <a:xfrm>
            <a:off x="6483734" y="4279495"/>
            <a:ext cx="4536281" cy="485700"/>
            <a:chOff x="6650665" y="4314850"/>
            <a:chExt cx="4536281" cy="485700"/>
          </a:xfrm>
        </p:grpSpPr>
        <mc:AlternateContent xmlns:mc="http://schemas.openxmlformats.org/markup-compatibility/2006">
          <mc:Choice xmlns:a14="http://schemas.microsoft.com/office/drawing/2010/main" Requires="a14">
            <p:sp>
              <p:nvSpPr>
                <p:cNvPr id="143" name="文本框 142">
                  <a:extLst>
                    <a:ext uri="{FF2B5EF4-FFF2-40B4-BE49-F238E27FC236}">
                      <ele attr="{95801E71-93FC-440A-8E41-25B6CC5CFDE9}"/>
                    </a:ext>
                  </a:extLst>
                </p:cNvPr>
                <p:cNvSpPr txBox="1"/>
                <p:nvPr/>
              </p:nvSpPr>
              <p:spPr>
                <a:xfrm>
                  <a:off x="6650665" y="4338885"/>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a:latin typeface="Cambria Math" panose="02040503050406030204" pitchFamily="18" charset="0"/>
                              </a:rPr>
                              <m:t>0</m:t>
                            </m:r>
                            <m:r>
                              <a:rPr lang="en-US" altLang="zh-CN" sz="2400" b="0" i="0" smtClean="0">
                                <a:latin typeface="Cambria Math" panose="02040503050406030204" pitchFamily="18" charset="0"/>
                              </a:rPr>
                              <m:t>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78" name="文本框 77"/>
                <p:cNvSpPr txBox="1">
                  <a:spLocks noRot="1" noChangeAspect="1" noMove="1" noResize="1" noEditPoints="1" noAdjustHandles="1" noChangeArrowheads="1" noChangeShapeType="1" noTextEdit="1"/>
                </p:cNvSpPr>
                <p:nvPr/>
              </p:nvSpPr>
              <p:spPr>
                <a:xfrm>
                  <a:off x="6650665" y="4338885"/>
                  <a:ext cx="661115" cy="461665"/>
                </a:xfrm>
                <a:prstGeom prst="rect">
                  <a:avLst/>
                </a:prstGeom>
                <a:blipFill rotWithShape="1">
                  <a:blip r:embed="rId1"/>
                  <a:stretch>
                    <a:fillRect b="-2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4" name="文本框 143">
                  <a:extLst>
                    <a:ext uri="{FF2B5EF4-FFF2-40B4-BE49-F238E27FC236}">
                      <ele attr="{342E86FD-7104-4AA7-9884-46B9DB50F580}"/>
                    </a:ext>
                  </a:extLst>
                </p:cNvPr>
                <p:cNvSpPr txBox="1"/>
                <p:nvPr/>
              </p:nvSpPr>
              <p:spPr>
                <a:xfrm>
                  <a:off x="8800023" y="4314850"/>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2 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79" name="文本框 78"/>
                <p:cNvSpPr txBox="1">
                  <a:spLocks noRot="1" noChangeAspect="1" noMove="1" noResize="1" noEditPoints="1" noAdjustHandles="1" noChangeArrowheads="1" noChangeShapeType="1" noTextEdit="1"/>
                </p:cNvSpPr>
                <p:nvPr/>
              </p:nvSpPr>
              <p:spPr>
                <a:xfrm>
                  <a:off x="8800023" y="4314850"/>
                  <a:ext cx="661115" cy="461665"/>
                </a:xfrm>
                <a:prstGeom prst="rect">
                  <a:avLst/>
                </a:prstGeom>
                <a:blipFill rotWithShape="1">
                  <a:blip r:embed="rId1"/>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5" name="文本框 144">
                  <a:extLst>
                    <a:ext uri="{FF2B5EF4-FFF2-40B4-BE49-F238E27FC236}">
                      <ele attr="{165B8D3A-2F4F-4870-AECC-4E5C8957985C}"/>
                    </a:ext>
                  </a:extLst>
                </p:cNvPr>
                <p:cNvSpPr txBox="1"/>
                <p:nvPr/>
              </p:nvSpPr>
              <p:spPr>
                <a:xfrm>
                  <a:off x="7725344" y="4322525"/>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1 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0" name="文本框 79"/>
                <p:cNvSpPr txBox="1">
                  <a:spLocks noRot="1" noChangeAspect="1" noMove="1" noResize="1" noEditPoints="1" noAdjustHandles="1" noChangeArrowheads="1" noChangeShapeType="1" noTextEdit="1"/>
                </p:cNvSpPr>
                <p:nvPr/>
              </p:nvSpPr>
              <p:spPr>
                <a:xfrm>
                  <a:off x="7725344" y="4322525"/>
                  <a:ext cx="661115" cy="461665"/>
                </a:xfrm>
                <a:prstGeom prst="rect">
                  <a:avLst/>
                </a:prstGeom>
                <a:blipFill rotWithShape="1">
                  <a:blip r:embed="rId1"/>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6" name="文本框 145">
                  <a:extLst>
                    <a:ext uri="{FF2B5EF4-FFF2-40B4-BE49-F238E27FC236}">
                      <ele attr="{DF5BE068-C4B8-4325-A082-D33B846F4BE1}"/>
                    </a:ext>
                  </a:extLst>
                </p:cNvPr>
                <p:cNvSpPr txBox="1"/>
                <p:nvPr/>
              </p:nvSpPr>
              <p:spPr>
                <a:xfrm>
                  <a:off x="10525831" y="4338882"/>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4 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1" name="文本框 80"/>
                <p:cNvSpPr txBox="1">
                  <a:spLocks noRot="1" noChangeAspect="1" noMove="1" noResize="1" noEditPoints="1" noAdjustHandles="1" noChangeArrowheads="1" noChangeShapeType="1" noTextEdit="1"/>
                </p:cNvSpPr>
                <p:nvPr/>
              </p:nvSpPr>
              <p:spPr>
                <a:xfrm>
                  <a:off x="10525831" y="4338882"/>
                  <a:ext cx="661115" cy="461665"/>
                </a:xfrm>
                <a:prstGeom prst="rect">
                  <a:avLst/>
                </a:prstGeom>
                <a:blipFill rotWithShape="1">
                  <a:blip r:embed="rId1"/>
                  <a:stretch>
                    <a:fillRect b="-2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7" name="文本框 146">
                  <a:extLst>
                    <a:ext uri="{FF2B5EF4-FFF2-40B4-BE49-F238E27FC236}">
                      <ele attr="{0C50805D-42ED-4F71-BC5F-616793C8BB05}"/>
                    </a:ext>
                  </a:extLst>
                </p:cNvPr>
                <p:cNvSpPr txBox="1"/>
                <p:nvPr/>
              </p:nvSpPr>
              <p:spPr>
                <a:xfrm>
                  <a:off x="9793590" y="4338882"/>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3 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3" name="文本框 82"/>
                <p:cNvSpPr txBox="1">
                  <a:spLocks noRot="1" noChangeAspect="1" noMove="1" noResize="1" noEditPoints="1" noAdjustHandles="1" noChangeArrowheads="1" noChangeShapeType="1" noTextEdit="1"/>
                </p:cNvSpPr>
                <p:nvPr/>
              </p:nvSpPr>
              <p:spPr>
                <a:xfrm>
                  <a:off x="9793590" y="4338882"/>
                  <a:ext cx="661115" cy="461665"/>
                </a:xfrm>
                <a:prstGeom prst="rect">
                  <a:avLst/>
                </a:prstGeom>
                <a:blipFill rotWithShape="1">
                  <a:blip r:embed="rId1"/>
                  <a:stretch>
                    <a:fillRect b="-2667"/>
                  </a:stretch>
                </a:blipFill>
              </p:spPr>
              <p:txBody>
                <a:bodyPr/>
                <a:lstStyle/>
                <a:p>
                  <a:r>
                    <a:rPr lang="zh-CN" altLang="en-US">
                      <a:noFill/>
                    </a:rPr>
                    <a:t> </a:t>
                  </a:r>
                  <a:endParaRPr lang="zh-CN" altLang="en-US">
                    <a:noFill/>
                  </a:endParaRPr>
                </a:p>
              </p:txBody>
            </p:sp>
          </mc:Fallback>
        </mc:AlternateContent>
      </p:grpSp>
      <p:grpSp>
        <p:nvGrpSpPr>
          <p:cNvPr id="180" name="组合 179"/>
          <p:cNvGrpSpPr/>
          <p:nvPr/>
        </p:nvGrpSpPr>
        <p:grpSpPr>
          <a:xfrm>
            <a:off x="5429560" y="4620298"/>
            <a:ext cx="661116" cy="1360631"/>
            <a:chOff x="5700999" y="4655653"/>
            <a:chExt cx="661116" cy="1194649"/>
          </a:xfrm>
        </p:grpSpPr>
        <mc:AlternateContent xmlns:mc="http://schemas.openxmlformats.org/markup-compatibility/2006">
          <mc:Choice xmlns:a14="http://schemas.microsoft.com/office/drawing/2010/main" Requires="a14">
            <p:sp>
              <p:nvSpPr>
                <p:cNvPr id="181" name="文本框 180">
                  <a:extLst>
                    <a:ext uri="{FF2B5EF4-FFF2-40B4-BE49-F238E27FC236}">
                      <ele attr="{A2B58698-B903-41F5-8168-C419C22332E2}"/>
                    </a:ext>
                  </a:extLst>
                </p:cNvPr>
                <p:cNvSpPr txBox="1"/>
                <p:nvPr/>
              </p:nvSpPr>
              <p:spPr>
                <a:xfrm>
                  <a:off x="5701000" y="4655653"/>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a:latin typeface="Cambria Math" panose="02040503050406030204" pitchFamily="18" charset="0"/>
                          </a:rPr>
                          <m:t>s</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9" name="文本框 88"/>
                <p:cNvSpPr txBox="1">
                  <a:spLocks noRot="1" noChangeAspect="1" noMove="1" noResize="1" noEditPoints="1" noAdjustHandles="1" noChangeArrowheads="1" noChangeShapeType="1" noTextEdit="1"/>
                </p:cNvSpPr>
                <p:nvPr/>
              </p:nvSpPr>
              <p:spPr>
                <a:xfrm>
                  <a:off x="5701000" y="4655653"/>
                  <a:ext cx="661115" cy="461665"/>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2" name="文本框 181">
                  <a:extLst>
                    <a:ext uri="{FF2B5EF4-FFF2-40B4-BE49-F238E27FC236}">
                      <ele attr="{CEBFE814-60E0-48D0-9F91-0C2253A2FDEA}"/>
                    </a:ext>
                  </a:extLst>
                </p:cNvPr>
                <p:cNvSpPr txBox="1"/>
                <p:nvPr/>
              </p:nvSpPr>
              <p:spPr>
                <a:xfrm>
                  <a:off x="5700999" y="4992618"/>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a:latin typeface="Cambria Math" panose="02040503050406030204" pitchFamily="18" charset="0"/>
                          </a:rPr>
                          <m:t>w</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0" name="文本框 89"/>
                <p:cNvSpPr txBox="1">
                  <a:spLocks noRot="1" noChangeAspect="1" noMove="1" noResize="1" noEditPoints="1" noAdjustHandles="1" noChangeArrowheads="1" noChangeShapeType="1" noTextEdit="1"/>
                </p:cNvSpPr>
                <p:nvPr/>
              </p:nvSpPr>
              <p:spPr>
                <a:xfrm>
                  <a:off x="5700999" y="4992618"/>
                  <a:ext cx="661115" cy="461665"/>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3" name="文本框 182">
                  <a:extLst>
                    <a:ext uri="{FF2B5EF4-FFF2-40B4-BE49-F238E27FC236}">
                      <ele attr="{DE951AF6-F969-4AD3-8672-2D767C983905}"/>
                    </a:ext>
                  </a:extLst>
                </p:cNvPr>
                <p:cNvSpPr txBox="1"/>
                <p:nvPr/>
              </p:nvSpPr>
              <p:spPr>
                <a:xfrm>
                  <a:off x="5700999" y="5388637"/>
                  <a:ext cx="6611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a:latin typeface="Cambria Math" panose="02040503050406030204" pitchFamily="18" charset="0"/>
                          </a:rPr>
                          <m:t>h</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1" name="文本框 90"/>
                <p:cNvSpPr txBox="1">
                  <a:spLocks noRot="1" noChangeAspect="1" noMove="1" noResize="1" noEditPoints="1" noAdjustHandles="1" noChangeArrowheads="1" noChangeShapeType="1" noTextEdit="1"/>
                </p:cNvSpPr>
                <p:nvPr/>
              </p:nvSpPr>
              <p:spPr>
                <a:xfrm>
                  <a:off x="5700999" y="5388637"/>
                  <a:ext cx="661115" cy="461665"/>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grpSp>
      <p:graphicFrame>
        <p:nvGraphicFramePr>
          <p:cNvPr id="184" name="表格 183"/>
          <p:cNvGraphicFramePr>
            <a:graphicFrameLocks noGrp="1"/>
          </p:cNvGraphicFramePr>
          <p:nvPr/>
        </p:nvGraphicFramePr>
        <p:xfrm>
          <a:off x="5982605" y="4741160"/>
          <a:ext cx="4884230" cy="1188720"/>
        </p:xfrm>
        <a:graphic>
          <a:graphicData uri="http://schemas.openxmlformats.org/drawingml/2006/table">
            <a:tbl>
              <a:tblPr>
                <a:tableStyleId>{5C22544A-7EE6-4342-B048-85BDC9FD1C3A}</a:tableStyleId>
              </a:tblPr>
              <a:tblGrid>
                <a:gridCol w="488423"/>
                <a:gridCol w="488423"/>
                <a:gridCol w="488423"/>
                <a:gridCol w="488423"/>
                <a:gridCol w="488423"/>
                <a:gridCol w="488423"/>
                <a:gridCol w="488423"/>
                <a:gridCol w="488423"/>
                <a:gridCol w="488423"/>
                <a:gridCol w="488423"/>
              </a:tblGrid>
              <a:tr h="370840">
                <a:tc>
                  <a:txBody>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40000"/>
                        <a:lumOff val="60000"/>
                      </a:schemeClr>
                    </a:solidFill>
                  </a:tcPr>
                </a:tc>
              </a:tr>
              <a:tr h="370840">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solidFill>
                  </a:tcPr>
                </a:tc>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2"/>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40000"/>
                        <a:lumOff val="60000"/>
                      </a:schemeClr>
                    </a:solidFill>
                  </a:tcPr>
                </a:tc>
              </a:tr>
              <a:tr h="370840">
                <a:tc gridSpan="3">
                  <a:txBody>
                    <a:bodyPr/>
                    <a:lstStyle/>
                    <a:p>
                      <a:pPr algn="ctr"/>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r>
                        <a:rPr lang="en-US" altLang="zh-CN" sz="2000" dirty="0">
                          <a:latin typeface="Times New Roman" panose="02020603050405020304" pitchFamily="18" charset="0"/>
                          <a:cs typeface="Times New Roman" panose="02020603050405020304" pitchFamily="18" charset="0"/>
                        </a:rPr>
                        <a:t>7</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000" dirty="0">
                          <a:latin typeface="Times New Roman" panose="02020603050405020304" pitchFamily="18" charset="0"/>
                          <a:cs typeface="Times New Roman" panose="02020603050405020304" pitchFamily="18" charset="0"/>
                        </a:rPr>
                        <a:t>9</a:t>
                      </a:r>
                      <a:endParaRPr lang="zh-CN" altLang="en-US" sz="20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pSp>
        <p:nvGrpSpPr>
          <p:cNvPr id="185" name="组合 184"/>
          <p:cNvGrpSpPr/>
          <p:nvPr/>
        </p:nvGrpSpPr>
        <p:grpSpPr>
          <a:xfrm>
            <a:off x="1140823" y="1558234"/>
            <a:ext cx="3174254" cy="2131268"/>
            <a:chOff x="930440" y="159778"/>
            <a:chExt cx="4403567" cy="3680263"/>
          </a:xfrm>
        </p:grpSpPr>
        <p:grpSp>
          <p:nvGrpSpPr>
            <p:cNvPr id="186" name="组合 185"/>
            <p:cNvGrpSpPr/>
            <p:nvPr/>
          </p:nvGrpSpPr>
          <p:grpSpPr>
            <a:xfrm>
              <a:off x="2602834" y="552687"/>
              <a:ext cx="1010652" cy="755893"/>
              <a:chOff x="1187115" y="1010653"/>
              <a:chExt cx="1010652" cy="755893"/>
            </a:xfrm>
          </p:grpSpPr>
          <p:sp>
            <p:nvSpPr>
              <p:cNvPr id="211" name="椭圆 210"/>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12" name="文本框 211">
                    <a:extLst>
                      <a:ext uri="{FF2B5EF4-FFF2-40B4-BE49-F238E27FC236}">
                        <ele attr="{C784BB13-ECDB-47F0-A38E-9E0E30453598}"/>
                      </a:ext>
                    </a:extLst>
                  </p:cNvPr>
                  <p:cNvSpPr txBox="1"/>
                  <p:nvPr/>
                </p:nvSpPr>
                <p:spPr>
                  <a:xfrm>
                    <a:off x="1187115" y="1095254"/>
                    <a:ext cx="1010652" cy="671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121" name="文本框 120"/>
                  <p:cNvSpPr txBox="1">
                    <a:spLocks noRot="1" noChangeAspect="1" noMove="1" noResize="1" noEditPoints="1" noAdjustHandles="1" noChangeArrowheads="1" noChangeShapeType="1" noTextEdit="1"/>
                  </p:cNvSpPr>
                  <p:nvPr/>
                </p:nvSpPr>
                <p:spPr>
                  <a:xfrm>
                    <a:off x="1187115" y="1095254"/>
                    <a:ext cx="1010652" cy="671292"/>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grpSp>
        <p:grpSp>
          <p:nvGrpSpPr>
            <p:cNvPr id="187" name="组合 186"/>
            <p:cNvGrpSpPr/>
            <p:nvPr/>
          </p:nvGrpSpPr>
          <p:grpSpPr>
            <a:xfrm>
              <a:off x="930440" y="1848469"/>
              <a:ext cx="1010652" cy="755893"/>
              <a:chOff x="1187115" y="1010653"/>
              <a:chExt cx="1010652" cy="755893"/>
            </a:xfrm>
          </p:grpSpPr>
          <p:sp>
            <p:nvSpPr>
              <p:cNvPr id="209" name="椭圆 208"/>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10" name="文本框 209">
                    <a:extLst>
                      <a:ext uri="{FF2B5EF4-FFF2-40B4-BE49-F238E27FC236}">
                        <ele attr="{7887838A-DD61-4601-86A8-91AC4A45DC67}"/>
                      </a:ext>
                    </a:extLst>
                  </p:cNvPr>
                  <p:cNvSpPr txBox="1"/>
                  <p:nvPr/>
                </p:nvSpPr>
                <p:spPr>
                  <a:xfrm>
                    <a:off x="1187115" y="1095254"/>
                    <a:ext cx="1010652" cy="671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0</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118" name="文本框 117"/>
                  <p:cNvSpPr txBox="1">
                    <a:spLocks noRot="1" noChangeAspect="1" noMove="1" noResize="1" noEditPoints="1" noAdjustHandles="1" noChangeArrowheads="1" noChangeShapeType="1" noTextEdit="1"/>
                  </p:cNvSpPr>
                  <p:nvPr/>
                </p:nvSpPr>
                <p:spPr>
                  <a:xfrm>
                    <a:off x="1187115" y="1095254"/>
                    <a:ext cx="1010652" cy="671292"/>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grpSp>
        <p:grpSp>
          <p:nvGrpSpPr>
            <p:cNvPr id="188" name="组合 187"/>
            <p:cNvGrpSpPr/>
            <p:nvPr/>
          </p:nvGrpSpPr>
          <p:grpSpPr>
            <a:xfrm>
              <a:off x="4323355" y="1094490"/>
              <a:ext cx="1010652" cy="755893"/>
              <a:chOff x="1187115" y="1010653"/>
              <a:chExt cx="1010652" cy="755893"/>
            </a:xfrm>
          </p:grpSpPr>
          <p:sp>
            <p:nvSpPr>
              <p:cNvPr id="207" name="椭圆 206"/>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08" name="文本框 207">
                    <a:extLst>
                      <a:ext uri="{FF2B5EF4-FFF2-40B4-BE49-F238E27FC236}">
                        <ele attr="{BCD15035-7E1C-4950-B6CC-78515F544A4F}"/>
                      </a:ext>
                    </a:extLst>
                  </p:cNvPr>
                  <p:cNvSpPr txBox="1"/>
                  <p:nvPr/>
                </p:nvSpPr>
                <p:spPr>
                  <a:xfrm>
                    <a:off x="1187115" y="1095254"/>
                    <a:ext cx="1010652" cy="671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4</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116" name="文本框 115"/>
                  <p:cNvSpPr txBox="1">
                    <a:spLocks noRot="1" noChangeAspect="1" noMove="1" noResize="1" noEditPoints="1" noAdjustHandles="1" noChangeArrowheads="1" noChangeShapeType="1" noTextEdit="1"/>
                  </p:cNvSpPr>
                  <p:nvPr/>
                </p:nvSpPr>
                <p:spPr>
                  <a:xfrm>
                    <a:off x="1187115" y="1095254"/>
                    <a:ext cx="1010652" cy="671292"/>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grpSp>
        <p:grpSp>
          <p:nvGrpSpPr>
            <p:cNvPr id="189" name="组合 188"/>
            <p:cNvGrpSpPr/>
            <p:nvPr/>
          </p:nvGrpSpPr>
          <p:grpSpPr>
            <a:xfrm>
              <a:off x="1941092" y="3052010"/>
              <a:ext cx="1010652" cy="755893"/>
              <a:chOff x="1187115" y="1010653"/>
              <a:chExt cx="1010652" cy="755893"/>
            </a:xfrm>
          </p:grpSpPr>
          <p:sp>
            <p:nvSpPr>
              <p:cNvPr id="205" name="椭圆 204"/>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06" name="文本框 205">
                    <a:extLst>
                      <a:ext uri="{FF2B5EF4-FFF2-40B4-BE49-F238E27FC236}">
                        <ele attr="{46AF7C20-8187-483F-8096-46D8DFAFF91A}"/>
                      </a:ext>
                    </a:extLst>
                  </p:cNvPr>
                  <p:cNvSpPr txBox="1"/>
                  <p:nvPr/>
                </p:nvSpPr>
                <p:spPr>
                  <a:xfrm>
                    <a:off x="1187115" y="1095254"/>
                    <a:ext cx="1010652" cy="671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114" name="文本框 113"/>
                  <p:cNvSpPr txBox="1">
                    <a:spLocks noRot="1" noChangeAspect="1" noMove="1" noResize="1" noEditPoints="1" noAdjustHandles="1" noChangeArrowheads="1" noChangeShapeType="1" noTextEdit="1"/>
                  </p:cNvSpPr>
                  <p:nvPr/>
                </p:nvSpPr>
                <p:spPr>
                  <a:xfrm>
                    <a:off x="1187115" y="1095254"/>
                    <a:ext cx="1010652" cy="671292"/>
                  </a:xfrm>
                  <a:prstGeom prst="rect">
                    <a:avLst/>
                  </a:prstGeom>
                  <a:blipFill rotWithShape="1">
                    <a:blip r:embed="rId1"/>
                    <a:stretch>
                      <a:fillRect b="-1667"/>
                    </a:stretch>
                  </a:blipFill>
                </p:spPr>
                <p:txBody>
                  <a:bodyPr/>
                  <a:lstStyle/>
                  <a:p>
                    <a:r>
                      <a:rPr lang="zh-CN" altLang="en-US">
                        <a:noFill/>
                      </a:rPr>
                      <a:t> </a:t>
                    </a:r>
                    <a:endParaRPr lang="zh-CN" altLang="en-US">
                      <a:noFill/>
                    </a:endParaRPr>
                  </a:p>
                </p:txBody>
              </p:sp>
            </mc:Fallback>
          </mc:AlternateContent>
        </p:grpSp>
        <p:grpSp>
          <p:nvGrpSpPr>
            <p:cNvPr id="190" name="组合 189"/>
            <p:cNvGrpSpPr/>
            <p:nvPr/>
          </p:nvGrpSpPr>
          <p:grpSpPr>
            <a:xfrm>
              <a:off x="3469104" y="2188979"/>
              <a:ext cx="1010652" cy="755893"/>
              <a:chOff x="1187115" y="1010653"/>
              <a:chExt cx="1010652" cy="755893"/>
            </a:xfrm>
          </p:grpSpPr>
          <p:sp>
            <p:nvSpPr>
              <p:cNvPr id="203" name="椭圆 202"/>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04" name="文本框 203">
                    <a:extLst>
                      <a:ext uri="{FF2B5EF4-FFF2-40B4-BE49-F238E27FC236}">
                        <ele attr="{7448D67D-8F2B-470F-999F-719C48964E67}"/>
                      </a:ext>
                    </a:extLst>
                  </p:cNvPr>
                  <p:cNvSpPr txBox="1"/>
                  <p:nvPr/>
                </p:nvSpPr>
                <p:spPr>
                  <a:xfrm>
                    <a:off x="1187115" y="1095254"/>
                    <a:ext cx="1010652" cy="671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b="0" i="0" smtClean="0">
                                  <a:latin typeface="Cambria Math" panose="02040503050406030204" pitchFamily="18" charset="0"/>
                                </a:rPr>
                                <m:t>V</m:t>
                              </m:r>
                            </m:e>
                            <m:sub>
                              <m:r>
                                <a:rPr lang="en-US" altLang="zh-CN" b="0" i="0" smtClean="0">
                                  <a:latin typeface="Cambria Math" panose="020405030504060302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p:sp>
                <p:nvSpPr>
                  <p:cNvPr id="112" name="文本框 111"/>
                  <p:cNvSpPr txBox="1">
                    <a:spLocks noRot="1" noChangeAspect="1" noMove="1" noResize="1" noEditPoints="1" noAdjustHandles="1" noChangeArrowheads="1" noChangeShapeType="1" noTextEdit="1"/>
                  </p:cNvSpPr>
                  <p:nvPr/>
                </p:nvSpPr>
                <p:spPr>
                  <a:xfrm>
                    <a:off x="1187115" y="1095254"/>
                    <a:ext cx="1010652" cy="671292"/>
                  </a:xfrm>
                  <a:prstGeom prst="rect">
                    <a:avLst/>
                  </a:prstGeom>
                  <a:blipFill rotWithShape="1">
                    <a:blip r:embed="rId1"/>
                    <a:stretch>
                      <a:fillRect b="-1667"/>
                    </a:stretch>
                  </a:blipFill>
                </p:spPr>
                <p:txBody>
                  <a:bodyPr/>
                  <a:lstStyle/>
                  <a:p>
                    <a:r>
                      <a:rPr lang="zh-CN" altLang="en-US">
                        <a:noFill/>
                      </a:rPr>
                      <a:t> </a:t>
                    </a:r>
                    <a:endParaRPr lang="zh-CN" altLang="en-US">
                      <a:noFill/>
                    </a:endParaRPr>
                  </a:p>
                </p:txBody>
              </p:sp>
            </mc:Fallback>
          </mc:AlternateContent>
        </p:grpSp>
        <p:cxnSp>
          <p:nvCxnSpPr>
            <p:cNvPr id="191" name="连接符: 曲线 42"/>
            <p:cNvCxnSpPr/>
            <p:nvPr/>
          </p:nvCxnSpPr>
          <p:spPr>
            <a:xfrm rot="5400000" flipH="1" flipV="1">
              <a:off x="1589792" y="807734"/>
              <a:ext cx="1003395" cy="124727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连接符: 曲线 48"/>
            <p:cNvCxnSpPr>
              <a:stCxn id="203" idx="4"/>
            </p:cNvCxnSpPr>
            <p:nvPr/>
          </p:nvCxnSpPr>
          <p:spPr>
            <a:xfrm rot="5400000">
              <a:off x="2915461" y="2710542"/>
              <a:ext cx="778428" cy="124326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连接符: 曲线 54"/>
            <p:cNvCxnSpPr>
              <a:stCxn id="209" idx="4"/>
            </p:cNvCxnSpPr>
            <p:nvPr/>
          </p:nvCxnSpPr>
          <p:spPr>
            <a:xfrm rot="16200000" flipH="1">
              <a:off x="2442794" y="1547295"/>
              <a:ext cx="255907" cy="236621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连接符: 曲线 56"/>
            <p:cNvCxnSpPr/>
            <p:nvPr/>
          </p:nvCxnSpPr>
          <p:spPr>
            <a:xfrm rot="16200000" flipV="1">
              <a:off x="2756522" y="1051279"/>
              <a:ext cx="113724" cy="2161675"/>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连接符: 曲线 59"/>
            <p:cNvCxnSpPr>
              <a:endCxn id="209" idx="3"/>
            </p:cNvCxnSpPr>
            <p:nvPr/>
          </p:nvCxnSpPr>
          <p:spPr>
            <a:xfrm rot="10800000">
              <a:off x="1121070" y="2492032"/>
              <a:ext cx="1020552" cy="95607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连接符: 曲线 68"/>
            <p:cNvCxnSpPr/>
            <p:nvPr/>
          </p:nvCxnSpPr>
          <p:spPr>
            <a:xfrm rot="16200000" flipH="1">
              <a:off x="3864144" y="80189"/>
              <a:ext cx="457202" cy="1672396"/>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7" name="文本框 196"/>
            <p:cNvSpPr txBox="1"/>
            <p:nvPr/>
          </p:nvSpPr>
          <p:spPr>
            <a:xfrm>
              <a:off x="1236785" y="3149133"/>
              <a:ext cx="344905" cy="690908"/>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sp>
          <p:nvSpPr>
            <p:cNvPr id="198" name="文本框 197"/>
            <p:cNvSpPr txBox="1"/>
            <p:nvPr/>
          </p:nvSpPr>
          <p:spPr>
            <a:xfrm>
              <a:off x="3174810" y="2917140"/>
              <a:ext cx="344905" cy="690908"/>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p:txBody>
        </p:sp>
        <p:sp>
          <p:nvSpPr>
            <p:cNvPr id="199" name="文本框 198"/>
            <p:cNvSpPr txBox="1"/>
            <p:nvPr/>
          </p:nvSpPr>
          <p:spPr>
            <a:xfrm>
              <a:off x="2192227" y="2221704"/>
              <a:ext cx="344905" cy="690908"/>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p:txBody>
        </p:sp>
        <p:sp>
          <p:nvSpPr>
            <p:cNvPr id="200" name="文本框 199"/>
            <p:cNvSpPr txBox="1"/>
            <p:nvPr/>
          </p:nvSpPr>
          <p:spPr>
            <a:xfrm>
              <a:off x="2962254" y="1521325"/>
              <a:ext cx="344905" cy="690908"/>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p:txBody>
        </p:sp>
        <p:sp>
          <p:nvSpPr>
            <p:cNvPr id="201" name="文本框 200"/>
            <p:cNvSpPr txBox="1"/>
            <p:nvPr/>
          </p:nvSpPr>
          <p:spPr>
            <a:xfrm>
              <a:off x="1594662" y="673288"/>
              <a:ext cx="344905" cy="690908"/>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p:txBody>
        </p:sp>
        <p:sp>
          <p:nvSpPr>
            <p:cNvPr id="202" name="文本框 201"/>
            <p:cNvSpPr txBox="1"/>
            <p:nvPr/>
          </p:nvSpPr>
          <p:spPr>
            <a:xfrm>
              <a:off x="4526365" y="159778"/>
              <a:ext cx="344905" cy="690908"/>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grpSp>
      <p:grpSp>
        <p:nvGrpSpPr>
          <p:cNvPr id="213" name="组合 212"/>
          <p:cNvGrpSpPr/>
          <p:nvPr/>
        </p:nvGrpSpPr>
        <p:grpSpPr>
          <a:xfrm>
            <a:off x="1543216" y="4231111"/>
            <a:ext cx="3215883" cy="1880090"/>
            <a:chOff x="966657" y="3868279"/>
            <a:chExt cx="3962915" cy="2316824"/>
          </a:xfrm>
        </p:grpSpPr>
        <mc:AlternateContent xmlns:mc="http://schemas.openxmlformats.org/markup-compatibility/2006">
          <mc:Choice xmlns:a14="http://schemas.microsoft.com/office/drawing/2010/main" Requires="a14">
            <p:sp>
              <p:nvSpPr>
                <p:cNvPr id="214" name="椭圆 213">
                  <a:extLst>
                    <a:ext uri="{FF2B5EF4-FFF2-40B4-BE49-F238E27FC236}">
                      <ele attr="{6F0F0EF4-E6D6-4EB9-84C5-B403226E4210}"/>
                    </a:ext>
                  </a:extLst>
                </p:cNvPr>
                <p:cNvSpPr/>
                <p:nvPr/>
              </p:nvSpPr>
              <p:spPr>
                <a:xfrm>
                  <a:off x="2188003" y="3868279"/>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a:solidFill>
                                  <a:schemeClr val="tx1"/>
                                </a:solidFill>
                                <a:latin typeface="Cambria Math" panose="02040503050406030204" pitchFamily="18" charset="0"/>
                              </a:rPr>
                              <m:t>1</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2" name="椭圆 1"/>
                <p:cNvSpPr>
                  <a:spLocks noRot="1" noChangeAspect="1" noMove="1" noResize="1" noEditPoints="1" noAdjustHandles="1" noChangeArrowheads="1" noChangeShapeType="1" noTextEdit="1"/>
                </p:cNvSpPr>
                <p:nvPr/>
              </p:nvSpPr>
              <p:spPr>
                <a:xfrm>
                  <a:off x="2188003" y="3868279"/>
                  <a:ext cx="686683" cy="686683"/>
                </a:xfrm>
                <a:prstGeom prst="ellipse">
                  <a:avLst/>
                </a:prstGeom>
                <a:blipFill rotWithShape="1">
                  <a:blip r:embed="rId1"/>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5" name="椭圆 214">
                  <a:extLst>
                    <a:ext uri="{FF2B5EF4-FFF2-40B4-BE49-F238E27FC236}">
                      <ele attr="{8D8978F0-C2DF-4C83-92CA-390E1AFF9059}"/>
                    </a:ext>
                  </a:extLst>
                </p:cNvPr>
                <p:cNvSpPr/>
                <p:nvPr/>
              </p:nvSpPr>
              <p:spPr>
                <a:xfrm>
                  <a:off x="2009394" y="5466727"/>
                  <a:ext cx="747969"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0" smtClean="0">
                                <a:solidFill>
                                  <a:schemeClr val="tx1"/>
                                </a:solidFill>
                                <a:latin typeface="Cambria Math" panose="02040503050406030204" pitchFamily="18" charset="0"/>
                              </a:rPr>
                              <m:t>3</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3" name="椭圆 122"/>
                <p:cNvSpPr>
                  <a:spLocks noRot="1" noChangeAspect="1" noMove="1" noResize="1" noEditPoints="1" noAdjustHandles="1" noChangeArrowheads="1" noChangeShapeType="1" noTextEdit="1"/>
                </p:cNvSpPr>
                <p:nvPr/>
              </p:nvSpPr>
              <p:spPr>
                <a:xfrm>
                  <a:off x="2009394" y="5466727"/>
                  <a:ext cx="747969" cy="686683"/>
                </a:xfrm>
                <a:prstGeom prst="ellipse">
                  <a:avLst/>
                </a:prstGeom>
                <a:blipFill rotWithShape="1">
                  <a:blip r:embed="rId1"/>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6" name="椭圆 215">
                  <a:extLst>
                    <a:ext uri="{FF2B5EF4-FFF2-40B4-BE49-F238E27FC236}">
                      <ele attr="{83B9F622-3DD0-4216-9C49-6F625B889473}"/>
                    </a:ext>
                  </a:extLst>
                </p:cNvPr>
                <p:cNvSpPr/>
                <p:nvPr/>
              </p:nvSpPr>
              <p:spPr>
                <a:xfrm>
                  <a:off x="3370900" y="5099404"/>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0" smtClean="0">
                                <a:solidFill>
                                  <a:schemeClr val="tx1"/>
                                </a:solidFill>
                                <a:latin typeface="Cambria Math" panose="02040503050406030204" pitchFamily="18" charset="0"/>
                              </a:rPr>
                              <m:t>2</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4" name="椭圆 123"/>
                <p:cNvSpPr>
                  <a:spLocks noRot="1" noChangeAspect="1" noMove="1" noResize="1" noEditPoints="1" noAdjustHandles="1" noChangeArrowheads="1" noChangeShapeType="1" noTextEdit="1"/>
                </p:cNvSpPr>
                <p:nvPr/>
              </p:nvSpPr>
              <p:spPr>
                <a:xfrm>
                  <a:off x="3370900" y="5099404"/>
                  <a:ext cx="686683" cy="686683"/>
                </a:xfrm>
                <a:prstGeom prst="ellipse">
                  <a:avLst/>
                </a:prstGeom>
                <a:blipFill rotWithShape="1">
                  <a:blip r:embed="rId1"/>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7" name="椭圆 216">
                  <a:extLst>
                    <a:ext uri="{FF2B5EF4-FFF2-40B4-BE49-F238E27FC236}">
                      <ele attr="{7C85393E-6EF8-488A-9C1C-E985CDD50B54}"/>
                    </a:ext>
                  </a:extLst>
                </p:cNvPr>
                <p:cNvSpPr/>
                <p:nvPr/>
              </p:nvSpPr>
              <p:spPr>
                <a:xfrm>
                  <a:off x="4242889" y="4310870"/>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1" smtClean="0">
                                <a:solidFill>
                                  <a:schemeClr val="tx1"/>
                                </a:solidFill>
                                <a:latin typeface="Cambria Math" panose="02040503050406030204" pitchFamily="18" charset="0"/>
                              </a:rPr>
                              <m:t>4</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5" name="椭圆 124"/>
                <p:cNvSpPr>
                  <a:spLocks noRot="1" noChangeAspect="1" noMove="1" noResize="1" noEditPoints="1" noAdjustHandles="1" noChangeArrowheads="1" noChangeShapeType="1" noTextEdit="1"/>
                </p:cNvSpPr>
                <p:nvPr/>
              </p:nvSpPr>
              <p:spPr>
                <a:xfrm>
                  <a:off x="4242889" y="4310870"/>
                  <a:ext cx="686683" cy="686683"/>
                </a:xfrm>
                <a:prstGeom prst="ellipse">
                  <a:avLst/>
                </a:prstGeom>
                <a:blipFill rotWithShape="1">
                  <a:blip r:embed="rId1"/>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8" name="椭圆 217">
                  <a:extLst>
                    <a:ext uri="{FF2B5EF4-FFF2-40B4-BE49-F238E27FC236}">
                      <ele attr="{EDD562AE-2CF4-4896-8ACE-A1A6BDDDBAE8}"/>
                    </a:ext>
                  </a:extLst>
                </p:cNvPr>
                <p:cNvSpPr/>
                <p:nvPr/>
              </p:nvSpPr>
              <p:spPr>
                <a:xfrm>
                  <a:off x="966657" y="4477003"/>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0" smtClean="0">
                                <a:solidFill>
                                  <a:schemeClr val="tx1"/>
                                </a:solidFill>
                                <a:latin typeface="Cambria Math" panose="02040503050406030204" pitchFamily="18" charset="0"/>
                              </a:rPr>
                              <m:t>0</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6" name="椭圆 125"/>
                <p:cNvSpPr>
                  <a:spLocks noRot="1" noChangeAspect="1" noMove="1" noResize="1" noEditPoints="1" noAdjustHandles="1" noChangeArrowheads="1" noChangeShapeType="1" noTextEdit="1"/>
                </p:cNvSpPr>
                <p:nvPr/>
              </p:nvSpPr>
              <p:spPr>
                <a:xfrm>
                  <a:off x="966657" y="4477003"/>
                  <a:ext cx="686683" cy="686683"/>
                </a:xfrm>
                <a:prstGeom prst="ellipse">
                  <a:avLst/>
                </a:prstGeom>
                <a:blipFill rotWithShape="1">
                  <a:blip r:embed="rId1"/>
                  <a:stretch>
                    <a:fillRect/>
                  </a:stretch>
                </a:blipFill>
                <a:ln>
                  <a:solidFill>
                    <a:schemeClr val="tx1"/>
                  </a:solidFill>
                </a:ln>
              </p:spPr>
              <p:txBody>
                <a:bodyPr/>
                <a:lstStyle/>
                <a:p>
                  <a:r>
                    <a:rPr lang="zh-CN" altLang="en-US">
                      <a:noFill/>
                    </a:rPr>
                    <a:t> </a:t>
                  </a:r>
                  <a:endParaRPr lang="zh-CN" altLang="en-US">
                    <a:noFill/>
                  </a:endParaRPr>
                </a:p>
              </p:txBody>
            </p:sp>
          </mc:Fallback>
        </mc:AlternateContent>
        <p:cxnSp>
          <p:nvCxnSpPr>
            <p:cNvPr id="219" name="直接连接符 218"/>
            <p:cNvCxnSpPr>
              <a:stCxn id="214" idx="6"/>
              <a:endCxn id="217" idx="2"/>
            </p:cNvCxnSpPr>
            <p:nvPr/>
          </p:nvCxnSpPr>
          <p:spPr>
            <a:xfrm>
              <a:off x="2874686" y="4211621"/>
              <a:ext cx="1368203" cy="442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a:stCxn id="218" idx="5"/>
              <a:endCxn id="215" idx="2"/>
            </p:cNvCxnSpPr>
            <p:nvPr/>
          </p:nvCxnSpPr>
          <p:spPr>
            <a:xfrm>
              <a:off x="1552778" y="5063124"/>
              <a:ext cx="456616" cy="7469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a:stCxn id="218" idx="6"/>
              <a:endCxn id="216" idx="1"/>
            </p:cNvCxnSpPr>
            <p:nvPr/>
          </p:nvCxnSpPr>
          <p:spPr>
            <a:xfrm>
              <a:off x="1653340" y="4820345"/>
              <a:ext cx="1818122" cy="3796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214" idx="3"/>
              <a:endCxn id="218" idx="7"/>
            </p:cNvCxnSpPr>
            <p:nvPr/>
          </p:nvCxnSpPr>
          <p:spPr>
            <a:xfrm flipH="1">
              <a:off x="1552778" y="4454400"/>
              <a:ext cx="735787" cy="123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stCxn id="215" idx="6"/>
              <a:endCxn id="216" idx="3"/>
            </p:cNvCxnSpPr>
            <p:nvPr/>
          </p:nvCxnSpPr>
          <p:spPr>
            <a:xfrm flipV="1">
              <a:off x="2757363" y="5685525"/>
              <a:ext cx="714099" cy="124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1785036" y="4129046"/>
              <a:ext cx="385592" cy="493053"/>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p:txBody>
        </p:sp>
        <p:sp>
          <p:nvSpPr>
            <p:cNvPr id="225" name="矩形 224"/>
            <p:cNvSpPr/>
            <p:nvPr/>
          </p:nvSpPr>
          <p:spPr>
            <a:xfrm>
              <a:off x="3424648" y="4051525"/>
              <a:ext cx="385592" cy="493053"/>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sp>
          <p:nvSpPr>
            <p:cNvPr id="226" name="矩形 225"/>
            <p:cNvSpPr/>
            <p:nvPr/>
          </p:nvSpPr>
          <p:spPr>
            <a:xfrm>
              <a:off x="2634666" y="4611168"/>
              <a:ext cx="319318" cy="493053"/>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p:txBody>
        </p:sp>
        <p:sp>
          <p:nvSpPr>
            <p:cNvPr id="227" name="矩形 226"/>
            <p:cNvSpPr/>
            <p:nvPr/>
          </p:nvSpPr>
          <p:spPr>
            <a:xfrm>
              <a:off x="1731949" y="5122210"/>
              <a:ext cx="385592" cy="493053"/>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sp>
          <p:nvSpPr>
            <p:cNvPr id="228" name="矩形 227"/>
            <p:cNvSpPr/>
            <p:nvPr/>
          </p:nvSpPr>
          <p:spPr>
            <a:xfrm>
              <a:off x="3017849" y="5692050"/>
              <a:ext cx="385592" cy="493053"/>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229" name="文本框 228">
                <a:extLst>
                  <a:ext uri="{FF2B5EF4-FFF2-40B4-BE49-F238E27FC236}">
                    <ele attr="{A311A338-DF56-4B28-A2AD-FD03A9C4581A}"/>
                  </a:ext>
                </a:extLst>
              </p:cNvPr>
              <p:cNvSpPr txBox="1"/>
              <p:nvPr/>
            </p:nvSpPr>
            <p:spPr>
              <a:xfrm>
                <a:off x="1744172" y="3734669"/>
                <a:ext cx="246416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）有向图</a:t>
                </a:r>
                <a14:m>
                  <m:oMath xmlns:m="http://schemas.openxmlformats.org/officeDocument/2006/math">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G</m:t>
                        </m:r>
                      </m:e>
                      <m:sub>
                        <m:r>
                          <a:rPr lang="en-US" altLang="zh-CN">
                            <a:latin typeface="Cambria Math" panose="02040503050406030204" pitchFamily="18" charset="0"/>
                          </a:rPr>
                          <m:t>1</m:t>
                        </m:r>
                      </m:sub>
                    </m:sSub>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229" name="文本框 228"/>
              <p:cNvSpPr txBox="1">
                <a:spLocks noRot="1" noChangeAspect="1" noMove="1" noResize="1" noEditPoints="1" noAdjustHandles="1" noChangeArrowheads="1" noChangeShapeType="1" noTextEdit="1"/>
              </p:cNvSpPr>
              <p:nvPr/>
            </p:nvSpPr>
            <p:spPr>
              <a:xfrm>
                <a:off x="1744172" y="3734669"/>
                <a:ext cx="2464160" cy="369332"/>
              </a:xfrm>
              <a:prstGeom prst="rect">
                <a:avLst/>
              </a:prstGeom>
              <a:blipFill rotWithShape="1">
                <a:blip r:embed="rId3"/>
                <a:stretch>
                  <a:fillRect l="-1980" t="-8333" b="-2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30" name="文本框 229">
                <a:extLst>
                  <a:ext uri="{FF2B5EF4-FFF2-40B4-BE49-F238E27FC236}">
                    <ele attr="{71410789-FBD9-42BE-98BC-E95D3E80E948}"/>
                  </a:ext>
                </a:extLst>
              </p:cNvPr>
              <p:cNvSpPr txBox="1"/>
              <p:nvPr/>
            </p:nvSpPr>
            <p:spPr>
              <a:xfrm>
                <a:off x="1685186" y="6208718"/>
                <a:ext cx="246416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）无向图</a:t>
                </a:r>
                <a14:m>
                  <m:oMath xmlns:m="http://schemas.openxmlformats.org/officeDocument/2006/math">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G</m:t>
                        </m:r>
                      </m:e>
                      <m:sub>
                        <m:r>
                          <a:rPr lang="en-US" altLang="zh-CN" b="0" i="0" smtClean="0">
                            <a:latin typeface="Cambria Math" panose="02040503050406030204" pitchFamily="18" charset="0"/>
                          </a:rPr>
                          <m:t>2</m:t>
                        </m:r>
                      </m:sub>
                    </m:sSub>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230" name="文本框 229"/>
              <p:cNvSpPr txBox="1">
                <a:spLocks noRot="1" noChangeAspect="1" noMove="1" noResize="1" noEditPoints="1" noAdjustHandles="1" noChangeArrowheads="1" noChangeShapeType="1" noTextEdit="1"/>
              </p:cNvSpPr>
              <p:nvPr/>
            </p:nvSpPr>
            <p:spPr>
              <a:xfrm>
                <a:off x="1685186" y="6208718"/>
                <a:ext cx="2464160" cy="369332"/>
              </a:xfrm>
              <a:prstGeom prst="rect">
                <a:avLst/>
              </a:prstGeom>
              <a:blipFill rotWithShape="1">
                <a:blip r:embed="rId4"/>
                <a:stretch>
                  <a:fillRect l="-1975" t="-8197" b="-24590"/>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wipe(left)">
                                      <p:cBhvr>
                                        <p:cTn id="7" dur="500"/>
                                        <p:tgtEl>
                                          <p:spTgt spid="15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85"/>
                                        </p:tgtEl>
                                        <p:attrNameLst>
                                          <p:attrName>style.visibility</p:attrName>
                                        </p:attrNameLst>
                                      </p:cBhvr>
                                      <p:to>
                                        <p:strVal val="visible"/>
                                      </p:to>
                                    </p:set>
                                    <p:anim calcmode="lin" valueType="num">
                                      <p:cBhvr>
                                        <p:cTn id="11" dur="500" fill="hold"/>
                                        <p:tgtEl>
                                          <p:spTgt spid="185"/>
                                        </p:tgtEl>
                                        <p:attrNameLst>
                                          <p:attrName>ppt_w</p:attrName>
                                        </p:attrNameLst>
                                      </p:cBhvr>
                                      <p:tavLst>
                                        <p:tav tm="0">
                                          <p:val>
                                            <p:fltVal val="0"/>
                                          </p:val>
                                        </p:tav>
                                        <p:tav tm="100000">
                                          <p:val>
                                            <p:strVal val="#ppt_w"/>
                                          </p:val>
                                        </p:tav>
                                      </p:tavLst>
                                    </p:anim>
                                    <p:anim calcmode="lin" valueType="num">
                                      <p:cBhvr>
                                        <p:cTn id="12" dur="500" fill="hold"/>
                                        <p:tgtEl>
                                          <p:spTgt spid="185"/>
                                        </p:tgtEl>
                                        <p:attrNameLst>
                                          <p:attrName>ppt_h</p:attrName>
                                        </p:attrNameLst>
                                      </p:cBhvr>
                                      <p:tavLst>
                                        <p:tav tm="0">
                                          <p:val>
                                            <p:fltVal val="0"/>
                                          </p:val>
                                        </p:tav>
                                        <p:tav tm="100000">
                                          <p:val>
                                            <p:strVal val="#ppt_h"/>
                                          </p:val>
                                        </p:tav>
                                      </p:tavLst>
                                    </p:anim>
                                    <p:animEffect transition="in" filter="fade">
                                      <p:cBhvr>
                                        <p:cTn id="13" dur="500"/>
                                        <p:tgtEl>
                                          <p:spTgt spid="18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fade">
                                      <p:cBhvr>
                                        <p:cTn id="17" dur="500"/>
                                        <p:tgtEl>
                                          <p:spTgt spid="229"/>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13"/>
                                        </p:tgtEl>
                                        <p:attrNameLst>
                                          <p:attrName>style.visibility</p:attrName>
                                        </p:attrNameLst>
                                      </p:cBhvr>
                                      <p:to>
                                        <p:strVal val="visible"/>
                                      </p:to>
                                    </p:set>
                                    <p:anim calcmode="lin" valueType="num">
                                      <p:cBhvr>
                                        <p:cTn id="21" dur="500" fill="hold"/>
                                        <p:tgtEl>
                                          <p:spTgt spid="213"/>
                                        </p:tgtEl>
                                        <p:attrNameLst>
                                          <p:attrName>ppt_w</p:attrName>
                                        </p:attrNameLst>
                                      </p:cBhvr>
                                      <p:tavLst>
                                        <p:tav tm="0">
                                          <p:val>
                                            <p:fltVal val="0"/>
                                          </p:val>
                                        </p:tav>
                                        <p:tav tm="100000">
                                          <p:val>
                                            <p:strVal val="#ppt_w"/>
                                          </p:val>
                                        </p:tav>
                                      </p:tavLst>
                                    </p:anim>
                                    <p:anim calcmode="lin" valueType="num">
                                      <p:cBhvr>
                                        <p:cTn id="22" dur="500" fill="hold"/>
                                        <p:tgtEl>
                                          <p:spTgt spid="213"/>
                                        </p:tgtEl>
                                        <p:attrNameLst>
                                          <p:attrName>ppt_h</p:attrName>
                                        </p:attrNameLst>
                                      </p:cBhvr>
                                      <p:tavLst>
                                        <p:tav tm="0">
                                          <p:val>
                                            <p:fltVal val="0"/>
                                          </p:val>
                                        </p:tav>
                                        <p:tav tm="100000">
                                          <p:val>
                                            <p:strVal val="#ppt_h"/>
                                          </p:val>
                                        </p:tav>
                                      </p:tavLst>
                                    </p:anim>
                                    <p:animEffect transition="in" filter="fade">
                                      <p:cBhvr>
                                        <p:cTn id="23" dur="500"/>
                                        <p:tgtEl>
                                          <p:spTgt spid="213"/>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30"/>
                                        </p:tgtEl>
                                        <p:attrNameLst>
                                          <p:attrName>style.visibility</p:attrName>
                                        </p:attrNameLst>
                                      </p:cBhvr>
                                      <p:to>
                                        <p:strVal val="visible"/>
                                      </p:to>
                                    </p:set>
                                    <p:animEffect transition="in" filter="fade">
                                      <p:cBhvr>
                                        <p:cTn id="27" dur="500"/>
                                        <p:tgtEl>
                                          <p:spTgt spid="230"/>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wipe(left)">
                                      <p:cBhvr>
                                        <p:cTn id="31" dur="500"/>
                                        <p:tgtEl>
                                          <p:spTgt spid="120"/>
                                        </p:tgtEl>
                                      </p:cBhvr>
                                    </p:animEffect>
                                  </p:childTnLst>
                                </p:cTn>
                              </p:par>
                              <p:par>
                                <p:cTn id="32" presetID="22" presetClass="entr" presetSubtype="8" fill="hold" nodeType="withEffect">
                                  <p:stCondLst>
                                    <p:cond delay="0"/>
                                  </p:stCondLst>
                                  <p:childTnLst>
                                    <p:set>
                                      <p:cBhvr>
                                        <p:cTn id="33" dur="1" fill="hold">
                                          <p:stCondLst>
                                            <p:cond delay="0"/>
                                          </p:stCondLst>
                                        </p:cTn>
                                        <p:tgtEl>
                                          <p:spTgt spid="141"/>
                                        </p:tgtEl>
                                        <p:attrNameLst>
                                          <p:attrName>style.visibility</p:attrName>
                                        </p:attrNameLst>
                                      </p:cBhvr>
                                      <p:to>
                                        <p:strVal val="visible"/>
                                      </p:to>
                                    </p:set>
                                    <p:animEffect transition="in" filter="wipe(left)">
                                      <p:cBhvr>
                                        <p:cTn id="34" dur="500"/>
                                        <p:tgtEl>
                                          <p:spTgt spid="141"/>
                                        </p:tgtEl>
                                      </p:cBhvr>
                                    </p:animEffect>
                                  </p:childTnLst>
                                </p:cTn>
                              </p:par>
                              <p:par>
                                <p:cTn id="35" presetID="22" presetClass="entr" presetSubtype="1" fill="hold"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wipe(up)">
                                      <p:cBhvr>
                                        <p:cTn id="37" dur="500"/>
                                        <p:tgtEl>
                                          <p:spTgt spid="129"/>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142"/>
                                        </p:tgtEl>
                                        <p:attrNameLst>
                                          <p:attrName>style.visibility</p:attrName>
                                        </p:attrNameLst>
                                      </p:cBhvr>
                                      <p:to>
                                        <p:strVal val="visible"/>
                                      </p:to>
                                    </p:set>
                                    <p:animEffect transition="in" filter="wipe(left)">
                                      <p:cBhvr>
                                        <p:cTn id="41" dur="500"/>
                                        <p:tgtEl>
                                          <p:spTgt spid="142"/>
                                        </p:tgtEl>
                                      </p:cBhvr>
                                    </p:animEffect>
                                  </p:childTnLst>
                                </p:cTn>
                              </p:par>
                              <p:par>
                                <p:cTn id="42" presetID="22" presetClass="entr" presetSubtype="1" fill="hold" nodeType="withEffect">
                                  <p:stCondLst>
                                    <p:cond delay="0"/>
                                  </p:stCondLst>
                                  <p:childTnLst>
                                    <p:set>
                                      <p:cBhvr>
                                        <p:cTn id="43" dur="1" fill="hold">
                                          <p:stCondLst>
                                            <p:cond delay="0"/>
                                          </p:stCondLst>
                                        </p:cTn>
                                        <p:tgtEl>
                                          <p:spTgt spid="180"/>
                                        </p:tgtEl>
                                        <p:attrNameLst>
                                          <p:attrName>style.visibility</p:attrName>
                                        </p:attrNameLst>
                                      </p:cBhvr>
                                      <p:to>
                                        <p:strVal val="visible"/>
                                      </p:to>
                                    </p:set>
                                    <p:animEffect transition="in" filter="wipe(up)">
                                      <p:cBhvr>
                                        <p:cTn id="44" dur="500"/>
                                        <p:tgtEl>
                                          <p:spTgt spid="180"/>
                                        </p:tgtEl>
                                      </p:cBhvr>
                                    </p:animEffect>
                                  </p:childTnLst>
                                </p:cTn>
                              </p:par>
                              <p:par>
                                <p:cTn id="45" presetID="22" presetClass="entr" presetSubtype="8" fill="hold" nodeType="withEffect">
                                  <p:stCondLst>
                                    <p:cond delay="0"/>
                                  </p:stCondLst>
                                  <p:childTnLst>
                                    <p:set>
                                      <p:cBhvr>
                                        <p:cTn id="46" dur="1" fill="hold">
                                          <p:stCondLst>
                                            <p:cond delay="0"/>
                                          </p:stCondLst>
                                        </p:cTn>
                                        <p:tgtEl>
                                          <p:spTgt spid="184"/>
                                        </p:tgtEl>
                                        <p:attrNameLst>
                                          <p:attrName>style.visibility</p:attrName>
                                        </p:attrNameLst>
                                      </p:cBhvr>
                                      <p:to>
                                        <p:strVal val="visible"/>
                                      </p:to>
                                    </p:set>
                                    <p:animEffect transition="in" filter="wipe(left)">
                                      <p:cBhvr>
                                        <p:cTn id="47"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2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31" name="组合 30"/>
          <p:cNvGrpSpPr/>
          <p:nvPr/>
        </p:nvGrpSpPr>
        <p:grpSpPr>
          <a:xfrm>
            <a:off x="549001" y="555626"/>
            <a:ext cx="3565799" cy="876848"/>
            <a:chOff x="326687" y="247818"/>
            <a:chExt cx="4861582" cy="725466"/>
          </a:xfrm>
        </p:grpSpPr>
        <p:sp>
          <p:nvSpPr>
            <p:cNvPr id="32" name="文本框 31"/>
            <p:cNvSpPr txBox="1"/>
            <p:nvPr/>
          </p:nvSpPr>
          <p:spPr bwMode="auto">
            <a:xfrm>
              <a:off x="1038109" y="413994"/>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邻接链表表示法</a:t>
              </a:r>
              <a:endParaRPr lang="zh-CN" altLang="en-US" sz="2400" kern="0" dirty="0">
                <a:solidFill>
                  <a:srgbClr val="0070C0"/>
                </a:solidFill>
                <a:latin typeface="+mn-ea"/>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49" name="直接连接符 4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4"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349799" y="711709"/>
                <a:ext cx="4815092" cy="261575"/>
                <a:chOff x="358852" y="925118"/>
                <a:chExt cx="4815092" cy="261575"/>
              </a:xfrm>
            </p:grpSpPr>
            <p:cxnSp>
              <p:nvCxnSpPr>
                <p:cNvPr id="42" name="直接连接符 4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8"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4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55" name="组合 54"/>
          <p:cNvGrpSpPr/>
          <p:nvPr/>
        </p:nvGrpSpPr>
        <p:grpSpPr>
          <a:xfrm>
            <a:off x="1665690" y="2305422"/>
            <a:ext cx="8954125" cy="2756474"/>
            <a:chOff x="5960125" y="2504386"/>
            <a:chExt cx="5179022" cy="2756474"/>
          </a:xfrm>
        </p:grpSpPr>
        <p:grpSp>
          <p:nvGrpSpPr>
            <p:cNvPr id="56" name="组合 55"/>
            <p:cNvGrpSpPr/>
            <p:nvPr/>
          </p:nvGrpSpPr>
          <p:grpSpPr>
            <a:xfrm>
              <a:off x="5960125" y="2504386"/>
              <a:ext cx="5179022" cy="2756474"/>
              <a:chOff x="1584402" y="1903846"/>
              <a:chExt cx="9062674" cy="3823037"/>
            </a:xfrm>
          </p:grpSpPr>
          <p:grpSp>
            <p:nvGrpSpPr>
              <p:cNvPr id="58" name="组合 57"/>
              <p:cNvGrpSpPr/>
              <p:nvPr/>
            </p:nvGrpSpPr>
            <p:grpSpPr>
              <a:xfrm>
                <a:off x="1584402" y="3589771"/>
                <a:ext cx="9062674" cy="2137112"/>
                <a:chOff x="1584402" y="3589771"/>
                <a:chExt cx="9062674" cy="2137112"/>
              </a:xfrm>
            </p:grpSpPr>
            <p:sp>
              <p:nvSpPr>
                <p:cNvPr id="69"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6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梯形 7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flipH="1" flipV="1">
                <a:off x="1584402" y="1903846"/>
                <a:ext cx="9062674" cy="2137112"/>
                <a:chOff x="1584402" y="3589771"/>
                <a:chExt cx="9062674" cy="2137112"/>
              </a:xfrm>
            </p:grpSpPr>
            <p:sp>
              <p:nvSpPr>
                <p:cNvPr id="60"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7" name="矩形 56"/>
            <p:cNvSpPr/>
            <p:nvPr/>
          </p:nvSpPr>
          <p:spPr>
            <a:xfrm>
              <a:off x="6417460" y="2738255"/>
              <a:ext cx="4249574" cy="2308324"/>
            </a:xfrm>
            <a:prstGeom prst="rect">
              <a:avLst/>
            </a:prstGeom>
          </p:spPr>
          <p:txBody>
            <a:bodyPr wrap="square">
              <a:spAutoFit/>
            </a:bodyPr>
            <a:lstStyle/>
            <a:p>
              <a:pPr algn="just">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邻接链表可以看作是图的一种</a:t>
              </a:r>
              <a:r>
                <a:rPr lang="zh-CN" altLang="en-US" sz="2400" dirty="0">
                  <a:solidFill>
                    <a:srgbClr val="0070C0"/>
                  </a:solidFill>
                  <a:latin typeface="Times New Roman" panose="02020603050405020304" pitchFamily="18" charset="0"/>
                  <a:cs typeface="Times New Roman" panose="02020603050405020304" pitchFamily="18" charset="0"/>
                </a:rPr>
                <a:t>链式存储</a:t>
              </a:r>
              <a:r>
                <a:rPr lang="zh-CN" altLang="en-US" sz="2400" dirty="0">
                  <a:solidFill>
                    <a:srgbClr val="080808"/>
                  </a:solidFill>
                  <a:latin typeface="Times New Roman" panose="02020603050405020304" pitchFamily="18" charset="0"/>
                  <a:cs typeface="Times New Roman" panose="02020603050405020304" pitchFamily="18" charset="0"/>
                </a:rPr>
                <a:t>结构。在邻接链表中，每个顶点中设置一个指向链表头的指针，在链表中保存与该顶点相邻接的顶点信息（包括顶点位置及两个顶点形成的边的权）。</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组合 76"/>
          <p:cNvGrpSpPr/>
          <p:nvPr/>
        </p:nvGrpSpPr>
        <p:grpSpPr>
          <a:xfrm>
            <a:off x="1331316" y="1666237"/>
            <a:ext cx="3794962" cy="3163340"/>
            <a:chOff x="930440" y="135335"/>
            <a:chExt cx="4403567" cy="3670654"/>
          </a:xfrm>
        </p:grpSpPr>
        <p:grpSp>
          <p:nvGrpSpPr>
            <p:cNvPr id="5" name="组合 4"/>
            <p:cNvGrpSpPr/>
            <p:nvPr/>
          </p:nvGrpSpPr>
          <p:grpSpPr>
            <a:xfrm>
              <a:off x="2602834" y="552687"/>
              <a:ext cx="1010652" cy="753979"/>
              <a:chOff x="1187115" y="1010653"/>
              <a:chExt cx="1010652" cy="753979"/>
            </a:xfrm>
          </p:grpSpPr>
          <p:sp>
            <p:nvSpPr>
              <p:cNvPr id="2" name="椭圆 1"/>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a:extLst>
                      <a:ext uri="{FF2B5EF4-FFF2-40B4-BE49-F238E27FC236}">
                        <ele attr="{8CFD3F37-8800-43C0-BA0E-BAC5D1303543}"/>
                      </a:ext>
                    </a:extLst>
                  </p:cNvPr>
                  <p:cNvSpPr txBox="1"/>
                  <p:nvPr/>
                </p:nvSpPr>
                <p:spPr>
                  <a:xfrm>
                    <a:off x="1187115" y="1095255"/>
                    <a:ext cx="1010652" cy="5357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1</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187115" y="1095254"/>
                    <a:ext cx="1010652" cy="67855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grpSp>
        <p:grpSp>
          <p:nvGrpSpPr>
            <p:cNvPr id="30" name="组合 29"/>
            <p:cNvGrpSpPr/>
            <p:nvPr/>
          </p:nvGrpSpPr>
          <p:grpSpPr>
            <a:xfrm>
              <a:off x="930440" y="1848469"/>
              <a:ext cx="1010652" cy="753979"/>
              <a:chOff x="1187115" y="1010653"/>
              <a:chExt cx="1010652" cy="753979"/>
            </a:xfrm>
          </p:grpSpPr>
          <p:sp>
            <p:nvSpPr>
              <p:cNvPr id="31" name="椭圆 30"/>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2" name="文本框 31">
                    <a:extLst>
                      <a:ext uri="{FF2B5EF4-FFF2-40B4-BE49-F238E27FC236}">
                        <ele attr="{EEA5CF9B-4BC2-4C33-A244-6D8481BADA14}"/>
                      </a:ext>
                    </a:extLst>
                  </p:cNvPr>
                  <p:cNvSpPr txBox="1"/>
                  <p:nvPr/>
                </p:nvSpPr>
                <p:spPr>
                  <a:xfrm>
                    <a:off x="1187115" y="1095255"/>
                    <a:ext cx="1010652" cy="5357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0</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32" name="文本框 31"/>
                  <p:cNvSpPr txBox="1">
                    <a:spLocks noRot="1" noChangeAspect="1" noMove="1" noResize="1" noEditPoints="1" noAdjustHandles="1" noChangeArrowheads="1" noChangeShapeType="1" noTextEdit="1"/>
                  </p:cNvSpPr>
                  <p:nvPr/>
                </p:nvSpPr>
                <p:spPr>
                  <a:xfrm>
                    <a:off x="1187115" y="1095254"/>
                    <a:ext cx="1010652" cy="67855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grpSp>
        <p:grpSp>
          <p:nvGrpSpPr>
            <p:cNvPr id="33" name="组合 32"/>
            <p:cNvGrpSpPr/>
            <p:nvPr/>
          </p:nvGrpSpPr>
          <p:grpSpPr>
            <a:xfrm>
              <a:off x="4323355" y="1094490"/>
              <a:ext cx="1010652" cy="753979"/>
              <a:chOff x="1187115" y="1010653"/>
              <a:chExt cx="1010652" cy="753979"/>
            </a:xfrm>
          </p:grpSpPr>
          <p:sp>
            <p:nvSpPr>
              <p:cNvPr id="34" name="椭圆 33"/>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5" name="文本框 34">
                    <a:extLst>
                      <a:ext uri="{FF2B5EF4-FFF2-40B4-BE49-F238E27FC236}">
                        <ele attr="{09745E87-AB6B-4BC5-A7BF-05931D08C2FF}"/>
                      </a:ext>
                    </a:extLst>
                  </p:cNvPr>
                  <p:cNvSpPr txBox="1"/>
                  <p:nvPr/>
                </p:nvSpPr>
                <p:spPr>
                  <a:xfrm>
                    <a:off x="1187115" y="1095255"/>
                    <a:ext cx="1010652" cy="5357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4</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1187115" y="1095254"/>
                    <a:ext cx="1010652" cy="67855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grpSp>
        <p:grpSp>
          <p:nvGrpSpPr>
            <p:cNvPr id="36" name="组合 35"/>
            <p:cNvGrpSpPr/>
            <p:nvPr/>
          </p:nvGrpSpPr>
          <p:grpSpPr>
            <a:xfrm>
              <a:off x="1941092" y="3052010"/>
              <a:ext cx="1010652" cy="753979"/>
              <a:chOff x="1187115" y="1010653"/>
              <a:chExt cx="1010652" cy="753979"/>
            </a:xfrm>
          </p:grpSpPr>
          <p:sp>
            <p:nvSpPr>
              <p:cNvPr id="37" name="椭圆 36"/>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文本框 37">
                    <a:extLst>
                      <a:ext uri="{FF2B5EF4-FFF2-40B4-BE49-F238E27FC236}">
                        <ele attr="{4BA0DCC2-5305-4EBE-A6D4-E9B1E82BA752}"/>
                      </a:ext>
                    </a:extLst>
                  </p:cNvPr>
                  <p:cNvSpPr txBox="1"/>
                  <p:nvPr/>
                </p:nvSpPr>
                <p:spPr>
                  <a:xfrm>
                    <a:off x="1187115" y="1095255"/>
                    <a:ext cx="1010652" cy="5357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3</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1187115" y="1095254"/>
                    <a:ext cx="1010652" cy="67855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grpSp>
        <p:grpSp>
          <p:nvGrpSpPr>
            <p:cNvPr id="39" name="组合 38"/>
            <p:cNvGrpSpPr/>
            <p:nvPr/>
          </p:nvGrpSpPr>
          <p:grpSpPr>
            <a:xfrm>
              <a:off x="3469104" y="2188979"/>
              <a:ext cx="1010652" cy="753979"/>
              <a:chOff x="1187115" y="1010653"/>
              <a:chExt cx="1010652" cy="753979"/>
            </a:xfrm>
          </p:grpSpPr>
          <p:sp>
            <p:nvSpPr>
              <p:cNvPr id="40" name="椭圆 39"/>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1" name="文本框 40">
                    <a:extLst>
                      <a:ext uri="{FF2B5EF4-FFF2-40B4-BE49-F238E27FC236}">
                        <ele attr="{7132ADB6-EF73-4C63-8F13-6AF49AA1F724}"/>
                      </a:ext>
                    </a:extLst>
                  </p:cNvPr>
                  <p:cNvSpPr txBox="1"/>
                  <p:nvPr/>
                </p:nvSpPr>
                <p:spPr>
                  <a:xfrm>
                    <a:off x="1187115" y="1095255"/>
                    <a:ext cx="1010652" cy="5357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2</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41" name="文本框 40"/>
                  <p:cNvSpPr txBox="1">
                    <a:spLocks noRot="1" noChangeAspect="1" noMove="1" noResize="1" noEditPoints="1" noAdjustHandles="1" noChangeArrowheads="1" noChangeShapeType="1" noTextEdit="1"/>
                  </p:cNvSpPr>
                  <p:nvPr/>
                </p:nvSpPr>
                <p:spPr>
                  <a:xfrm>
                    <a:off x="1187115" y="1095254"/>
                    <a:ext cx="1010652" cy="67855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grpSp>
        <p:cxnSp>
          <p:nvCxnSpPr>
            <p:cNvPr id="43" name="连接符: 曲线 42"/>
            <p:cNvCxnSpPr/>
            <p:nvPr/>
          </p:nvCxnSpPr>
          <p:spPr>
            <a:xfrm rot="5400000" flipH="1" flipV="1">
              <a:off x="1589792" y="807734"/>
              <a:ext cx="1003395" cy="124727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p:cNvCxnSpPr>
              <a:stCxn id="40" idx="4"/>
            </p:cNvCxnSpPr>
            <p:nvPr/>
          </p:nvCxnSpPr>
          <p:spPr>
            <a:xfrm rot="5400000">
              <a:off x="2915461" y="2710542"/>
              <a:ext cx="778428" cy="1243260"/>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曲线 54"/>
            <p:cNvCxnSpPr>
              <a:stCxn id="31" idx="4"/>
            </p:cNvCxnSpPr>
            <p:nvPr/>
          </p:nvCxnSpPr>
          <p:spPr>
            <a:xfrm rot="16200000" flipH="1">
              <a:off x="2442794" y="1547295"/>
              <a:ext cx="255907" cy="236621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曲线 56"/>
            <p:cNvCxnSpPr/>
            <p:nvPr/>
          </p:nvCxnSpPr>
          <p:spPr>
            <a:xfrm rot="16200000" flipV="1">
              <a:off x="2756522" y="1051279"/>
              <a:ext cx="113724" cy="2161675"/>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p:cNvCxnSpPr>
              <a:endCxn id="31" idx="3"/>
            </p:cNvCxnSpPr>
            <p:nvPr/>
          </p:nvCxnSpPr>
          <p:spPr>
            <a:xfrm rot="10800000">
              <a:off x="1121070" y="2492032"/>
              <a:ext cx="1020552" cy="95607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曲线 68"/>
            <p:cNvCxnSpPr/>
            <p:nvPr/>
          </p:nvCxnSpPr>
          <p:spPr>
            <a:xfrm rot="16200000" flipH="1">
              <a:off x="3888208" y="22076"/>
              <a:ext cx="457201" cy="1672396"/>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217465" y="3045004"/>
              <a:ext cx="344905" cy="535704"/>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3155490" y="3036639"/>
              <a:ext cx="344905" cy="535704"/>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6</a:t>
              </a:r>
              <a:endParaRPr lang="zh-CN" altLang="en-US" sz="2400" dirty="0">
                <a:latin typeface="Times New Roman" panose="02020603050405020304" pitchFamily="18" charset="0"/>
                <a:cs typeface="Times New Roman" panose="02020603050405020304" pitchFamily="18" charset="0"/>
              </a:endParaRPr>
            </a:p>
          </p:txBody>
        </p:sp>
        <p:sp>
          <p:nvSpPr>
            <p:cNvPr id="73" name="文本框 72"/>
            <p:cNvSpPr txBox="1"/>
            <p:nvPr/>
          </p:nvSpPr>
          <p:spPr>
            <a:xfrm>
              <a:off x="2172908" y="2341205"/>
              <a:ext cx="344905" cy="535704"/>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p:txBody>
        </p:sp>
        <p:sp>
          <p:nvSpPr>
            <p:cNvPr id="74" name="文本框 73"/>
            <p:cNvSpPr txBox="1"/>
            <p:nvPr/>
          </p:nvSpPr>
          <p:spPr>
            <a:xfrm>
              <a:off x="3064531" y="1667839"/>
              <a:ext cx="344905" cy="535704"/>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p:txBody>
        </p:sp>
        <p:sp>
          <p:nvSpPr>
            <p:cNvPr id="75" name="文本框 74"/>
            <p:cNvSpPr txBox="1"/>
            <p:nvPr/>
          </p:nvSpPr>
          <p:spPr>
            <a:xfrm>
              <a:off x="1575341" y="732632"/>
              <a:ext cx="344905" cy="535704"/>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p:txBody>
        </p:sp>
        <p:sp>
          <p:nvSpPr>
            <p:cNvPr id="76" name="文本框 75"/>
            <p:cNvSpPr txBox="1"/>
            <p:nvPr/>
          </p:nvSpPr>
          <p:spPr>
            <a:xfrm>
              <a:off x="4549860" y="135335"/>
              <a:ext cx="344905" cy="535704"/>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p:txBody>
        </p:sp>
      </p:grpSp>
      <p:graphicFrame>
        <p:nvGraphicFramePr>
          <p:cNvPr id="4" name="表格 3"/>
          <p:cNvGraphicFramePr>
            <a:graphicFrameLocks noGrp="1"/>
          </p:cNvGraphicFramePr>
          <p:nvPr/>
        </p:nvGraphicFramePr>
        <p:xfrm>
          <a:off x="5816019" y="1644860"/>
          <a:ext cx="1418448" cy="4407015"/>
        </p:xfrm>
        <a:graphic>
          <a:graphicData uri="http://schemas.openxmlformats.org/drawingml/2006/table">
            <a:tbl>
              <a:tblPr>
                <a:tableStyleId>{5C22544A-7EE6-4342-B048-85BDC9FD1C3A}</a:tableStyleId>
              </a:tblPr>
              <a:tblGrid>
                <a:gridCol w="709224"/>
                <a:gridCol w="709224"/>
              </a:tblGrid>
              <a:tr h="881403">
                <a:tc>
                  <a:txBody>
                    <a:bodyPr/>
                    <a:lstStyle/>
                    <a:p>
                      <a:endParaRPr lang="zh-CN" altLang="en-US" sz="3100" dirty="0"/>
                    </a:p>
                  </a:txBody>
                  <a:tcPr marL="89297" marR="89297" marT="44648" marB="44648">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800"/>
                    </a:p>
                  </a:txBody>
                  <a:tcPr marL="89297" marR="89297" marT="44648" marB="44648">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881403">
                <a:tc>
                  <a:txBody>
                    <a:bodyPr/>
                    <a:lstStyle/>
                    <a:p>
                      <a:endParaRPr lang="zh-CN" altLang="en-US" sz="1800" dirty="0"/>
                    </a:p>
                  </a:txBody>
                  <a:tcPr marL="89297" marR="89297" marT="44648" marB="44648">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800"/>
                    </a:p>
                  </a:txBody>
                  <a:tcPr marL="89297" marR="89297" marT="44648" marB="44648">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881403">
                <a:tc>
                  <a:txBody>
                    <a:bodyPr/>
                    <a:lstStyle/>
                    <a:p>
                      <a:endParaRPr lang="zh-CN" altLang="en-US" sz="1800"/>
                    </a:p>
                  </a:txBody>
                  <a:tcPr marL="89297" marR="89297" marT="44648" marB="44648">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800"/>
                    </a:p>
                  </a:txBody>
                  <a:tcPr marL="89297" marR="89297" marT="44648" marB="44648">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881403">
                <a:tc>
                  <a:txBody>
                    <a:bodyPr/>
                    <a:lstStyle/>
                    <a:p>
                      <a:endParaRPr lang="zh-CN" altLang="en-US" sz="1800"/>
                    </a:p>
                  </a:txBody>
                  <a:tcPr marL="89297" marR="89297" marT="44648" marB="44648">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800"/>
                    </a:p>
                  </a:txBody>
                  <a:tcPr marL="89297" marR="89297" marT="44648" marB="44648">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881403">
                <a:tc>
                  <a:txBody>
                    <a:bodyPr/>
                    <a:lstStyle/>
                    <a:p>
                      <a:endParaRPr lang="zh-CN" altLang="en-US" sz="1800" dirty="0"/>
                    </a:p>
                  </a:txBody>
                  <a:tcPr marL="89297" marR="89297" marT="44648" marB="44648">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800" dirty="0"/>
                    </a:p>
                  </a:txBody>
                  <a:tcPr marL="89297" marR="89297" marT="44648" marB="44648">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cxnSp>
        <p:nvCxnSpPr>
          <p:cNvPr id="10" name="直接箭头连接符 9"/>
          <p:cNvCxnSpPr/>
          <p:nvPr/>
        </p:nvCxnSpPr>
        <p:spPr>
          <a:xfrm>
            <a:off x="6972300" y="2089475"/>
            <a:ext cx="67200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6972300" y="3047779"/>
            <a:ext cx="67200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6972300" y="4094439"/>
            <a:ext cx="67200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972300" y="4987721"/>
            <a:ext cx="67200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表格 11"/>
          <p:cNvGraphicFramePr>
            <a:graphicFrameLocks noGrp="1"/>
          </p:cNvGraphicFramePr>
          <p:nvPr/>
        </p:nvGraphicFramePr>
        <p:xfrm>
          <a:off x="7787591" y="1782762"/>
          <a:ext cx="1806186" cy="611185"/>
        </p:xfrm>
        <a:graphic>
          <a:graphicData uri="http://schemas.openxmlformats.org/drawingml/2006/table">
            <a:tbl>
              <a:tblPr>
                <a:tableStyleId>{5C22544A-7EE6-4342-B048-85BDC9FD1C3A}</a:tableStyleId>
              </a:tblPr>
              <a:tblGrid>
                <a:gridCol w="602062"/>
                <a:gridCol w="602062"/>
                <a:gridCol w="602062"/>
              </a:tblGrid>
              <a:tr h="611185">
                <a:tc>
                  <a:txBody>
                    <a:bodyPr/>
                    <a:lstStyle/>
                    <a:p>
                      <a:pPr algn="ctr"/>
                      <a:r>
                        <a:rPr lang="en-US" altLang="zh-CN" sz="3200" dirty="0">
                          <a:latin typeface="Times New Roman" panose="02020603050405020304" pitchFamily="18" charset="0"/>
                          <a:cs typeface="Times New Roman" panose="02020603050405020304" pitchFamily="18" charset="0"/>
                        </a:rPr>
                        <a:t>1</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3200" dirty="0">
                          <a:latin typeface="Times New Roman" panose="02020603050405020304" pitchFamily="18" charset="0"/>
                          <a:cs typeface="Times New Roman" panose="02020603050405020304" pitchFamily="18" charset="0"/>
                        </a:rPr>
                        <a:t>2</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aphicFrame>
        <p:nvGraphicFramePr>
          <p:cNvPr id="99" name="表格 98"/>
          <p:cNvGraphicFramePr>
            <a:graphicFrameLocks noGrp="1"/>
          </p:cNvGraphicFramePr>
          <p:nvPr/>
        </p:nvGraphicFramePr>
        <p:xfrm>
          <a:off x="7757302" y="2714728"/>
          <a:ext cx="1806186" cy="611185"/>
        </p:xfrm>
        <a:graphic>
          <a:graphicData uri="http://schemas.openxmlformats.org/drawingml/2006/table">
            <a:tbl>
              <a:tblPr>
                <a:tableStyleId>{5C22544A-7EE6-4342-B048-85BDC9FD1C3A}</a:tableStyleId>
              </a:tblPr>
              <a:tblGrid>
                <a:gridCol w="602062"/>
                <a:gridCol w="602062"/>
                <a:gridCol w="602062"/>
              </a:tblGrid>
              <a:tr h="611185">
                <a:tc>
                  <a:txBody>
                    <a:bodyPr/>
                    <a:lstStyle/>
                    <a:p>
                      <a:pPr algn="ctr"/>
                      <a:r>
                        <a:rPr lang="en-US" altLang="zh-CN" sz="3200" dirty="0">
                          <a:latin typeface="Times New Roman" panose="02020603050405020304" pitchFamily="18" charset="0"/>
                          <a:cs typeface="Times New Roman" panose="02020603050405020304" pitchFamily="18" charset="0"/>
                        </a:rPr>
                        <a:t>4</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3200" dirty="0">
                          <a:latin typeface="Times New Roman" panose="02020603050405020304" pitchFamily="18" charset="0"/>
                          <a:cs typeface="Times New Roman" panose="02020603050405020304" pitchFamily="18" charset="0"/>
                        </a:rPr>
                        <a:t>3</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3200" dirty="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aphicFrame>
        <p:nvGraphicFramePr>
          <p:cNvPr id="100" name="表格 99"/>
          <p:cNvGraphicFramePr>
            <a:graphicFrameLocks noGrp="1"/>
          </p:cNvGraphicFramePr>
          <p:nvPr/>
        </p:nvGraphicFramePr>
        <p:xfrm>
          <a:off x="7794303" y="3723921"/>
          <a:ext cx="1806186" cy="611185"/>
        </p:xfrm>
        <a:graphic>
          <a:graphicData uri="http://schemas.openxmlformats.org/drawingml/2006/table">
            <a:tbl>
              <a:tblPr>
                <a:tableStyleId>{5C22544A-7EE6-4342-B048-85BDC9FD1C3A}</a:tableStyleId>
              </a:tblPr>
              <a:tblGrid>
                <a:gridCol w="602062"/>
                <a:gridCol w="602062"/>
                <a:gridCol w="602062"/>
              </a:tblGrid>
              <a:tr h="611185">
                <a:tc>
                  <a:txBody>
                    <a:bodyPr/>
                    <a:lstStyle/>
                    <a:p>
                      <a:pPr algn="ctr"/>
                      <a:r>
                        <a:rPr lang="en-US" altLang="zh-CN" sz="3200" dirty="0">
                          <a:latin typeface="Times New Roman" panose="02020603050405020304" pitchFamily="18" charset="0"/>
                          <a:cs typeface="Times New Roman" panose="02020603050405020304" pitchFamily="18" charset="0"/>
                        </a:rPr>
                        <a:t>0</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3200" dirty="0">
                          <a:latin typeface="Times New Roman" panose="02020603050405020304" pitchFamily="18" charset="0"/>
                          <a:cs typeface="Times New Roman" panose="02020603050405020304" pitchFamily="18" charset="0"/>
                        </a:rPr>
                        <a:t>5</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aphicFrame>
        <p:nvGraphicFramePr>
          <p:cNvPr id="104" name="表格 103"/>
          <p:cNvGraphicFramePr>
            <a:graphicFrameLocks noGrp="1"/>
          </p:cNvGraphicFramePr>
          <p:nvPr/>
        </p:nvGraphicFramePr>
        <p:xfrm>
          <a:off x="9921191" y="3715878"/>
          <a:ext cx="1806186" cy="611185"/>
        </p:xfrm>
        <a:graphic>
          <a:graphicData uri="http://schemas.openxmlformats.org/drawingml/2006/table">
            <a:tbl>
              <a:tblPr>
                <a:tableStyleId>{5C22544A-7EE6-4342-B048-85BDC9FD1C3A}</a:tableStyleId>
              </a:tblPr>
              <a:tblGrid>
                <a:gridCol w="602062"/>
                <a:gridCol w="602062"/>
                <a:gridCol w="602062"/>
              </a:tblGrid>
              <a:tr h="611185">
                <a:tc>
                  <a:txBody>
                    <a:bodyPr/>
                    <a:lstStyle/>
                    <a:p>
                      <a:pPr algn="ctr"/>
                      <a:r>
                        <a:rPr lang="en-US" altLang="zh-CN" sz="3200" dirty="0">
                          <a:latin typeface="Times New Roman" panose="02020603050405020304" pitchFamily="18" charset="0"/>
                          <a:cs typeface="Times New Roman" panose="02020603050405020304" pitchFamily="18" charset="0"/>
                        </a:rPr>
                        <a:t>3</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3200" dirty="0">
                          <a:latin typeface="Times New Roman" panose="02020603050405020304" pitchFamily="18" charset="0"/>
                          <a:cs typeface="Times New Roman" panose="02020603050405020304" pitchFamily="18" charset="0"/>
                        </a:rPr>
                        <a:t>6</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3200" dirty="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aphicFrame>
        <p:nvGraphicFramePr>
          <p:cNvPr id="105" name="表格 104"/>
          <p:cNvGraphicFramePr>
            <a:graphicFrameLocks noGrp="1"/>
          </p:cNvGraphicFramePr>
          <p:nvPr/>
        </p:nvGraphicFramePr>
        <p:xfrm>
          <a:off x="7794303" y="4655887"/>
          <a:ext cx="1806186" cy="590270"/>
        </p:xfrm>
        <a:graphic>
          <a:graphicData uri="http://schemas.openxmlformats.org/drawingml/2006/table">
            <a:tbl>
              <a:tblPr>
                <a:tableStyleId>{5C22544A-7EE6-4342-B048-85BDC9FD1C3A}</a:tableStyleId>
              </a:tblPr>
              <a:tblGrid>
                <a:gridCol w="602062"/>
                <a:gridCol w="602062"/>
                <a:gridCol w="602062"/>
              </a:tblGrid>
              <a:tr h="590270">
                <a:tc>
                  <a:txBody>
                    <a:bodyPr/>
                    <a:lstStyle/>
                    <a:p>
                      <a:pPr algn="ctr"/>
                      <a:r>
                        <a:rPr lang="en-US" altLang="zh-CN" sz="3200" dirty="0">
                          <a:latin typeface="Times New Roman" panose="02020603050405020304" pitchFamily="18" charset="0"/>
                          <a:cs typeface="Times New Roman" panose="02020603050405020304" pitchFamily="18" charset="0"/>
                        </a:rPr>
                        <a:t>0</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3200" dirty="0">
                          <a:latin typeface="Times New Roman" panose="02020603050405020304" pitchFamily="18" charset="0"/>
                          <a:cs typeface="Times New Roman" panose="02020603050405020304" pitchFamily="18" charset="0"/>
                        </a:rPr>
                        <a:t>3</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3200" dirty="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pSp>
        <p:nvGrpSpPr>
          <p:cNvPr id="50" name="组合 49"/>
          <p:cNvGrpSpPr/>
          <p:nvPr/>
        </p:nvGrpSpPr>
        <p:grpSpPr>
          <a:xfrm>
            <a:off x="549001" y="555626"/>
            <a:ext cx="3565799" cy="876848"/>
            <a:chOff x="326687" y="247818"/>
            <a:chExt cx="4861582" cy="725466"/>
          </a:xfrm>
        </p:grpSpPr>
        <p:sp>
          <p:nvSpPr>
            <p:cNvPr id="51" name="文本框 50"/>
            <p:cNvSpPr txBox="1"/>
            <p:nvPr/>
          </p:nvSpPr>
          <p:spPr bwMode="auto">
            <a:xfrm>
              <a:off x="1038109" y="413994"/>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cs typeface="Times New Roman" panose="02020603050405020304" pitchFamily="18" charset="0"/>
                </a:rPr>
                <a:t>邻接链表表示法</a:t>
              </a:r>
              <a:endParaRPr lang="zh-CN" altLang="en-US" sz="2400" kern="0" dirty="0">
                <a:solidFill>
                  <a:srgbClr val="0070C0"/>
                </a:solidFill>
                <a:latin typeface="+mn-ea"/>
                <a:cs typeface="Times New Roman" panose="02020603050405020304" pitchFamily="18" charset="0"/>
              </a:endParaRPr>
            </a:p>
          </p:txBody>
        </p:sp>
        <p:grpSp>
          <p:nvGrpSpPr>
            <p:cNvPr id="52" name="组合 51"/>
            <p:cNvGrpSpPr/>
            <p:nvPr/>
          </p:nvGrpSpPr>
          <p:grpSpPr>
            <a:xfrm>
              <a:off x="326687" y="247818"/>
              <a:ext cx="4861582" cy="725466"/>
              <a:chOff x="326687" y="247818"/>
              <a:chExt cx="4861582" cy="725466"/>
            </a:xfrm>
          </p:grpSpPr>
          <p:grpSp>
            <p:nvGrpSpPr>
              <p:cNvPr id="53" name="组合 52"/>
              <p:cNvGrpSpPr/>
              <p:nvPr/>
            </p:nvGrpSpPr>
            <p:grpSpPr>
              <a:xfrm>
                <a:off x="349799" y="247818"/>
                <a:ext cx="4791980" cy="261575"/>
                <a:chOff x="349799" y="247818"/>
                <a:chExt cx="4791980" cy="261575"/>
              </a:xfrm>
            </p:grpSpPr>
            <p:cxnSp>
              <p:nvCxnSpPr>
                <p:cNvPr id="83" name="直接连接符 8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7"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cs typeface="Times New Roman" panose="02020603050405020304" pitchFamily="18" charset="0"/>
                  </a:endParaRPr>
                </a:p>
              </p:txBody>
            </p:sp>
            <p:sp>
              <p:nvSpPr>
                <p:cNvPr id="88"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54" name="组合 53"/>
              <p:cNvGrpSpPr/>
              <p:nvPr/>
            </p:nvGrpSpPr>
            <p:grpSpPr>
              <a:xfrm>
                <a:off x="349799" y="711709"/>
                <a:ext cx="4815092" cy="261575"/>
                <a:chOff x="358852" y="925118"/>
                <a:chExt cx="4815092" cy="261575"/>
              </a:xfrm>
            </p:grpSpPr>
            <p:cxnSp>
              <p:nvCxnSpPr>
                <p:cNvPr id="64" name="直接连接符 6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0"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cs typeface="Times New Roman" panose="02020603050405020304" pitchFamily="18" charset="0"/>
                  </a:endParaRPr>
                </a:p>
              </p:txBody>
            </p:sp>
            <p:sp>
              <p:nvSpPr>
                <p:cNvPr id="81"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cs typeface="Times New Roman" panose="02020603050405020304" pitchFamily="18" charset="0"/>
                  </a:endParaRPr>
                </a:p>
              </p:txBody>
            </p:sp>
          </p:grpSp>
          <p:grpSp>
            <p:nvGrpSpPr>
              <p:cNvPr id="56" name="组合 55"/>
              <p:cNvGrpSpPr/>
              <p:nvPr/>
            </p:nvGrpSpPr>
            <p:grpSpPr>
              <a:xfrm>
                <a:off x="5138963" y="489126"/>
                <a:ext cx="49306" cy="329693"/>
                <a:chOff x="5138963" y="489126"/>
                <a:chExt cx="49306" cy="329693"/>
              </a:xfrm>
            </p:grpSpPr>
            <p:sp>
              <p:nvSpPr>
                <p:cNvPr id="62" name="椭圆 6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63" name="椭圆 6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nvGrpSpPr>
              <p:cNvPr id="58" name="组合 57"/>
              <p:cNvGrpSpPr/>
              <p:nvPr/>
            </p:nvGrpSpPr>
            <p:grpSpPr>
              <a:xfrm>
                <a:off x="326687" y="399838"/>
                <a:ext cx="49306" cy="329693"/>
                <a:chOff x="5138963" y="489126"/>
                <a:chExt cx="49306" cy="329693"/>
              </a:xfrm>
            </p:grpSpPr>
            <p:sp>
              <p:nvSpPr>
                <p:cNvPr id="59" name="椭圆 5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sp>
              <p:nvSpPr>
                <p:cNvPr id="6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Times New Roman" panose="02020603050405020304" pitchFamily="18" charset="0"/>
                  </a:endParaRPr>
                </a:p>
              </p:txBody>
            </p:sp>
          </p:grpSp>
        </p:grpSp>
      </p:grpSp>
      <p:cxnSp>
        <p:nvCxnSpPr>
          <p:cNvPr id="89" name="直接箭头连接符 9"/>
          <p:cNvCxnSpPr/>
          <p:nvPr/>
        </p:nvCxnSpPr>
        <p:spPr>
          <a:xfrm>
            <a:off x="9240883" y="2089476"/>
            <a:ext cx="67200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9"/>
          <p:cNvCxnSpPr/>
          <p:nvPr/>
        </p:nvCxnSpPr>
        <p:spPr>
          <a:xfrm>
            <a:off x="9240882" y="4052165"/>
            <a:ext cx="67200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639752" y="1665874"/>
            <a:ext cx="1522519" cy="4188982"/>
            <a:chOff x="5639752" y="1328999"/>
            <a:chExt cx="1522519" cy="4188982"/>
          </a:xfrm>
        </p:grpSpPr>
        <p:grpSp>
          <p:nvGrpSpPr>
            <p:cNvPr id="19" name="组合 18"/>
            <p:cNvGrpSpPr/>
            <p:nvPr/>
          </p:nvGrpSpPr>
          <p:grpSpPr>
            <a:xfrm>
              <a:off x="5639752" y="1328999"/>
              <a:ext cx="1010101" cy="4171602"/>
              <a:chOff x="5639752" y="1479230"/>
              <a:chExt cx="1010101" cy="4026390"/>
            </a:xfrm>
          </p:grpSpPr>
          <mc:AlternateContent xmlns:mc="http://schemas.openxmlformats.org/markup-compatibility/2006">
            <mc:Choice xmlns:a14="http://schemas.microsoft.com/office/drawing/2010/main" Requires="a14">
              <p:sp>
                <p:nvSpPr>
                  <p:cNvPr id="6" name="文本框 5">
                    <a:extLst>
                      <a:ext uri="{FF2B5EF4-FFF2-40B4-BE49-F238E27FC236}">
                        <ele attr="{3DAD3F53-DF01-4BCB-AC4C-803DB2F44A5C}"/>
                      </a:ext>
                    </a:extLst>
                  </p:cNvPr>
                  <p:cNvSpPr txBox="1"/>
                  <p:nvPr/>
                </p:nvSpPr>
                <p:spPr>
                  <a:xfrm>
                    <a:off x="5639752" y="1479230"/>
                    <a:ext cx="979114" cy="4455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0</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5639752" y="1479230"/>
                    <a:ext cx="979114" cy="584775"/>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7" name="文本框 66">
                    <a:extLst>
                      <a:ext uri="{FF2B5EF4-FFF2-40B4-BE49-F238E27FC236}">
                        <ele attr="{1AA8D0D3-6625-45E9-9041-66526AE5D523}"/>
                      </a:ext>
                    </a:extLst>
                  </p:cNvPr>
                  <p:cNvSpPr txBox="1"/>
                  <p:nvPr/>
                </p:nvSpPr>
                <p:spPr>
                  <a:xfrm>
                    <a:off x="5670739" y="2458127"/>
                    <a:ext cx="979114" cy="4455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1</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67" name="文本框 66"/>
                  <p:cNvSpPr txBox="1">
                    <a:spLocks noRot="1" noChangeAspect="1" noMove="1" noResize="1" noEditPoints="1" noAdjustHandles="1" noChangeArrowheads="1" noChangeShapeType="1" noTextEdit="1"/>
                  </p:cNvSpPr>
                  <p:nvPr/>
                </p:nvSpPr>
                <p:spPr>
                  <a:xfrm>
                    <a:off x="5670739" y="2458127"/>
                    <a:ext cx="979114" cy="584775"/>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8" name="文本框 67">
                    <a:extLst>
                      <a:ext uri="{FF2B5EF4-FFF2-40B4-BE49-F238E27FC236}">
                        <ele attr="{8D4F46F2-28E8-406F-A4B9-9A8CB5674345}"/>
                      </a:ext>
                    </a:extLst>
                  </p:cNvPr>
                  <p:cNvSpPr txBox="1"/>
                  <p:nvPr/>
                </p:nvSpPr>
                <p:spPr>
                  <a:xfrm>
                    <a:off x="5670739" y="3425113"/>
                    <a:ext cx="979114" cy="4455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2</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68" name="文本框 67"/>
                  <p:cNvSpPr txBox="1">
                    <a:spLocks noRot="1" noChangeAspect="1" noMove="1" noResize="1" noEditPoints="1" noAdjustHandles="1" noChangeArrowheads="1" noChangeShapeType="1" noTextEdit="1"/>
                  </p:cNvSpPr>
                  <p:nvPr/>
                </p:nvSpPr>
                <p:spPr>
                  <a:xfrm>
                    <a:off x="5670739" y="3425113"/>
                    <a:ext cx="979114" cy="584775"/>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0" name="文本框 69">
                    <a:extLst>
                      <a:ext uri="{FF2B5EF4-FFF2-40B4-BE49-F238E27FC236}">
                        <ele attr="{CE04FAAE-0B0B-4754-823A-6271B53BB780}"/>
                      </a:ext>
                    </a:extLst>
                  </p:cNvPr>
                  <p:cNvSpPr txBox="1"/>
                  <p:nvPr/>
                </p:nvSpPr>
                <p:spPr>
                  <a:xfrm>
                    <a:off x="5670738" y="4301920"/>
                    <a:ext cx="979114" cy="4455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3</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70" name="文本框 69"/>
                  <p:cNvSpPr txBox="1">
                    <a:spLocks noRot="1" noChangeAspect="1" noMove="1" noResize="1" noEditPoints="1" noAdjustHandles="1" noChangeArrowheads="1" noChangeShapeType="1" noTextEdit="1"/>
                  </p:cNvSpPr>
                  <p:nvPr/>
                </p:nvSpPr>
                <p:spPr>
                  <a:xfrm>
                    <a:off x="5670738" y="4301920"/>
                    <a:ext cx="979114" cy="584775"/>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2" name="文本框 81">
                    <a:extLst>
                      <a:ext uri="{FF2B5EF4-FFF2-40B4-BE49-F238E27FC236}">
                        <ele attr="{F73760D3-657D-46CF-B35D-6CB0FD74D7D2}"/>
                      </a:ext>
                    </a:extLst>
                  </p:cNvPr>
                  <p:cNvSpPr txBox="1"/>
                  <p:nvPr/>
                </p:nvSpPr>
                <p:spPr>
                  <a:xfrm>
                    <a:off x="5782540" y="5060025"/>
                    <a:ext cx="748818" cy="4455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4</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2" name="文本框 81"/>
                  <p:cNvSpPr txBox="1">
                    <a:spLocks noRot="1" noChangeAspect="1" noMove="1" noResize="1" noEditPoints="1" noAdjustHandles="1" noChangeArrowheads="1" noChangeShapeType="1" noTextEdit="1"/>
                  </p:cNvSpPr>
                  <p:nvPr/>
                </p:nvSpPr>
                <p:spPr>
                  <a:xfrm>
                    <a:off x="5782540" y="5060025"/>
                    <a:ext cx="748818" cy="584775"/>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8" name="Rectangle 7"/>
                <p:cNvSpPr/>
                <p:nvPr/>
              </p:nvSpPr>
              <p:spPr>
                <a:xfrm>
                  <a:off x="6719522" y="5056316"/>
                  <a:ext cx="442749" cy="46166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zh-CN" altLang="en-US" sz="2400" i="1">
                            <a:latin typeface="Cambria Math" panose="02040503050406030204" pitchFamily="18" charset="0"/>
                          </a:rPr>
                          <m:t>∧</m:t>
                        </m:r>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6719522" y="5056316"/>
                  <a:ext cx="378629" cy="369332"/>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grpSp>
      <p:graphicFrame>
        <p:nvGraphicFramePr>
          <p:cNvPr id="91" name="表格 90"/>
          <p:cNvGraphicFramePr>
            <a:graphicFrameLocks noGrp="1"/>
          </p:cNvGraphicFramePr>
          <p:nvPr/>
        </p:nvGraphicFramePr>
        <p:xfrm>
          <a:off x="9992909" y="1789354"/>
          <a:ext cx="1806186" cy="611185"/>
        </p:xfrm>
        <a:graphic>
          <a:graphicData uri="http://schemas.openxmlformats.org/drawingml/2006/table">
            <a:tbl>
              <a:tblPr>
                <a:tableStyleId>{5C22544A-7EE6-4342-B048-85BDC9FD1C3A}</a:tableStyleId>
              </a:tblPr>
              <a:tblGrid>
                <a:gridCol w="602062"/>
                <a:gridCol w="602062"/>
                <a:gridCol w="602062"/>
              </a:tblGrid>
              <a:tr h="611185">
                <a:tc>
                  <a:txBody>
                    <a:bodyPr/>
                    <a:lstStyle/>
                    <a:p>
                      <a:pPr algn="ctr"/>
                      <a:r>
                        <a:rPr lang="en-US" altLang="zh-CN" sz="3200" dirty="0">
                          <a:latin typeface="Times New Roman" panose="02020603050405020304" pitchFamily="18" charset="0"/>
                          <a:cs typeface="Times New Roman" panose="02020603050405020304" pitchFamily="18" charset="0"/>
                        </a:rPr>
                        <a:t>2</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3200" dirty="0">
                          <a:latin typeface="Times New Roman" panose="02020603050405020304" pitchFamily="18" charset="0"/>
                          <a:cs typeface="Times New Roman" panose="02020603050405020304" pitchFamily="18" charset="0"/>
                        </a:rPr>
                        <a:t>2</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3200" dirty="0">
                          <a:latin typeface="Times New Roman" panose="02020603050405020304" pitchFamily="18" charset="0"/>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p:cTn id="11" dur="500" fill="hold"/>
                                        <p:tgtEl>
                                          <p:spTgt spid="77"/>
                                        </p:tgtEl>
                                        <p:attrNameLst>
                                          <p:attrName>ppt_w</p:attrName>
                                        </p:attrNameLst>
                                      </p:cBhvr>
                                      <p:tavLst>
                                        <p:tav tm="0">
                                          <p:val>
                                            <p:fltVal val="0"/>
                                          </p:val>
                                        </p:tav>
                                        <p:tav tm="100000">
                                          <p:val>
                                            <p:strVal val="#ppt_w"/>
                                          </p:val>
                                        </p:tav>
                                      </p:tavLst>
                                    </p:anim>
                                    <p:anim calcmode="lin" valueType="num">
                                      <p:cBhvr>
                                        <p:cTn id="12" dur="500" fill="hold"/>
                                        <p:tgtEl>
                                          <p:spTgt spid="77"/>
                                        </p:tgtEl>
                                        <p:attrNameLst>
                                          <p:attrName>ppt_h</p:attrName>
                                        </p:attrNameLst>
                                      </p:cBhvr>
                                      <p:tavLst>
                                        <p:tav tm="0">
                                          <p:val>
                                            <p:fltVal val="0"/>
                                          </p:val>
                                        </p:tav>
                                        <p:tav tm="100000">
                                          <p:val>
                                            <p:strVal val="#ppt_h"/>
                                          </p:val>
                                        </p:tav>
                                      </p:tavLst>
                                    </p:anim>
                                    <p:animEffect transition="in" filter="fade">
                                      <p:cBhvr>
                                        <p:cTn id="13" dur="500"/>
                                        <p:tgtEl>
                                          <p:spTgt spid="77"/>
                                        </p:tgtEl>
                                      </p:cBhvr>
                                    </p:animEffect>
                                  </p:childTnLst>
                                </p:cTn>
                              </p:par>
                              <p:par>
                                <p:cTn id="14" presetID="22"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2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92"/>
                                        </p:tgtEl>
                                        <p:attrNameLst>
                                          <p:attrName>style.visibility</p:attrName>
                                        </p:attrNameLst>
                                      </p:cBhvr>
                                      <p:to>
                                        <p:strVal val="visible"/>
                                      </p:to>
                                    </p:set>
                                    <p:animEffect transition="in" filter="wipe(down)">
                                      <p:cBhvr>
                                        <p:cTn id="26" dur="500"/>
                                        <p:tgtEl>
                                          <p:spTgt spid="92"/>
                                        </p:tgtEl>
                                      </p:cBhvr>
                                    </p:animEffect>
                                  </p:childTnLst>
                                </p:cTn>
                              </p:par>
                              <p:par>
                                <p:cTn id="27" presetID="22" presetClass="entr" presetSubtype="4"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wipe(down)">
                                      <p:cBhvr>
                                        <p:cTn id="29" dur="500"/>
                                        <p:tgtEl>
                                          <p:spTgt spid="96"/>
                                        </p:tgtEl>
                                      </p:cBhvr>
                                    </p:animEffect>
                                  </p:childTnLst>
                                </p:cTn>
                              </p:par>
                              <p:par>
                                <p:cTn id="30" presetID="22" presetClass="entr" presetSubtype="4" fill="hold" nodeType="with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wipe(down)">
                                      <p:cBhvr>
                                        <p:cTn id="32" dur="500"/>
                                        <p:tgtEl>
                                          <p:spTgt spid="97"/>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nodeType="with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wipe(left)">
                                      <p:cBhvr>
                                        <p:cTn id="39" dur="500"/>
                                        <p:tgtEl>
                                          <p:spTgt spid="99"/>
                                        </p:tgtEl>
                                      </p:cBhvr>
                                    </p:animEffect>
                                  </p:childTnLst>
                                </p:cTn>
                              </p:par>
                              <p:par>
                                <p:cTn id="40" presetID="22" presetClass="entr" presetSubtype="8" fill="hold"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wipe(left)">
                                      <p:cBhvr>
                                        <p:cTn id="42" dur="500"/>
                                        <p:tgtEl>
                                          <p:spTgt spid="100"/>
                                        </p:tgtEl>
                                      </p:cBhvr>
                                    </p:animEffect>
                                  </p:childTnLst>
                                </p:cTn>
                              </p:par>
                              <p:par>
                                <p:cTn id="43" presetID="22" presetClass="entr" presetSubtype="8"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wipe(left)">
                                      <p:cBhvr>
                                        <p:cTn id="45" dur="500"/>
                                        <p:tgtEl>
                                          <p:spTgt spid="105"/>
                                        </p:tgtEl>
                                      </p:cBhvr>
                                    </p:animEffect>
                                  </p:childTnLst>
                                </p:cTn>
                              </p:par>
                              <p:par>
                                <p:cTn id="46" presetID="22" presetClass="entr" presetSubtype="8" fill="hold" nodeType="with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wipe(left)">
                                      <p:cBhvr>
                                        <p:cTn id="48" dur="500"/>
                                        <p:tgtEl>
                                          <p:spTgt spid="104"/>
                                        </p:tgtEl>
                                      </p:cBhvr>
                                    </p:animEffect>
                                  </p:childTnLst>
                                </p:cTn>
                              </p:par>
                              <p:par>
                                <p:cTn id="49" presetID="22" presetClass="entr" presetSubtype="8"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left)">
                                      <p:cBhvr>
                                        <p:cTn id="51" dur="500"/>
                                        <p:tgtEl>
                                          <p:spTgt spid="91"/>
                                        </p:tgtEl>
                                      </p:cBhvr>
                                    </p:animEffect>
                                  </p:childTnLst>
                                </p:cTn>
                              </p:par>
                            </p:childTnLst>
                          </p:cTn>
                        </p:par>
                        <p:par>
                          <p:cTn id="52" fill="hold">
                            <p:stCondLst>
                              <p:cond delay="2000"/>
                            </p:stCondLst>
                            <p:childTnLst>
                              <p:par>
                                <p:cTn id="53" presetID="22" presetClass="entr" presetSubtype="4" fill="hold" nodeType="after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wipe(down)">
                                      <p:cBhvr>
                                        <p:cTn id="55" dur="500"/>
                                        <p:tgtEl>
                                          <p:spTgt spid="89"/>
                                        </p:tgtEl>
                                      </p:cBhvr>
                                    </p:animEffect>
                                  </p:childTnLst>
                                </p:cTn>
                              </p:par>
                            </p:childTnLst>
                          </p:cTn>
                        </p:par>
                        <p:par>
                          <p:cTn id="56" fill="hold">
                            <p:stCondLst>
                              <p:cond delay="2500"/>
                            </p:stCondLst>
                            <p:childTnLst>
                              <p:par>
                                <p:cTn id="57" presetID="22" presetClass="entr" presetSubtype="4" fill="hold" nodeType="afterEffect">
                                  <p:stCondLst>
                                    <p:cond delay="0"/>
                                  </p:stCondLst>
                                  <p:childTnLst>
                                    <p:set>
                                      <p:cBhvr>
                                        <p:cTn id="58" dur="1" fill="hold">
                                          <p:stCondLst>
                                            <p:cond delay="0"/>
                                          </p:stCondLst>
                                        </p:cTn>
                                        <p:tgtEl>
                                          <p:spTgt spid="90"/>
                                        </p:tgtEl>
                                        <p:attrNameLst>
                                          <p:attrName>style.visibility</p:attrName>
                                        </p:attrNameLst>
                                      </p:cBhvr>
                                      <p:to>
                                        <p:strVal val="visible"/>
                                      </p:to>
                                    </p:set>
                                    <p:animEffect transition="in" filter="wipe(down)">
                                      <p:cBhvr>
                                        <p:cTn id="5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4481883" y="1883726"/>
          <a:ext cx="1215200" cy="3775540"/>
        </p:xfrm>
        <a:graphic>
          <a:graphicData uri="http://schemas.openxmlformats.org/drawingml/2006/table">
            <a:tbl>
              <a:tblPr>
                <a:tableStyleId>{5C22544A-7EE6-4342-B048-85BDC9FD1C3A}</a:tableStyleId>
              </a:tblPr>
              <a:tblGrid>
                <a:gridCol w="607600"/>
                <a:gridCol w="607600"/>
              </a:tblGrid>
              <a:tr h="755108">
                <a:tc>
                  <a:txBody>
                    <a:bodyPr/>
                    <a:lstStyle/>
                    <a:p>
                      <a:endParaRPr lang="zh-CN" altLang="en-US" sz="2700" dirty="0"/>
                    </a:p>
                  </a:txBody>
                  <a:tcPr marL="76502" marR="76502" marT="38250" marB="3825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500"/>
                    </a:p>
                  </a:txBody>
                  <a:tcPr marL="76502" marR="76502" marT="38250" marB="3825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755108">
                <a:tc>
                  <a:txBody>
                    <a:bodyPr/>
                    <a:lstStyle/>
                    <a:p>
                      <a:endParaRPr lang="zh-CN" altLang="en-US" sz="1500" dirty="0"/>
                    </a:p>
                  </a:txBody>
                  <a:tcPr marL="76502" marR="76502" marT="38250" marB="3825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500"/>
                    </a:p>
                  </a:txBody>
                  <a:tcPr marL="76502" marR="76502" marT="38250" marB="3825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755108">
                <a:tc>
                  <a:txBody>
                    <a:bodyPr/>
                    <a:lstStyle/>
                    <a:p>
                      <a:endParaRPr lang="zh-CN" altLang="en-US" sz="1500"/>
                    </a:p>
                  </a:txBody>
                  <a:tcPr marL="76502" marR="76502" marT="38250" marB="3825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500"/>
                    </a:p>
                  </a:txBody>
                  <a:tcPr marL="76502" marR="76502" marT="38250" marB="3825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755108">
                <a:tc>
                  <a:txBody>
                    <a:bodyPr/>
                    <a:lstStyle/>
                    <a:p>
                      <a:endParaRPr lang="zh-CN" altLang="en-US" sz="1500"/>
                    </a:p>
                  </a:txBody>
                  <a:tcPr marL="76502" marR="76502" marT="38250" marB="3825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500"/>
                    </a:p>
                  </a:txBody>
                  <a:tcPr marL="76502" marR="76502" marT="38250" marB="3825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r h="755108">
                <a:tc>
                  <a:txBody>
                    <a:bodyPr/>
                    <a:lstStyle/>
                    <a:p>
                      <a:endParaRPr lang="zh-CN" altLang="en-US" sz="1500" dirty="0"/>
                    </a:p>
                  </a:txBody>
                  <a:tcPr marL="76502" marR="76502" marT="38250" marB="3825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500" dirty="0"/>
                    </a:p>
                  </a:txBody>
                  <a:tcPr marL="76502" marR="76502" marT="38250" marB="3825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mc:Choice xmlns:a14="http://schemas.microsoft.com/office/drawing/2010/main" Requires="a14">
          <p:sp>
            <p:nvSpPr>
              <p:cNvPr id="6" name="文本框 5">
                <a:extLst>
                  <a:ext uri="{FF2B5EF4-FFF2-40B4-BE49-F238E27FC236}">
                    <ele attr="{3DAD3F53-DF01-4BCB-AC4C-803DB2F44A5C}"/>
                  </a:ext>
                </a:extLst>
              </p:cNvPr>
              <p:cNvSpPr txBox="1"/>
              <p:nvPr/>
            </p:nvSpPr>
            <p:spPr>
              <a:xfrm>
                <a:off x="4392009" y="1966612"/>
                <a:ext cx="83881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b="0" i="0" smtClean="0">
                              <a:latin typeface="Cambria Math" panose="02040503050406030204" pitchFamily="18" charset="0"/>
                            </a:rPr>
                            <m:t>V</m:t>
                          </m:r>
                        </m:e>
                        <m:sub>
                          <m:r>
                            <a:rPr lang="en-US" altLang="zh-CN" sz="3200" b="0" i="0" smtClean="0">
                              <a:latin typeface="Cambria Math" panose="02040503050406030204" pitchFamily="18" charset="0"/>
                            </a:rPr>
                            <m:t>0</m:t>
                          </m:r>
                        </m:sub>
                      </m:sSub>
                    </m:oMath>
                  </m:oMathPara>
                </a14:m>
                <a:endParaRPr lang="zh-CN" altLang="en-US" sz="3200" dirty="0">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4392009" y="1966612"/>
                <a:ext cx="838818" cy="584775"/>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7" name="文本框 66">
                <a:extLst>
                  <a:ext uri="{FF2B5EF4-FFF2-40B4-BE49-F238E27FC236}">
                    <ele attr="{1AA8D0D3-6625-45E9-9041-66526AE5D523}"/>
                  </a:ext>
                </a:extLst>
              </p:cNvPr>
              <p:cNvSpPr txBox="1"/>
              <p:nvPr/>
            </p:nvSpPr>
            <p:spPr>
              <a:xfrm>
                <a:off x="4381798" y="2722006"/>
                <a:ext cx="83881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b="0" i="0" smtClean="0">
                              <a:latin typeface="Cambria Math" panose="02040503050406030204" pitchFamily="18" charset="0"/>
                            </a:rPr>
                            <m:t>V</m:t>
                          </m:r>
                        </m:e>
                        <m:sub>
                          <m:r>
                            <a:rPr lang="en-US" altLang="zh-CN" sz="3200" b="0" i="0" smtClean="0">
                              <a:latin typeface="Cambria Math" panose="02040503050406030204" pitchFamily="18" charset="0"/>
                            </a:rPr>
                            <m:t>1</m:t>
                          </m:r>
                        </m:sub>
                      </m:sSub>
                    </m:oMath>
                  </m:oMathPara>
                </a14:m>
                <a:endParaRPr lang="zh-CN" altLang="en-US" sz="3200" dirty="0">
                  <a:latin typeface="Times New Roman" panose="02020603050405020304" pitchFamily="18" charset="0"/>
                  <a:cs typeface="Times New Roman" panose="02020603050405020304" pitchFamily="18" charset="0"/>
                </a:endParaRPr>
              </a:p>
            </p:txBody>
          </p:sp>
        </mc:Choice>
        <mc:Fallback>
          <p:sp>
            <p:nvSpPr>
              <p:cNvPr id="67" name="文本框 66"/>
              <p:cNvSpPr txBox="1">
                <a:spLocks noRot="1" noChangeAspect="1" noMove="1" noResize="1" noEditPoints="1" noAdjustHandles="1" noChangeArrowheads="1" noChangeShapeType="1" noTextEdit="1"/>
              </p:cNvSpPr>
              <p:nvPr/>
            </p:nvSpPr>
            <p:spPr>
              <a:xfrm>
                <a:off x="4381798" y="2722006"/>
                <a:ext cx="838818" cy="584775"/>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8" name="文本框 67">
                <a:extLst>
                  <a:ext uri="{FF2B5EF4-FFF2-40B4-BE49-F238E27FC236}">
                    <ele attr="{8D4F46F2-28E8-406F-A4B9-9A8CB5674345}"/>
                  </a:ext>
                </a:extLst>
              </p:cNvPr>
              <p:cNvSpPr txBox="1"/>
              <p:nvPr/>
            </p:nvSpPr>
            <p:spPr>
              <a:xfrm>
                <a:off x="4370189" y="3468918"/>
                <a:ext cx="83881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b="0" i="0" smtClean="0">
                              <a:latin typeface="Cambria Math" panose="02040503050406030204" pitchFamily="18" charset="0"/>
                            </a:rPr>
                            <m:t>V</m:t>
                          </m:r>
                        </m:e>
                        <m:sub>
                          <m:r>
                            <a:rPr lang="en-US" altLang="zh-CN" sz="3200" b="0" i="0" smtClean="0">
                              <a:latin typeface="Cambria Math" panose="02040503050406030204" pitchFamily="18" charset="0"/>
                            </a:rPr>
                            <m:t>2</m:t>
                          </m:r>
                        </m:sub>
                      </m:sSub>
                    </m:oMath>
                  </m:oMathPara>
                </a14:m>
                <a:endParaRPr lang="zh-CN" altLang="en-US" sz="3200" dirty="0">
                  <a:latin typeface="Times New Roman" panose="02020603050405020304" pitchFamily="18" charset="0"/>
                  <a:cs typeface="Times New Roman" panose="02020603050405020304" pitchFamily="18" charset="0"/>
                </a:endParaRPr>
              </a:p>
            </p:txBody>
          </p:sp>
        </mc:Choice>
        <mc:Fallback>
          <p:sp>
            <p:nvSpPr>
              <p:cNvPr id="68" name="文本框 67"/>
              <p:cNvSpPr txBox="1">
                <a:spLocks noRot="1" noChangeAspect="1" noMove="1" noResize="1" noEditPoints="1" noAdjustHandles="1" noChangeArrowheads="1" noChangeShapeType="1" noTextEdit="1"/>
              </p:cNvSpPr>
              <p:nvPr/>
            </p:nvSpPr>
            <p:spPr>
              <a:xfrm>
                <a:off x="4370189" y="3468918"/>
                <a:ext cx="838818" cy="584775"/>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0" name="文本框 69">
                <a:extLst>
                  <a:ext uri="{FF2B5EF4-FFF2-40B4-BE49-F238E27FC236}">
                    <ele attr="{CE04FAAE-0B0B-4754-823A-6271B53BB780}"/>
                  </a:ext>
                </a:extLst>
              </p:cNvPr>
              <p:cNvSpPr txBox="1"/>
              <p:nvPr/>
            </p:nvSpPr>
            <p:spPr>
              <a:xfrm>
                <a:off x="4359978" y="4246864"/>
                <a:ext cx="83881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b="0" i="0" smtClean="0">
                              <a:latin typeface="Cambria Math" panose="02040503050406030204" pitchFamily="18" charset="0"/>
                            </a:rPr>
                            <m:t>V</m:t>
                          </m:r>
                        </m:e>
                        <m:sub>
                          <m:r>
                            <a:rPr lang="en-US" altLang="zh-CN" sz="3200" b="0" i="0" smtClean="0">
                              <a:latin typeface="Cambria Math" panose="02040503050406030204" pitchFamily="18" charset="0"/>
                            </a:rPr>
                            <m:t>3</m:t>
                          </m:r>
                        </m:sub>
                      </m:sSub>
                    </m:oMath>
                  </m:oMathPara>
                </a14:m>
                <a:endParaRPr lang="zh-CN" altLang="en-US" sz="3200" dirty="0">
                  <a:latin typeface="Times New Roman" panose="02020603050405020304" pitchFamily="18" charset="0"/>
                  <a:cs typeface="Times New Roman" panose="02020603050405020304" pitchFamily="18" charset="0"/>
                </a:endParaRPr>
              </a:p>
            </p:txBody>
          </p:sp>
        </mc:Choice>
        <mc:Fallback>
          <p:sp>
            <p:nvSpPr>
              <p:cNvPr id="70" name="文本框 69"/>
              <p:cNvSpPr txBox="1">
                <a:spLocks noRot="1" noChangeAspect="1" noMove="1" noResize="1" noEditPoints="1" noAdjustHandles="1" noChangeArrowheads="1" noChangeShapeType="1" noTextEdit="1"/>
              </p:cNvSpPr>
              <p:nvPr/>
            </p:nvSpPr>
            <p:spPr>
              <a:xfrm>
                <a:off x="4359978" y="4246864"/>
                <a:ext cx="838818" cy="584775"/>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2" name="文本框 81">
                <a:extLst>
                  <a:ext uri="{FF2B5EF4-FFF2-40B4-BE49-F238E27FC236}">
                    <ele attr="{F73760D3-657D-46CF-B35D-6CB0FD74D7D2}"/>
                  </a:ext>
                </a:extLst>
              </p:cNvPr>
              <p:cNvSpPr txBox="1"/>
              <p:nvPr/>
            </p:nvSpPr>
            <p:spPr>
              <a:xfrm>
                <a:off x="4447962" y="5007137"/>
                <a:ext cx="64152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m:rPr>
                              <m:sty m:val="p"/>
                            </m:rPr>
                            <a:rPr lang="en-US" altLang="zh-CN" sz="3200" b="0" i="0" smtClean="0">
                              <a:latin typeface="Cambria Math" panose="02040503050406030204" pitchFamily="18" charset="0"/>
                            </a:rPr>
                            <m:t>V</m:t>
                          </m:r>
                        </m:e>
                        <m:sub>
                          <m:r>
                            <a:rPr lang="en-US" altLang="zh-CN" sz="3200" b="0" i="0" smtClean="0">
                              <a:latin typeface="Cambria Math" panose="02040503050406030204" pitchFamily="18" charset="0"/>
                            </a:rPr>
                            <m:t>4</m:t>
                          </m:r>
                        </m:sub>
                      </m:sSub>
                    </m:oMath>
                  </m:oMathPara>
                </a14:m>
                <a:endParaRPr lang="zh-CN" altLang="en-US" sz="3200" dirty="0">
                  <a:latin typeface="Times New Roman" panose="02020603050405020304" pitchFamily="18" charset="0"/>
                  <a:cs typeface="Times New Roman" panose="02020603050405020304" pitchFamily="18" charset="0"/>
                </a:endParaRPr>
              </a:p>
            </p:txBody>
          </p:sp>
        </mc:Choice>
        <mc:Fallback>
          <p:sp>
            <p:nvSpPr>
              <p:cNvPr id="82" name="文本框 81"/>
              <p:cNvSpPr txBox="1">
                <a:spLocks noRot="1" noChangeAspect="1" noMove="1" noResize="1" noEditPoints="1" noAdjustHandles="1" noChangeArrowheads="1" noChangeShapeType="1" noTextEdit="1"/>
              </p:cNvSpPr>
              <p:nvPr/>
            </p:nvSpPr>
            <p:spPr>
              <a:xfrm>
                <a:off x="4447962" y="5007137"/>
                <a:ext cx="641521" cy="58477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cxnSp>
        <p:nvCxnSpPr>
          <p:cNvPr id="10" name="直接箭头连接符 9"/>
          <p:cNvCxnSpPr/>
          <p:nvPr/>
        </p:nvCxnSpPr>
        <p:spPr>
          <a:xfrm>
            <a:off x="5443147" y="2135835"/>
            <a:ext cx="57571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5443147" y="2998574"/>
            <a:ext cx="57571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5443147" y="3814889"/>
            <a:ext cx="57571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5458049" y="4594553"/>
            <a:ext cx="57571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5444842" y="5290948"/>
            <a:ext cx="57571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表格 11"/>
          <p:cNvGraphicFramePr>
            <a:graphicFrameLocks noGrp="1"/>
          </p:cNvGraphicFramePr>
          <p:nvPr/>
        </p:nvGraphicFramePr>
        <p:xfrm>
          <a:off x="6083086" y="1963483"/>
          <a:ext cx="1547379" cy="489818"/>
        </p:xfrm>
        <a:graphic>
          <a:graphicData uri="http://schemas.openxmlformats.org/drawingml/2006/table">
            <a:tbl>
              <a:tblPr>
                <a:tableStyleId>{5C22544A-7EE6-4342-B048-85BDC9FD1C3A}</a:tableStyleId>
              </a:tblPr>
              <a:tblGrid>
                <a:gridCol w="515793"/>
                <a:gridCol w="515793"/>
                <a:gridCol w="515793"/>
              </a:tblGrid>
              <a:tr h="489612">
                <a:tc>
                  <a:txBody>
                    <a:bodyPr/>
                    <a:lstStyle/>
                    <a:p>
                      <a:pPr algn="ctr"/>
                      <a:r>
                        <a:rPr lang="en-US" altLang="zh-CN" sz="2700" dirty="0">
                          <a:latin typeface="Times New Roman" panose="02020603050405020304" pitchFamily="18" charset="0"/>
                          <a:cs typeface="Times New Roman" panose="02020603050405020304" pitchFamily="18" charset="0"/>
                        </a:rPr>
                        <a:t>1</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700" dirty="0">
                          <a:latin typeface="Times New Roman" panose="02020603050405020304" pitchFamily="18" charset="0"/>
                          <a:cs typeface="Times New Roman" panose="02020603050405020304" pitchFamily="18" charset="0"/>
                        </a:rPr>
                        <a:t>2</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aphicFrame>
        <p:nvGraphicFramePr>
          <p:cNvPr id="99" name="表格 98"/>
          <p:cNvGraphicFramePr>
            <a:graphicFrameLocks noGrp="1"/>
          </p:cNvGraphicFramePr>
          <p:nvPr/>
        </p:nvGraphicFramePr>
        <p:xfrm>
          <a:off x="6083086" y="2763034"/>
          <a:ext cx="1547379" cy="523609"/>
        </p:xfrm>
        <a:graphic>
          <a:graphicData uri="http://schemas.openxmlformats.org/drawingml/2006/table">
            <a:tbl>
              <a:tblPr>
                <a:tableStyleId>{5C22544A-7EE6-4342-B048-85BDC9FD1C3A}</a:tableStyleId>
              </a:tblPr>
              <a:tblGrid>
                <a:gridCol w="515793"/>
                <a:gridCol w="515793"/>
                <a:gridCol w="515793"/>
              </a:tblGrid>
              <a:tr h="523609">
                <a:tc>
                  <a:txBody>
                    <a:bodyPr/>
                    <a:lstStyle/>
                    <a:p>
                      <a:pPr algn="ctr"/>
                      <a:r>
                        <a:rPr lang="en-US" altLang="zh-CN" sz="2700" dirty="0">
                          <a:latin typeface="Times New Roman" panose="02020603050405020304" pitchFamily="18" charset="0"/>
                          <a:cs typeface="Times New Roman" panose="02020603050405020304" pitchFamily="18" charset="0"/>
                        </a:rPr>
                        <a:t>0</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700" dirty="0">
                          <a:latin typeface="Times New Roman" panose="02020603050405020304" pitchFamily="18" charset="0"/>
                          <a:cs typeface="Times New Roman" panose="02020603050405020304" pitchFamily="18" charset="0"/>
                        </a:rPr>
                        <a:t>2</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aphicFrame>
        <p:nvGraphicFramePr>
          <p:cNvPr id="100" name="表格 99"/>
          <p:cNvGraphicFramePr>
            <a:graphicFrameLocks noGrp="1"/>
          </p:cNvGraphicFramePr>
          <p:nvPr/>
        </p:nvGraphicFramePr>
        <p:xfrm>
          <a:off x="6083086" y="3525344"/>
          <a:ext cx="1547379" cy="523609"/>
        </p:xfrm>
        <a:graphic>
          <a:graphicData uri="http://schemas.openxmlformats.org/drawingml/2006/table">
            <a:tbl>
              <a:tblPr>
                <a:tableStyleId>{5C22544A-7EE6-4342-B048-85BDC9FD1C3A}</a:tableStyleId>
              </a:tblPr>
              <a:tblGrid>
                <a:gridCol w="515793"/>
                <a:gridCol w="515793"/>
                <a:gridCol w="515793"/>
              </a:tblGrid>
              <a:tr h="523609">
                <a:tc>
                  <a:txBody>
                    <a:bodyPr/>
                    <a:lstStyle/>
                    <a:p>
                      <a:pPr algn="ctr"/>
                      <a:r>
                        <a:rPr lang="en-US" altLang="zh-CN" sz="2700" dirty="0">
                          <a:latin typeface="Times New Roman" panose="02020603050405020304" pitchFamily="18" charset="0"/>
                          <a:cs typeface="Times New Roman" panose="02020603050405020304" pitchFamily="18" charset="0"/>
                        </a:rPr>
                        <a:t>0</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700" dirty="0">
                          <a:latin typeface="Times New Roman" panose="02020603050405020304" pitchFamily="18" charset="0"/>
                          <a:cs typeface="Times New Roman" panose="02020603050405020304" pitchFamily="18" charset="0"/>
                        </a:rPr>
                        <a:t>5</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aphicFrame>
        <p:nvGraphicFramePr>
          <p:cNvPr id="102" name="表格 101"/>
          <p:cNvGraphicFramePr>
            <a:graphicFrameLocks noGrp="1"/>
          </p:cNvGraphicFramePr>
          <p:nvPr/>
        </p:nvGraphicFramePr>
        <p:xfrm>
          <a:off x="8016468" y="1959700"/>
          <a:ext cx="1547379" cy="523609"/>
        </p:xfrm>
        <a:graphic>
          <a:graphicData uri="http://schemas.openxmlformats.org/drawingml/2006/table">
            <a:tbl>
              <a:tblPr>
                <a:tableStyleId>{5C22544A-7EE6-4342-B048-85BDC9FD1C3A}</a:tableStyleId>
              </a:tblPr>
              <a:tblGrid>
                <a:gridCol w="515793"/>
                <a:gridCol w="515793"/>
                <a:gridCol w="515793"/>
              </a:tblGrid>
              <a:tr h="523609">
                <a:tc>
                  <a:txBody>
                    <a:bodyPr/>
                    <a:lstStyle/>
                    <a:p>
                      <a:pPr algn="ctr"/>
                      <a:r>
                        <a:rPr lang="en-US" altLang="zh-CN" sz="2700" dirty="0">
                          <a:latin typeface="Times New Roman" panose="02020603050405020304" pitchFamily="18" charset="0"/>
                          <a:cs typeface="Times New Roman" panose="02020603050405020304" pitchFamily="18" charset="0"/>
                        </a:rPr>
                        <a:t>2</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700" dirty="0">
                          <a:latin typeface="Times New Roman" panose="02020603050405020304" pitchFamily="18" charset="0"/>
                          <a:cs typeface="Times New Roman" panose="02020603050405020304" pitchFamily="18" charset="0"/>
                        </a:rPr>
                        <a:t>2</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pSp>
        <p:nvGrpSpPr>
          <p:cNvPr id="17" name="组合 16"/>
          <p:cNvGrpSpPr/>
          <p:nvPr/>
        </p:nvGrpSpPr>
        <p:grpSpPr>
          <a:xfrm>
            <a:off x="850294" y="2383989"/>
            <a:ext cx="3481461" cy="2027355"/>
            <a:chOff x="569744" y="2146266"/>
            <a:chExt cx="3734708" cy="2174830"/>
          </a:xfrm>
        </p:grpSpPr>
        <mc:AlternateContent xmlns:mc="http://schemas.openxmlformats.org/markup-compatibility/2006">
          <mc:Choice xmlns:a14="http://schemas.microsoft.com/office/drawing/2010/main" Requires="a14">
            <p:sp>
              <p:nvSpPr>
                <p:cNvPr id="48" name="椭圆 47">
                  <a:extLst>
                    <a:ext uri="{FF2B5EF4-FFF2-40B4-BE49-F238E27FC236}">
                      <ele attr="{7750F44A-58E5-4E21-977F-560B1C06AF66}"/>
                    </a:ext>
                  </a:extLst>
                </p:cNvPr>
                <p:cNvSpPr/>
                <p:nvPr/>
              </p:nvSpPr>
              <p:spPr>
                <a:xfrm>
                  <a:off x="1720758" y="2146266"/>
                  <a:ext cx="647140" cy="6471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0" smtClean="0">
                                <a:solidFill>
                                  <a:schemeClr val="tx1"/>
                                </a:solidFill>
                                <a:latin typeface="Cambria Math" panose="02040503050406030204" pitchFamily="18" charset="0"/>
                              </a:rPr>
                              <m:t>   </m:t>
                            </m:r>
                            <m:r>
                              <m:rPr>
                                <m:sty m:val="p"/>
                              </m:rPr>
                              <a:rPr lang="en-US" altLang="zh-CN" sz="2800">
                                <a:solidFill>
                                  <a:schemeClr val="tx1"/>
                                </a:solidFill>
                                <a:latin typeface="Cambria Math" panose="02040503050406030204" pitchFamily="18" charset="0"/>
                              </a:rPr>
                              <m:t>V</m:t>
                            </m:r>
                          </m:e>
                          <m:sub>
                            <m:r>
                              <a:rPr lang="en-US" altLang="zh-CN" sz="2800">
                                <a:solidFill>
                                  <a:schemeClr val="tx1"/>
                                </a:solidFill>
                                <a:latin typeface="Cambria Math" panose="02040503050406030204" pitchFamily="18" charset="0"/>
                              </a:rPr>
                              <m:t>1</m:t>
                            </m:r>
                          </m:sub>
                        </m:sSub>
                      </m:oMath>
                    </m:oMathPara>
                  </a14:m>
                  <a:endParaRPr lang="zh-CN" altLang="en-US" sz="2800" dirty="0">
                    <a:latin typeface="Times New Roman" panose="02020603050405020304" pitchFamily="18" charset="0"/>
                    <a:cs typeface="Times New Roman" panose="02020603050405020304" pitchFamily="18" charset="0"/>
                  </a:endParaRPr>
                </a:p>
              </p:txBody>
            </p:sp>
          </mc:Choice>
          <mc:Fallback>
            <p:sp>
              <p:nvSpPr>
                <p:cNvPr id="48" name="椭圆 47"/>
                <p:cNvSpPr>
                  <a:spLocks noRot="1" noChangeAspect="1" noMove="1" noResize="1" noEditPoints="1" noAdjustHandles="1" noChangeArrowheads="1" noChangeShapeType="1" noTextEdit="1"/>
                </p:cNvSpPr>
                <p:nvPr/>
              </p:nvSpPr>
              <p:spPr>
                <a:xfrm>
                  <a:off x="1720758" y="2146266"/>
                  <a:ext cx="647140" cy="647140"/>
                </a:xfrm>
                <a:prstGeom prst="ellipse">
                  <a:avLst/>
                </a:prstGeom>
                <a:blipFill rotWithShape="1">
                  <a:blip r:embed="rId6"/>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椭圆 49">
                  <a:extLst>
                    <a:ext uri="{FF2B5EF4-FFF2-40B4-BE49-F238E27FC236}">
                      <ele attr="{7F71E8E6-B36E-4FCD-99B6-465581B78988}"/>
                    </a:ext>
                  </a:extLst>
                </p:cNvPr>
                <p:cNvSpPr/>
                <p:nvPr/>
              </p:nvSpPr>
              <p:spPr>
                <a:xfrm>
                  <a:off x="1552434" y="3652667"/>
                  <a:ext cx="704897" cy="6471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0" smtClean="0">
                                <a:solidFill>
                                  <a:schemeClr val="tx1"/>
                                </a:solidFill>
                                <a:latin typeface="Cambria Math" panose="02040503050406030204" pitchFamily="18" charset="0"/>
                              </a:rPr>
                              <m:t>   </m:t>
                            </m:r>
                            <m:r>
                              <m:rPr>
                                <m:sty m:val="p"/>
                              </m:rPr>
                              <a:rPr lang="en-US" altLang="zh-CN" sz="2800">
                                <a:solidFill>
                                  <a:schemeClr val="tx1"/>
                                </a:solidFill>
                                <a:latin typeface="Cambria Math" panose="02040503050406030204" pitchFamily="18" charset="0"/>
                              </a:rPr>
                              <m:t>V</m:t>
                            </m:r>
                          </m:e>
                          <m:sub>
                            <m:r>
                              <a:rPr lang="en-US" altLang="zh-CN" sz="2800" b="0" i="0" smtClean="0">
                                <a:solidFill>
                                  <a:schemeClr val="tx1"/>
                                </a:solidFill>
                                <a:latin typeface="Cambria Math" panose="02040503050406030204" pitchFamily="18" charset="0"/>
                              </a:rPr>
                              <m:t>3</m:t>
                            </m:r>
                          </m:sub>
                        </m:sSub>
                      </m:oMath>
                    </m:oMathPara>
                  </a14:m>
                  <a:endParaRPr lang="zh-CN" altLang="en-US" sz="2800" dirty="0">
                    <a:latin typeface="Times New Roman" panose="02020603050405020304" pitchFamily="18" charset="0"/>
                    <a:cs typeface="Times New Roman" panose="02020603050405020304" pitchFamily="18" charset="0"/>
                  </a:endParaRPr>
                </a:p>
              </p:txBody>
            </p:sp>
          </mc:Choice>
          <mc:Fallback>
            <p:sp>
              <p:nvSpPr>
                <p:cNvPr id="50" name="椭圆 49"/>
                <p:cNvSpPr>
                  <a:spLocks noRot="1" noChangeAspect="1" noMove="1" noResize="1" noEditPoints="1" noAdjustHandles="1" noChangeArrowheads="1" noChangeShapeType="1" noTextEdit="1"/>
                </p:cNvSpPr>
                <p:nvPr/>
              </p:nvSpPr>
              <p:spPr>
                <a:xfrm>
                  <a:off x="1552434" y="3652667"/>
                  <a:ext cx="704897" cy="647140"/>
                </a:xfrm>
                <a:prstGeom prst="ellipse">
                  <a:avLst/>
                </a:prstGeom>
                <a:blipFill rotWithShape="1">
                  <a:blip r:embed="rId7"/>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椭圆 50">
                  <a:extLst>
                    <a:ext uri="{FF2B5EF4-FFF2-40B4-BE49-F238E27FC236}">
                      <ele attr="{EA1B274F-1C12-40D9-8C76-76FB6987035E}"/>
                    </a:ext>
                  </a:extLst>
                </p:cNvPr>
                <p:cNvSpPr/>
                <p:nvPr/>
              </p:nvSpPr>
              <p:spPr>
                <a:xfrm>
                  <a:off x="2835537" y="3306496"/>
                  <a:ext cx="647140" cy="6471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0" smtClean="0">
                                <a:solidFill>
                                  <a:schemeClr val="tx1"/>
                                </a:solidFill>
                                <a:latin typeface="Cambria Math" panose="02040503050406030204" pitchFamily="18" charset="0"/>
                              </a:rPr>
                              <m:t>   </m:t>
                            </m:r>
                            <m:r>
                              <m:rPr>
                                <m:sty m:val="p"/>
                              </m:rPr>
                              <a:rPr lang="en-US" altLang="zh-CN" sz="2800">
                                <a:solidFill>
                                  <a:schemeClr val="tx1"/>
                                </a:solidFill>
                                <a:latin typeface="Cambria Math" panose="02040503050406030204" pitchFamily="18" charset="0"/>
                              </a:rPr>
                              <m:t>V</m:t>
                            </m:r>
                          </m:e>
                          <m:sub>
                            <m:r>
                              <a:rPr lang="en-US" altLang="zh-CN" sz="2800" b="0" i="0" smtClean="0">
                                <a:solidFill>
                                  <a:schemeClr val="tx1"/>
                                </a:solidFill>
                                <a:latin typeface="Cambria Math" panose="02040503050406030204" pitchFamily="18" charset="0"/>
                              </a:rPr>
                              <m:t>2</m:t>
                            </m:r>
                          </m:sub>
                        </m:sSub>
                      </m:oMath>
                    </m:oMathPara>
                  </a14:m>
                  <a:endParaRPr lang="zh-CN" altLang="en-US" sz="2800" dirty="0">
                    <a:latin typeface="Times New Roman" panose="02020603050405020304" pitchFamily="18" charset="0"/>
                    <a:cs typeface="Times New Roman" panose="02020603050405020304" pitchFamily="18" charset="0"/>
                  </a:endParaRPr>
                </a:p>
              </p:txBody>
            </p:sp>
          </mc:Choice>
          <mc:Fallback>
            <p:sp>
              <p:nvSpPr>
                <p:cNvPr id="51" name="椭圆 50"/>
                <p:cNvSpPr>
                  <a:spLocks noRot="1" noChangeAspect="1" noMove="1" noResize="1" noEditPoints="1" noAdjustHandles="1" noChangeArrowheads="1" noChangeShapeType="1" noTextEdit="1"/>
                </p:cNvSpPr>
                <p:nvPr/>
              </p:nvSpPr>
              <p:spPr>
                <a:xfrm>
                  <a:off x="2835537" y="3306496"/>
                  <a:ext cx="647140" cy="647140"/>
                </a:xfrm>
                <a:prstGeom prst="ellipse">
                  <a:avLst/>
                </a:prstGeom>
                <a:blipFill rotWithShape="1">
                  <a:blip r:embed="rId8"/>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椭圆 51">
                  <a:extLst>
                    <a:ext uri="{FF2B5EF4-FFF2-40B4-BE49-F238E27FC236}">
                      <ele attr="{BB26B2E3-2763-453B-9C09-9C2633FD19CD}"/>
                    </a:ext>
                  </a:extLst>
                </p:cNvPr>
                <p:cNvSpPr/>
                <p:nvPr/>
              </p:nvSpPr>
              <p:spPr>
                <a:xfrm>
                  <a:off x="3657312" y="2563370"/>
                  <a:ext cx="647140" cy="6471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0" smtClean="0">
                                <a:solidFill>
                                  <a:schemeClr val="tx1"/>
                                </a:solidFill>
                                <a:latin typeface="Cambria Math" panose="02040503050406030204" pitchFamily="18" charset="0"/>
                              </a:rPr>
                              <m:t>   </m:t>
                            </m:r>
                            <m:r>
                              <m:rPr>
                                <m:sty m:val="p"/>
                              </m:rPr>
                              <a:rPr lang="en-US" altLang="zh-CN" sz="2800">
                                <a:solidFill>
                                  <a:schemeClr val="tx1"/>
                                </a:solidFill>
                                <a:latin typeface="Cambria Math" panose="02040503050406030204" pitchFamily="18" charset="0"/>
                              </a:rPr>
                              <m:t>V</m:t>
                            </m:r>
                          </m:e>
                          <m:sub>
                            <m:r>
                              <a:rPr lang="en-US" altLang="zh-CN" sz="2800" b="0" i="1" smtClean="0">
                                <a:solidFill>
                                  <a:schemeClr val="tx1"/>
                                </a:solidFill>
                                <a:latin typeface="Cambria Math" panose="02040503050406030204" pitchFamily="18" charset="0"/>
                              </a:rPr>
                              <m:t>4</m:t>
                            </m:r>
                          </m:sub>
                        </m:sSub>
                      </m:oMath>
                    </m:oMathPara>
                  </a14:m>
                  <a:endParaRPr lang="zh-CN" altLang="en-US" sz="2800" dirty="0">
                    <a:latin typeface="Times New Roman" panose="02020603050405020304" pitchFamily="18" charset="0"/>
                    <a:cs typeface="Times New Roman" panose="02020603050405020304" pitchFamily="18" charset="0"/>
                  </a:endParaRPr>
                </a:p>
              </p:txBody>
            </p:sp>
          </mc:Choice>
          <mc:Fallback>
            <p:sp>
              <p:nvSpPr>
                <p:cNvPr id="52" name="椭圆 51"/>
                <p:cNvSpPr>
                  <a:spLocks noRot="1" noChangeAspect="1" noMove="1" noResize="1" noEditPoints="1" noAdjustHandles="1" noChangeArrowheads="1" noChangeShapeType="1" noTextEdit="1"/>
                </p:cNvSpPr>
                <p:nvPr/>
              </p:nvSpPr>
              <p:spPr>
                <a:xfrm>
                  <a:off x="3657312" y="2563370"/>
                  <a:ext cx="647140" cy="647140"/>
                </a:xfrm>
                <a:prstGeom prst="ellipse">
                  <a:avLst/>
                </a:prstGeom>
                <a:blipFill rotWithShape="1">
                  <a:blip r:embed="rId9"/>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椭圆 52">
                  <a:extLst>
                    <a:ext uri="{FF2B5EF4-FFF2-40B4-BE49-F238E27FC236}">
                      <ele attr="{05E1CF77-83A0-48C3-9085-4C3D123C0B29}"/>
                    </a:ext>
                  </a:extLst>
                </p:cNvPr>
                <p:cNvSpPr/>
                <p:nvPr/>
              </p:nvSpPr>
              <p:spPr>
                <a:xfrm>
                  <a:off x="569744" y="2719936"/>
                  <a:ext cx="647140" cy="6471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0" smtClean="0">
                                <a:solidFill>
                                  <a:schemeClr val="tx1"/>
                                </a:solidFill>
                                <a:latin typeface="Cambria Math" panose="02040503050406030204" pitchFamily="18" charset="0"/>
                              </a:rPr>
                              <m:t>   </m:t>
                            </m:r>
                            <m:r>
                              <m:rPr>
                                <m:sty m:val="p"/>
                              </m:rPr>
                              <a:rPr lang="en-US" altLang="zh-CN" sz="2800">
                                <a:solidFill>
                                  <a:schemeClr val="tx1"/>
                                </a:solidFill>
                                <a:latin typeface="Cambria Math" panose="02040503050406030204" pitchFamily="18" charset="0"/>
                              </a:rPr>
                              <m:t>V</m:t>
                            </m:r>
                          </m:e>
                          <m:sub>
                            <m:r>
                              <a:rPr lang="en-US" altLang="zh-CN" sz="2800" b="0" i="0" smtClean="0">
                                <a:solidFill>
                                  <a:schemeClr val="tx1"/>
                                </a:solidFill>
                                <a:latin typeface="Cambria Math" panose="02040503050406030204" pitchFamily="18" charset="0"/>
                              </a:rPr>
                              <m:t>0</m:t>
                            </m:r>
                          </m:sub>
                        </m:sSub>
                      </m:oMath>
                    </m:oMathPara>
                  </a14:m>
                  <a:endParaRPr lang="zh-CN" altLang="en-US" sz="2800" dirty="0">
                    <a:latin typeface="Times New Roman" panose="02020603050405020304" pitchFamily="18" charset="0"/>
                    <a:cs typeface="Times New Roman" panose="02020603050405020304" pitchFamily="18" charset="0"/>
                  </a:endParaRPr>
                </a:p>
              </p:txBody>
            </p:sp>
          </mc:Choice>
          <mc:Fallback>
            <p:sp>
              <p:nvSpPr>
                <p:cNvPr id="53" name="椭圆 52"/>
                <p:cNvSpPr>
                  <a:spLocks noRot="1" noChangeAspect="1" noMove="1" noResize="1" noEditPoints="1" noAdjustHandles="1" noChangeArrowheads="1" noChangeShapeType="1" noTextEdit="1"/>
                </p:cNvSpPr>
                <p:nvPr/>
              </p:nvSpPr>
              <p:spPr>
                <a:xfrm>
                  <a:off x="569744" y="2719936"/>
                  <a:ext cx="647140" cy="647140"/>
                </a:xfrm>
                <a:prstGeom prst="ellipse">
                  <a:avLst/>
                </a:prstGeom>
                <a:blipFill rotWithShape="1">
                  <a:blip r:embed="rId10"/>
                  <a:stretch>
                    <a:fillRect/>
                  </a:stretch>
                </a:blipFill>
                <a:ln>
                  <a:solidFill>
                    <a:schemeClr val="tx1"/>
                  </a:solidFill>
                </a:ln>
              </p:spPr>
              <p:txBody>
                <a:bodyPr/>
                <a:lstStyle/>
                <a:p>
                  <a:r>
                    <a:rPr lang="zh-CN" altLang="en-US">
                      <a:noFill/>
                    </a:rPr>
                    <a:t> </a:t>
                  </a:r>
                  <a:endParaRPr lang="zh-CN" altLang="en-US">
                    <a:noFill/>
                  </a:endParaRPr>
                </a:p>
              </p:txBody>
            </p:sp>
          </mc:Fallback>
        </mc:AlternateContent>
        <p:cxnSp>
          <p:nvCxnSpPr>
            <p:cNvPr id="54" name="直接连接符 53"/>
            <p:cNvCxnSpPr>
              <a:stCxn id="48" idx="6"/>
              <a:endCxn id="52" idx="2"/>
            </p:cNvCxnSpPr>
            <p:nvPr/>
          </p:nvCxnSpPr>
          <p:spPr>
            <a:xfrm>
              <a:off x="2367898" y="2469837"/>
              <a:ext cx="1289414" cy="4171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3" idx="5"/>
              <a:endCxn id="50" idx="2"/>
            </p:cNvCxnSpPr>
            <p:nvPr/>
          </p:nvCxnSpPr>
          <p:spPr>
            <a:xfrm>
              <a:off x="1122113" y="3272305"/>
              <a:ext cx="430321" cy="703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3" idx="6"/>
              <a:endCxn id="51" idx="1"/>
            </p:cNvCxnSpPr>
            <p:nvPr/>
          </p:nvCxnSpPr>
          <p:spPr>
            <a:xfrm>
              <a:off x="1216884" y="3043507"/>
              <a:ext cx="1713424" cy="357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48" idx="3"/>
              <a:endCxn id="53" idx="7"/>
            </p:cNvCxnSpPr>
            <p:nvPr/>
          </p:nvCxnSpPr>
          <p:spPr>
            <a:xfrm flipH="1">
              <a:off x="1122113" y="2698635"/>
              <a:ext cx="693416" cy="116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0" idx="6"/>
              <a:endCxn id="51" idx="3"/>
            </p:cNvCxnSpPr>
            <p:nvPr/>
          </p:nvCxnSpPr>
          <p:spPr>
            <a:xfrm flipV="1">
              <a:off x="2257331" y="3858865"/>
              <a:ext cx="672977" cy="117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340996" y="2251880"/>
              <a:ext cx="300930" cy="46223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2</a:t>
              </a:r>
              <a:endParaRPr lang="zh-CN" altLang="en-US" sz="2200" dirty="0">
                <a:latin typeface="Times New Roman" panose="02020603050405020304" pitchFamily="18" charset="0"/>
                <a:cs typeface="Times New Roman" panose="02020603050405020304" pitchFamily="18" charset="0"/>
              </a:endParaRPr>
            </a:p>
          </p:txBody>
        </p:sp>
        <p:sp>
          <p:nvSpPr>
            <p:cNvPr id="63" name="矩形 62"/>
            <p:cNvSpPr/>
            <p:nvPr/>
          </p:nvSpPr>
          <p:spPr>
            <a:xfrm>
              <a:off x="2886190" y="2178823"/>
              <a:ext cx="300930" cy="46223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sp>
          <p:nvSpPr>
            <p:cNvPr id="64" name="矩形 63"/>
            <p:cNvSpPr/>
            <p:nvPr/>
          </p:nvSpPr>
          <p:spPr>
            <a:xfrm>
              <a:off x="2039122" y="2809834"/>
              <a:ext cx="300930" cy="46223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5</a:t>
              </a:r>
              <a:endParaRPr lang="zh-CN" altLang="en-US" sz="2200" dirty="0">
                <a:latin typeface="Times New Roman" panose="02020603050405020304" pitchFamily="18" charset="0"/>
                <a:cs typeface="Times New Roman" panose="02020603050405020304" pitchFamily="18" charset="0"/>
              </a:endParaRPr>
            </a:p>
          </p:txBody>
        </p:sp>
        <p:sp>
          <p:nvSpPr>
            <p:cNvPr id="65" name="矩形 64"/>
            <p:cNvSpPr/>
            <p:nvPr/>
          </p:nvSpPr>
          <p:spPr>
            <a:xfrm>
              <a:off x="1290966" y="3187853"/>
              <a:ext cx="300930" cy="46223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sp>
          <p:nvSpPr>
            <p:cNvPr id="66" name="矩形 65"/>
            <p:cNvSpPr/>
            <p:nvPr/>
          </p:nvSpPr>
          <p:spPr>
            <a:xfrm>
              <a:off x="2514935" y="3858865"/>
              <a:ext cx="300930" cy="462231"/>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6</a:t>
              </a:r>
              <a:endParaRPr lang="zh-CN" altLang="en-US" sz="2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78" name="文本框 77">
                <a:extLst>
                  <a:ext uri="{FF2B5EF4-FFF2-40B4-BE49-F238E27FC236}">
                    <ele attr="{1C4C92CC-AE98-47FE-9091-8DB202B785E1}"/>
                  </a:ext>
                </a:extLst>
              </p:cNvPr>
              <p:cNvSpPr txBox="1"/>
              <p:nvPr/>
            </p:nvSpPr>
            <p:spPr>
              <a:xfrm>
                <a:off x="1430118" y="4824872"/>
                <a:ext cx="2322260" cy="400110"/>
              </a:xfrm>
              <a:prstGeom prst="rect">
                <a:avLst/>
              </a:prstGeom>
              <a:noFill/>
            </p:spPr>
            <p:txBody>
              <a:bodyPr wrap="square" rtlCol="0">
                <a:spAutoFit/>
              </a:bodyPr>
              <a:lstStyle/>
              <a:p>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c</a:t>
                </a:r>
                <a:r>
                  <a:rPr lang="zh-CN" altLang="en-US" sz="2000" dirty="0">
                    <a:latin typeface="Times New Roman" panose="02020603050405020304" pitchFamily="18" charset="0"/>
                    <a:cs typeface="Times New Roman" panose="02020603050405020304" pitchFamily="18" charset="0"/>
                  </a:rPr>
                  <a:t>）无向图</a:t>
                </a: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b="0" i="0" smtClean="0">
                            <a:latin typeface="Cambria Math" panose="02040503050406030204" pitchFamily="18" charset="0"/>
                          </a:rPr>
                          <m:t>G</m:t>
                        </m:r>
                      </m:e>
                      <m:sub>
                        <m:r>
                          <a:rPr lang="en-US" altLang="zh-CN" sz="2000" b="0" i="0" smtClean="0">
                            <a:latin typeface="Cambria Math" panose="02040503050406030204" pitchFamily="18" charset="0"/>
                          </a:rPr>
                          <m:t>2</m:t>
                        </m:r>
                      </m:sub>
                    </m:sSub>
                  </m:oMath>
                </a14:m>
                <a:endParaRPr lang="zh-CN" altLang="en-US" sz="2000" dirty="0">
                  <a:latin typeface="Times New Roman" panose="02020603050405020304" pitchFamily="18" charset="0"/>
                  <a:cs typeface="Times New Roman" panose="02020603050405020304" pitchFamily="18" charset="0"/>
                </a:endParaRPr>
              </a:p>
            </p:txBody>
          </p:sp>
        </mc:Choice>
        <mc:Fallback>
          <p:sp>
            <p:nvSpPr>
              <p:cNvPr id="78" name="文本框 77"/>
              <p:cNvSpPr txBox="1">
                <a:spLocks noRot="1" noChangeAspect="1" noMove="1" noResize="1" noEditPoints="1" noAdjustHandles="1" noChangeArrowheads="1" noChangeShapeType="1" noTextEdit="1"/>
              </p:cNvSpPr>
              <p:nvPr/>
            </p:nvSpPr>
            <p:spPr>
              <a:xfrm>
                <a:off x="1430118" y="4824872"/>
                <a:ext cx="2322260" cy="400110"/>
              </a:xfrm>
              <a:prstGeom prst="rect">
                <a:avLst/>
              </a:prstGeom>
              <a:blipFill rotWithShape="1">
                <a:blip r:embed="rId11"/>
                <a:stretch>
                  <a:fillRect l="-2887" t="-7576" b="-25758"/>
                </a:stretch>
              </a:blipFill>
            </p:spPr>
            <p:txBody>
              <a:bodyPr/>
              <a:lstStyle/>
              <a:p>
                <a:r>
                  <a:rPr lang="zh-CN" altLang="en-US">
                    <a:noFill/>
                  </a:rPr>
                  <a:t> </a:t>
                </a:r>
                <a:endParaRPr lang="zh-CN" altLang="en-US">
                  <a:noFill/>
                </a:endParaRPr>
              </a:p>
            </p:txBody>
          </p:sp>
        </mc:Fallback>
      </mc:AlternateContent>
      <p:graphicFrame>
        <p:nvGraphicFramePr>
          <p:cNvPr id="79" name="表格 78"/>
          <p:cNvGraphicFramePr>
            <a:graphicFrameLocks noGrp="1"/>
          </p:cNvGraphicFramePr>
          <p:nvPr/>
        </p:nvGraphicFramePr>
        <p:xfrm>
          <a:off x="6134837" y="5190799"/>
          <a:ext cx="1495628" cy="523609"/>
        </p:xfrm>
        <a:graphic>
          <a:graphicData uri="http://schemas.openxmlformats.org/drawingml/2006/table">
            <a:tbl>
              <a:tblPr>
                <a:tableStyleId>{5C22544A-7EE6-4342-B048-85BDC9FD1C3A}</a:tableStyleId>
              </a:tblPr>
              <a:tblGrid>
                <a:gridCol w="464042"/>
                <a:gridCol w="515793"/>
                <a:gridCol w="515793"/>
              </a:tblGrid>
              <a:tr h="523609">
                <a:tc>
                  <a:txBody>
                    <a:bodyPr/>
                    <a:lstStyle/>
                    <a:p>
                      <a:pPr algn="ctr"/>
                      <a:r>
                        <a:rPr lang="en-US" altLang="zh-CN" sz="2700" dirty="0">
                          <a:latin typeface="Times New Roman" panose="02020603050405020304" pitchFamily="18" charset="0"/>
                          <a:cs typeface="Times New Roman" panose="02020603050405020304" pitchFamily="18" charset="0"/>
                        </a:rPr>
                        <a:t>1</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700" dirty="0">
                          <a:latin typeface="Times New Roman" panose="02020603050405020304" pitchFamily="18" charset="0"/>
                          <a:cs typeface="Times New Roman" panose="02020603050405020304" pitchFamily="18" charset="0"/>
                        </a:rPr>
                        <a:t>3</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aphicFrame>
        <p:nvGraphicFramePr>
          <p:cNvPr id="80" name="表格 79"/>
          <p:cNvGraphicFramePr>
            <a:graphicFrameLocks noGrp="1"/>
          </p:cNvGraphicFramePr>
          <p:nvPr/>
        </p:nvGraphicFramePr>
        <p:xfrm>
          <a:off x="6118246" y="4358189"/>
          <a:ext cx="1547379" cy="523609"/>
        </p:xfrm>
        <a:graphic>
          <a:graphicData uri="http://schemas.openxmlformats.org/drawingml/2006/table">
            <a:tbl>
              <a:tblPr>
                <a:tableStyleId>{5C22544A-7EE6-4342-B048-85BDC9FD1C3A}</a:tableStyleId>
              </a:tblPr>
              <a:tblGrid>
                <a:gridCol w="515793"/>
                <a:gridCol w="515793"/>
                <a:gridCol w="515793"/>
              </a:tblGrid>
              <a:tr h="523609">
                <a:tc>
                  <a:txBody>
                    <a:bodyPr/>
                    <a:lstStyle/>
                    <a:p>
                      <a:pPr algn="ctr"/>
                      <a:r>
                        <a:rPr lang="en-US" altLang="zh-CN" sz="2700" dirty="0">
                          <a:latin typeface="Times New Roman" panose="02020603050405020304" pitchFamily="18" charset="0"/>
                          <a:cs typeface="Times New Roman" panose="02020603050405020304" pitchFamily="18" charset="0"/>
                        </a:rPr>
                        <a:t>0</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700" dirty="0">
                          <a:latin typeface="Times New Roman" panose="02020603050405020304" pitchFamily="18" charset="0"/>
                          <a:cs typeface="Times New Roman" panose="02020603050405020304" pitchFamily="18" charset="0"/>
                        </a:rPr>
                        <a:t>3</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r>
            </a:tbl>
          </a:graphicData>
        </a:graphic>
      </p:graphicFrame>
      <p:graphicFrame>
        <p:nvGraphicFramePr>
          <p:cNvPr id="83" name="表格 82"/>
          <p:cNvGraphicFramePr>
            <a:graphicFrameLocks noGrp="1"/>
          </p:cNvGraphicFramePr>
          <p:nvPr/>
        </p:nvGraphicFramePr>
        <p:xfrm>
          <a:off x="8016467" y="3568389"/>
          <a:ext cx="1547379" cy="523609"/>
        </p:xfrm>
        <a:graphic>
          <a:graphicData uri="http://schemas.openxmlformats.org/drawingml/2006/table">
            <a:tbl>
              <a:tblPr>
                <a:tableStyleId>{5C22544A-7EE6-4342-B048-85BDC9FD1C3A}</a:tableStyleId>
              </a:tblPr>
              <a:tblGrid>
                <a:gridCol w="515793"/>
                <a:gridCol w="515793"/>
                <a:gridCol w="515793"/>
              </a:tblGrid>
              <a:tr h="523609">
                <a:tc>
                  <a:txBody>
                    <a:bodyPr/>
                    <a:lstStyle/>
                    <a:p>
                      <a:pPr algn="ctr"/>
                      <a:r>
                        <a:rPr lang="en-US" altLang="zh-CN" sz="2700" dirty="0">
                          <a:latin typeface="Times New Roman" panose="02020603050405020304" pitchFamily="18" charset="0"/>
                          <a:cs typeface="Times New Roman" panose="02020603050405020304" pitchFamily="18" charset="0"/>
                        </a:rPr>
                        <a:t>3</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700" dirty="0">
                          <a:latin typeface="Times New Roman" panose="02020603050405020304" pitchFamily="18" charset="0"/>
                          <a:cs typeface="Times New Roman" panose="02020603050405020304" pitchFamily="18" charset="0"/>
                        </a:rPr>
                        <a:t>6</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12"/>
                      <a:stretch>
                        <a:fillRect l="-201176" t="-11494" r="-3529" b="-24138"/>
                      </a:stretch>
                    </a:blipFill>
                  </a:tcPr>
                </a:tc>
              </a:tr>
            </a:tbl>
          </a:graphicData>
        </a:graphic>
      </p:graphicFrame>
      <p:graphicFrame>
        <p:nvGraphicFramePr>
          <p:cNvPr id="84" name="表格 83"/>
          <p:cNvGraphicFramePr>
            <a:graphicFrameLocks noGrp="1"/>
          </p:cNvGraphicFramePr>
          <p:nvPr/>
        </p:nvGraphicFramePr>
        <p:xfrm>
          <a:off x="8007642" y="4391500"/>
          <a:ext cx="1547379" cy="523609"/>
        </p:xfrm>
        <a:graphic>
          <a:graphicData uri="http://schemas.openxmlformats.org/drawingml/2006/table">
            <a:tbl>
              <a:tblPr>
                <a:tableStyleId>{5C22544A-7EE6-4342-B048-85BDC9FD1C3A}</a:tableStyleId>
              </a:tblPr>
              <a:tblGrid>
                <a:gridCol w="515793"/>
                <a:gridCol w="515793"/>
                <a:gridCol w="515793"/>
              </a:tblGrid>
              <a:tr h="523609">
                <a:tc>
                  <a:txBody>
                    <a:bodyPr/>
                    <a:lstStyle/>
                    <a:p>
                      <a:pPr algn="ctr"/>
                      <a:r>
                        <a:rPr lang="en-US" altLang="zh-CN" sz="2700" dirty="0">
                          <a:latin typeface="Times New Roman" panose="02020603050405020304" pitchFamily="18" charset="0"/>
                          <a:cs typeface="Times New Roman" panose="02020603050405020304" pitchFamily="18" charset="0"/>
                        </a:rPr>
                        <a:t>2</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700" dirty="0">
                          <a:latin typeface="Times New Roman" panose="02020603050405020304" pitchFamily="18" charset="0"/>
                          <a:cs typeface="Times New Roman" panose="02020603050405020304" pitchFamily="18" charset="0"/>
                        </a:rPr>
                        <a:t>6</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13"/>
                      <a:stretch>
                        <a:fillRect l="-201176" t="-11494" r="-3529" b="-24138"/>
                      </a:stretch>
                    </a:blipFill>
                  </a:tcPr>
                </a:tc>
              </a:tr>
            </a:tbl>
          </a:graphicData>
        </a:graphic>
      </p:graphicFrame>
      <p:graphicFrame>
        <p:nvGraphicFramePr>
          <p:cNvPr id="85" name="表格 84"/>
          <p:cNvGraphicFramePr>
            <a:graphicFrameLocks noGrp="1"/>
          </p:cNvGraphicFramePr>
          <p:nvPr/>
        </p:nvGraphicFramePr>
        <p:xfrm>
          <a:off x="8029462" y="2763034"/>
          <a:ext cx="1547379" cy="523609"/>
        </p:xfrm>
        <a:graphic>
          <a:graphicData uri="http://schemas.openxmlformats.org/drawingml/2006/table">
            <a:tbl>
              <a:tblPr>
                <a:tableStyleId>{5C22544A-7EE6-4342-B048-85BDC9FD1C3A}</a:tableStyleId>
              </a:tblPr>
              <a:tblGrid>
                <a:gridCol w="515793"/>
                <a:gridCol w="515793"/>
                <a:gridCol w="515793"/>
              </a:tblGrid>
              <a:tr h="523609">
                <a:tc>
                  <a:txBody>
                    <a:bodyPr/>
                    <a:lstStyle/>
                    <a:p>
                      <a:pPr algn="ctr"/>
                      <a:r>
                        <a:rPr lang="en-US" altLang="zh-CN" sz="2700" dirty="0">
                          <a:latin typeface="Times New Roman" panose="02020603050405020304" pitchFamily="18" charset="0"/>
                          <a:cs typeface="Times New Roman" panose="02020603050405020304" pitchFamily="18" charset="0"/>
                        </a:rPr>
                        <a:t>4</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700" dirty="0">
                          <a:latin typeface="Times New Roman" panose="02020603050405020304" pitchFamily="18" charset="0"/>
                          <a:cs typeface="Times New Roman" panose="02020603050405020304" pitchFamily="18" charset="0"/>
                        </a:rPr>
                        <a:t>3</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14"/>
                      <a:stretch>
                        <a:fillRect l="-202353" t="-12644" r="-3529" b="-24138"/>
                      </a:stretch>
                    </a:blipFill>
                  </a:tcPr>
                </a:tc>
              </a:tr>
            </a:tbl>
          </a:graphicData>
        </a:graphic>
      </p:graphicFrame>
      <p:graphicFrame>
        <p:nvGraphicFramePr>
          <p:cNvPr id="86" name="表格 85"/>
          <p:cNvGraphicFramePr>
            <a:graphicFrameLocks noGrp="1"/>
          </p:cNvGraphicFramePr>
          <p:nvPr/>
        </p:nvGraphicFramePr>
        <p:xfrm>
          <a:off x="9830188" y="1966612"/>
          <a:ext cx="1547379" cy="523609"/>
        </p:xfrm>
        <a:graphic>
          <a:graphicData uri="http://schemas.openxmlformats.org/drawingml/2006/table">
            <a:tbl>
              <a:tblPr>
                <a:tableStyleId>{5C22544A-7EE6-4342-B048-85BDC9FD1C3A}</a:tableStyleId>
              </a:tblPr>
              <a:tblGrid>
                <a:gridCol w="515793"/>
                <a:gridCol w="515793"/>
                <a:gridCol w="515793"/>
              </a:tblGrid>
              <a:tr h="523609">
                <a:tc>
                  <a:txBody>
                    <a:bodyPr/>
                    <a:lstStyle/>
                    <a:p>
                      <a:pPr algn="ctr"/>
                      <a:r>
                        <a:rPr lang="en-US" altLang="zh-CN" sz="2700" dirty="0">
                          <a:latin typeface="Times New Roman" panose="02020603050405020304" pitchFamily="18" charset="0"/>
                          <a:cs typeface="Times New Roman" panose="02020603050405020304" pitchFamily="18" charset="0"/>
                        </a:rPr>
                        <a:t>3</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en-US" altLang="zh-CN" sz="2700" dirty="0">
                          <a:latin typeface="Times New Roman" panose="02020603050405020304" pitchFamily="18" charset="0"/>
                          <a:cs typeface="Times New Roman" panose="02020603050405020304" pitchFamily="18" charset="0"/>
                        </a:rPr>
                        <a:t>3</a:t>
                      </a:r>
                      <a:endParaRPr lang="zh-CN" altLang="en-US" sz="2700" dirty="0">
                        <a:latin typeface="Times New Roman" panose="02020603050405020304" pitchFamily="18" charset="0"/>
                        <a:cs typeface="Times New Roman" panose="02020603050405020304" pitchFamily="18" charset="0"/>
                      </a:endParaRPr>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zh-CN"/>
                    </a:p>
                  </a:txBody>
                  <a:tcPr marL="78338" marR="78338" marT="39169" marB="39169">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15"/>
                      <a:stretch>
                        <a:fillRect l="-201176" t="-11494" r="-3529" b="-24138"/>
                      </a:stretch>
                    </a:blipFill>
                  </a:tcPr>
                </a:tc>
              </a:tr>
            </a:tbl>
          </a:graphicData>
        </a:graphic>
      </p:graphicFrame>
      <p:grpSp>
        <p:nvGrpSpPr>
          <p:cNvPr id="40" name="组合 39"/>
          <p:cNvGrpSpPr/>
          <p:nvPr/>
        </p:nvGrpSpPr>
        <p:grpSpPr>
          <a:xfrm>
            <a:off x="549001" y="555626"/>
            <a:ext cx="3565799" cy="876848"/>
            <a:chOff x="326687" y="247818"/>
            <a:chExt cx="4861582" cy="725466"/>
          </a:xfrm>
        </p:grpSpPr>
        <p:sp>
          <p:nvSpPr>
            <p:cNvPr id="41" name="文本框 40"/>
            <p:cNvSpPr txBox="1"/>
            <p:nvPr/>
          </p:nvSpPr>
          <p:spPr bwMode="auto">
            <a:xfrm>
              <a:off x="1038109" y="413994"/>
              <a:ext cx="38778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邻接链表表示法</a:t>
              </a:r>
              <a:endParaRPr lang="zh-CN" altLang="en-US" sz="2400" kern="0" dirty="0">
                <a:solidFill>
                  <a:srgbClr val="0070C0"/>
                </a:solidFill>
                <a:latin typeface="+mn-ea"/>
              </a:endParaRPr>
            </a:p>
          </p:txBody>
        </p:sp>
        <p:grpSp>
          <p:nvGrpSpPr>
            <p:cNvPr id="42" name="组合 41"/>
            <p:cNvGrpSpPr/>
            <p:nvPr/>
          </p:nvGrpSpPr>
          <p:grpSpPr>
            <a:xfrm>
              <a:off x="326687" y="247818"/>
              <a:ext cx="4861582" cy="725466"/>
              <a:chOff x="326687" y="247818"/>
              <a:chExt cx="4861582" cy="725466"/>
            </a:xfrm>
          </p:grpSpPr>
          <p:grpSp>
            <p:nvGrpSpPr>
              <p:cNvPr id="43" name="组合 42"/>
              <p:cNvGrpSpPr/>
              <p:nvPr/>
            </p:nvGrpSpPr>
            <p:grpSpPr>
              <a:xfrm>
                <a:off x="349799" y="247818"/>
                <a:ext cx="4791980" cy="261575"/>
                <a:chOff x="349799" y="247818"/>
                <a:chExt cx="4791980" cy="261575"/>
              </a:xfrm>
            </p:grpSpPr>
            <p:cxnSp>
              <p:nvCxnSpPr>
                <p:cNvPr id="76" name="直接连接符 7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4" name="组合 43"/>
              <p:cNvGrpSpPr/>
              <p:nvPr/>
            </p:nvGrpSpPr>
            <p:grpSpPr>
              <a:xfrm>
                <a:off x="349799" y="711709"/>
                <a:ext cx="4815092" cy="261575"/>
                <a:chOff x="358852" y="925118"/>
                <a:chExt cx="4815092" cy="261575"/>
              </a:xfrm>
            </p:grpSpPr>
            <p:cxnSp>
              <p:nvCxnSpPr>
                <p:cNvPr id="60"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5"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5" name="组合 44"/>
              <p:cNvGrpSpPr/>
              <p:nvPr/>
            </p:nvGrpSpPr>
            <p:grpSpPr>
              <a:xfrm>
                <a:off x="5138963" y="489126"/>
                <a:ext cx="49306" cy="329693"/>
                <a:chOff x="5138963" y="489126"/>
                <a:chExt cx="49306" cy="329693"/>
              </a:xfrm>
            </p:grpSpPr>
            <p:sp>
              <p:nvSpPr>
                <p:cNvPr id="55"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6" name="组合 45"/>
              <p:cNvGrpSpPr/>
              <p:nvPr/>
            </p:nvGrpSpPr>
            <p:grpSpPr>
              <a:xfrm>
                <a:off x="326687" y="399838"/>
                <a:ext cx="49306" cy="329693"/>
                <a:chOff x="5138963" y="489126"/>
                <a:chExt cx="49306" cy="329693"/>
              </a:xfrm>
            </p:grpSpPr>
            <p:sp>
              <p:nvSpPr>
                <p:cNvPr id="47" name="椭圆 4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9" name="椭圆 4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cxnSp>
        <p:nvCxnSpPr>
          <p:cNvPr id="90" name="直接箭头连接符 91"/>
          <p:cNvCxnSpPr/>
          <p:nvPr/>
        </p:nvCxnSpPr>
        <p:spPr>
          <a:xfrm>
            <a:off x="7419993" y="2138482"/>
            <a:ext cx="57571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1"/>
          <p:cNvCxnSpPr/>
          <p:nvPr/>
        </p:nvCxnSpPr>
        <p:spPr>
          <a:xfrm>
            <a:off x="9283627" y="2138483"/>
            <a:ext cx="57571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1"/>
          <p:cNvCxnSpPr/>
          <p:nvPr/>
        </p:nvCxnSpPr>
        <p:spPr>
          <a:xfrm>
            <a:off x="7419993" y="2989892"/>
            <a:ext cx="57571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1"/>
          <p:cNvCxnSpPr/>
          <p:nvPr/>
        </p:nvCxnSpPr>
        <p:spPr>
          <a:xfrm>
            <a:off x="7419993" y="3814888"/>
            <a:ext cx="57571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1"/>
          <p:cNvCxnSpPr/>
          <p:nvPr/>
        </p:nvCxnSpPr>
        <p:spPr>
          <a:xfrm>
            <a:off x="7419993" y="4594554"/>
            <a:ext cx="57571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wipe(up)">
                                      <p:cBhvr>
                                        <p:cTn id="28" dur="500"/>
                                        <p:tgtEl>
                                          <p:spTgt spid="6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up)">
                                      <p:cBhvr>
                                        <p:cTn id="31" dur="500"/>
                                        <p:tgtEl>
                                          <p:spTgt spid="68"/>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wipe(up)">
                                      <p:cBhvr>
                                        <p:cTn id="34" dur="500"/>
                                        <p:tgtEl>
                                          <p:spTgt spid="7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up)">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22" presetClass="entr" presetSubtype="8"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wipe(left)">
                                      <p:cBhvr>
                                        <p:cTn id="45" dur="500"/>
                                        <p:tgtEl>
                                          <p:spTgt spid="92"/>
                                        </p:tgtEl>
                                      </p:cBhvr>
                                    </p:animEffect>
                                  </p:childTnLst>
                                </p:cTn>
                              </p:par>
                              <p:par>
                                <p:cTn id="46" presetID="22" presetClass="entr" presetSubtype="8" fill="hold"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wipe(left)">
                                      <p:cBhvr>
                                        <p:cTn id="48" dur="500"/>
                                        <p:tgtEl>
                                          <p:spTgt spid="96"/>
                                        </p:tgtEl>
                                      </p:cBhvr>
                                    </p:animEffect>
                                  </p:childTnLst>
                                </p:cTn>
                              </p:par>
                              <p:par>
                                <p:cTn id="49" presetID="22" presetClass="entr" presetSubtype="8"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left)">
                                      <p:cBhvr>
                                        <p:cTn id="51" dur="500"/>
                                        <p:tgtEl>
                                          <p:spTgt spid="97"/>
                                        </p:tgtEl>
                                      </p:cBhvr>
                                    </p:animEffect>
                                  </p:childTnLst>
                                </p:cTn>
                              </p:par>
                              <p:par>
                                <p:cTn id="52" presetID="22" presetClass="entr" presetSubtype="8" fill="hold"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wipe(left)">
                                      <p:cBhvr>
                                        <p:cTn id="54" dur="500"/>
                                        <p:tgtEl>
                                          <p:spTgt spid="9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left)">
                                      <p:cBhvr>
                                        <p:cTn id="59" dur="500"/>
                                        <p:tgtEl>
                                          <p:spTgt spid="12"/>
                                        </p:tgtEl>
                                      </p:cBhvr>
                                    </p:animEffect>
                                  </p:childTnLst>
                                </p:cTn>
                              </p:par>
                              <p:par>
                                <p:cTn id="60" presetID="22" presetClass="entr" presetSubtype="8" fill="hold"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wipe(left)">
                                      <p:cBhvr>
                                        <p:cTn id="62" dur="500"/>
                                        <p:tgtEl>
                                          <p:spTgt spid="99"/>
                                        </p:tgtEl>
                                      </p:cBhvr>
                                    </p:animEffect>
                                  </p:childTnLst>
                                </p:cTn>
                              </p:par>
                              <p:par>
                                <p:cTn id="63" presetID="22" presetClass="entr" presetSubtype="8" fill="hold" nodeType="with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wipe(left)">
                                      <p:cBhvr>
                                        <p:cTn id="65" dur="500"/>
                                        <p:tgtEl>
                                          <p:spTgt spid="100"/>
                                        </p:tgtEl>
                                      </p:cBhvr>
                                    </p:animEffect>
                                  </p:childTnLst>
                                </p:cTn>
                              </p:par>
                              <p:par>
                                <p:cTn id="66" presetID="22" presetClass="entr" presetSubtype="8" fill="hold" nodeType="with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wipe(left)">
                                      <p:cBhvr>
                                        <p:cTn id="68" dur="500"/>
                                        <p:tgtEl>
                                          <p:spTgt spid="79"/>
                                        </p:tgtEl>
                                      </p:cBhvr>
                                    </p:animEffect>
                                  </p:childTnLst>
                                </p:cTn>
                              </p:par>
                              <p:par>
                                <p:cTn id="69" presetID="22" presetClass="entr" presetSubtype="8"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animEffect transition="in" filter="wipe(left)">
                                      <p:cBhvr>
                                        <p:cTn id="71" dur="500"/>
                                        <p:tgtEl>
                                          <p:spTgt spid="8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2"/>
                                        </p:tgtEl>
                                        <p:attrNameLst>
                                          <p:attrName>style.visibility</p:attrName>
                                        </p:attrNameLst>
                                      </p:cBhvr>
                                      <p:to>
                                        <p:strVal val="visible"/>
                                      </p:to>
                                    </p:set>
                                    <p:animEffect transition="in" filter="wipe(left)">
                                      <p:cBhvr>
                                        <p:cTn id="76" dur="500"/>
                                        <p:tgtEl>
                                          <p:spTgt spid="102"/>
                                        </p:tgtEl>
                                      </p:cBhvr>
                                    </p:animEffect>
                                  </p:childTnLst>
                                </p:cTn>
                              </p:par>
                              <p:par>
                                <p:cTn id="77" presetID="22" presetClass="entr" presetSubtype="8" fill="hold"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8" fill="hold"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wipe(left)">
                                      <p:cBhvr>
                                        <p:cTn id="82" dur="500"/>
                                        <p:tgtEl>
                                          <p:spTgt spid="84"/>
                                        </p:tgtEl>
                                      </p:cBhvr>
                                    </p:animEffect>
                                  </p:childTnLst>
                                </p:cTn>
                              </p:par>
                              <p:par>
                                <p:cTn id="83" presetID="22" presetClass="entr" presetSubtype="8" fill="hold"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wipe(left)">
                                      <p:cBhvr>
                                        <p:cTn id="85" dur="500"/>
                                        <p:tgtEl>
                                          <p:spTgt spid="8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wipe(left)">
                                      <p:cBhvr>
                                        <p:cTn id="90" dur="500"/>
                                        <p:tgtEl>
                                          <p:spTgt spid="86"/>
                                        </p:tgtEl>
                                      </p:cBhvr>
                                    </p:animEffect>
                                  </p:childTnLst>
                                </p:cTn>
                              </p:par>
                              <p:par>
                                <p:cTn id="91" presetID="22" presetClass="entr" presetSubtype="8" fill="hold" nodeType="withEffect">
                                  <p:stCondLst>
                                    <p:cond delay="0"/>
                                  </p:stCondLst>
                                  <p:childTnLst>
                                    <p:set>
                                      <p:cBhvr>
                                        <p:cTn id="92" dur="1" fill="hold">
                                          <p:stCondLst>
                                            <p:cond delay="0"/>
                                          </p:stCondLst>
                                        </p:cTn>
                                        <p:tgtEl>
                                          <p:spTgt spid="90"/>
                                        </p:tgtEl>
                                        <p:attrNameLst>
                                          <p:attrName>style.visibility</p:attrName>
                                        </p:attrNameLst>
                                      </p:cBhvr>
                                      <p:to>
                                        <p:strVal val="visible"/>
                                      </p:to>
                                    </p:set>
                                    <p:animEffect transition="in" filter="wipe(left)">
                                      <p:cBhvr>
                                        <p:cTn id="93" dur="500"/>
                                        <p:tgtEl>
                                          <p:spTgt spid="90"/>
                                        </p:tgtEl>
                                      </p:cBhvr>
                                    </p:animEffect>
                                  </p:childTnLst>
                                </p:cTn>
                              </p:par>
                              <p:par>
                                <p:cTn id="94" presetID="22" presetClass="entr" presetSubtype="8" fill="hold" nodeType="withEffect">
                                  <p:stCondLst>
                                    <p:cond delay="0"/>
                                  </p:stCondLst>
                                  <p:childTnLst>
                                    <p:set>
                                      <p:cBhvr>
                                        <p:cTn id="95" dur="1" fill="hold">
                                          <p:stCondLst>
                                            <p:cond delay="0"/>
                                          </p:stCondLst>
                                        </p:cTn>
                                        <p:tgtEl>
                                          <p:spTgt spid="91"/>
                                        </p:tgtEl>
                                        <p:attrNameLst>
                                          <p:attrName>style.visibility</p:attrName>
                                        </p:attrNameLst>
                                      </p:cBhvr>
                                      <p:to>
                                        <p:strVal val="visible"/>
                                      </p:to>
                                    </p:set>
                                    <p:animEffect transition="in" filter="wipe(left)">
                                      <p:cBhvr>
                                        <p:cTn id="96" dur="500"/>
                                        <p:tgtEl>
                                          <p:spTgt spid="91"/>
                                        </p:tgtEl>
                                      </p:cBhvr>
                                    </p:animEffect>
                                  </p:childTnLst>
                                </p:cTn>
                              </p:par>
                              <p:par>
                                <p:cTn id="97" presetID="22" presetClass="entr" presetSubtype="8" fill="hold" nodeType="withEffect">
                                  <p:stCondLst>
                                    <p:cond delay="0"/>
                                  </p:stCondLst>
                                  <p:childTnLst>
                                    <p:set>
                                      <p:cBhvr>
                                        <p:cTn id="98" dur="1" fill="hold">
                                          <p:stCondLst>
                                            <p:cond delay="0"/>
                                          </p:stCondLst>
                                        </p:cTn>
                                        <p:tgtEl>
                                          <p:spTgt spid="93"/>
                                        </p:tgtEl>
                                        <p:attrNameLst>
                                          <p:attrName>style.visibility</p:attrName>
                                        </p:attrNameLst>
                                      </p:cBhvr>
                                      <p:to>
                                        <p:strVal val="visible"/>
                                      </p:to>
                                    </p:set>
                                    <p:animEffect transition="in" filter="wipe(left)">
                                      <p:cBhvr>
                                        <p:cTn id="99" dur="500"/>
                                        <p:tgtEl>
                                          <p:spTgt spid="93"/>
                                        </p:tgtEl>
                                      </p:cBhvr>
                                    </p:animEffect>
                                  </p:childTnLst>
                                </p:cTn>
                              </p:par>
                              <p:par>
                                <p:cTn id="100" presetID="22" presetClass="entr" presetSubtype="8" fill="hold" nodeType="with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par>
                                <p:cTn id="103" presetID="22" presetClass="entr" presetSubtype="8" fill="hold" nodeType="withEffect">
                                  <p:stCondLst>
                                    <p:cond delay="0"/>
                                  </p:stCondLst>
                                  <p:childTnLst>
                                    <p:set>
                                      <p:cBhvr>
                                        <p:cTn id="104" dur="1" fill="hold">
                                          <p:stCondLst>
                                            <p:cond delay="0"/>
                                          </p:stCondLst>
                                        </p:cTn>
                                        <p:tgtEl>
                                          <p:spTgt spid="95"/>
                                        </p:tgtEl>
                                        <p:attrNameLst>
                                          <p:attrName>style.visibility</p:attrName>
                                        </p:attrNameLst>
                                      </p:cBhvr>
                                      <p:to>
                                        <p:strVal val="visible"/>
                                      </p:to>
                                    </p:set>
                                    <p:animEffect transition="in" filter="wipe(left)">
                                      <p:cBhvr>
                                        <p:cTn id="10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7" grpId="0"/>
      <p:bldP spid="68" grpId="0"/>
      <p:bldP spid="70" grpId="0"/>
      <p:bldP spid="82" grpId="0"/>
      <p:bldP spid="7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26398" y="2916673"/>
            <a:ext cx="1317033" cy="1317028"/>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438793" y="3376642"/>
              <a:ext cx="1372929" cy="646331"/>
            </a:xfrm>
            <a:prstGeom prst="rect">
              <a:avLst/>
            </a:prstGeom>
          </p:spPr>
          <p:txBody>
            <a:bodyPr wrap="square">
              <a:spAutoFit/>
            </a:bodyPr>
            <a:lstStyle/>
            <a:p>
              <a:r>
                <a:rPr lang="zh-CN" altLang="en-US" sz="3600" dirty="0">
                  <a:solidFill>
                    <a:srgbClr val="0070C0"/>
                  </a:solidFill>
                </a:rPr>
                <a:t>图</a:t>
              </a:r>
              <a:endParaRPr lang="zh-CN" altLang="en-US" sz="3600" dirty="0">
                <a:solidFill>
                  <a:srgbClr val="0070C0"/>
                </a:solidFill>
              </a:endParaRPr>
            </a:p>
          </p:txBody>
        </p:sp>
      </p:grpSp>
      <p:grpSp>
        <p:nvGrpSpPr>
          <p:cNvPr id="78" name="组合 77"/>
          <p:cNvGrpSpPr/>
          <p:nvPr/>
        </p:nvGrpSpPr>
        <p:grpSpPr>
          <a:xfrm>
            <a:off x="2184915" y="2252788"/>
            <a:ext cx="9334635" cy="3016356"/>
            <a:chOff x="2184915" y="2512645"/>
            <a:chExt cx="9334635" cy="2586406"/>
          </a:xfrm>
        </p:grpSpPr>
        <p:sp>
          <p:nvSpPr>
            <p:cNvPr id="79"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149160" y="2643117"/>
              <a:ext cx="8267700" cy="23254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G</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是由</a:t>
              </a:r>
              <a:r>
                <a:rPr lang="zh-CN" altLang="en-US" sz="2400" dirty="0">
                  <a:solidFill>
                    <a:srgbClr val="0070C0"/>
                  </a:solidFill>
                  <a:latin typeface="Times New Roman" panose="02020603050405020304" pitchFamily="18" charset="0"/>
                  <a:cs typeface="Times New Roman" panose="02020603050405020304" pitchFamily="18" charset="0"/>
                </a:rPr>
                <a:t>顶点</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（图中通常将结点称为顶点）的非空有限集合</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V</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和</a:t>
              </a:r>
              <a:r>
                <a:rPr lang="zh-CN" altLang="en-US" sz="2400" dirty="0">
                  <a:solidFill>
                    <a:srgbClr val="0070C0"/>
                  </a:solidFill>
                  <a:latin typeface="Times New Roman" panose="02020603050405020304" pitchFamily="18" charset="0"/>
                  <a:cs typeface="Times New Roman" panose="02020603050405020304" pitchFamily="18" charset="0"/>
                </a:rPr>
                <a:t>边</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的集合</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组成，记为</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G=(V, 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。每一个顶点偶对就是图中的一条边，所以，</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用于表示</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V</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上的连接关系。在一个图中，至少要包含一个顶点，但可以没有任何边。通常用</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V(G)</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和</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E(G)</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来表示图</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G</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的顶点集合和边集合。</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129" name="组合 39"/>
          <p:cNvGrpSpPr/>
          <p:nvPr/>
        </p:nvGrpSpPr>
        <p:grpSpPr>
          <a:xfrm>
            <a:off x="549001" y="555626"/>
            <a:ext cx="4643807" cy="991772"/>
            <a:chOff x="326687" y="247818"/>
            <a:chExt cx="4861582" cy="820549"/>
          </a:xfrm>
        </p:grpSpPr>
        <p:sp>
          <p:nvSpPr>
            <p:cNvPr id="130"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131" name="组合 35"/>
            <p:cNvGrpSpPr/>
            <p:nvPr/>
          </p:nvGrpSpPr>
          <p:grpSpPr>
            <a:xfrm>
              <a:off x="326687" y="247818"/>
              <a:ext cx="4861582" cy="725466"/>
              <a:chOff x="326687" y="247818"/>
              <a:chExt cx="4861582" cy="725466"/>
            </a:xfrm>
          </p:grpSpPr>
          <p:grpSp>
            <p:nvGrpSpPr>
              <p:cNvPr id="132" name="组合 2"/>
              <p:cNvGrpSpPr/>
              <p:nvPr/>
            </p:nvGrpSpPr>
            <p:grpSpPr>
              <a:xfrm>
                <a:off x="349799" y="247818"/>
                <a:ext cx="4791980" cy="261575"/>
                <a:chOff x="349799" y="247818"/>
                <a:chExt cx="4791980" cy="261575"/>
              </a:xfrm>
            </p:grpSpPr>
            <p:cxnSp>
              <p:nvCxnSpPr>
                <p:cNvPr id="147"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9"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0"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5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5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3" name="组合 1"/>
              <p:cNvGrpSpPr/>
              <p:nvPr/>
            </p:nvGrpSpPr>
            <p:grpSpPr>
              <a:xfrm>
                <a:off x="349799" y="711709"/>
                <a:ext cx="4815092" cy="261575"/>
                <a:chOff x="358852" y="925118"/>
                <a:chExt cx="4815092" cy="261575"/>
              </a:xfrm>
            </p:grpSpPr>
            <p:cxnSp>
              <p:nvCxnSpPr>
                <p:cNvPr id="140"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5"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46"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4" name="组合 33"/>
              <p:cNvGrpSpPr/>
              <p:nvPr/>
            </p:nvGrpSpPr>
            <p:grpSpPr>
              <a:xfrm>
                <a:off x="5138963" y="489126"/>
                <a:ext cx="49306" cy="329693"/>
                <a:chOff x="5138963" y="489126"/>
                <a:chExt cx="49306" cy="329693"/>
              </a:xfrm>
            </p:grpSpPr>
            <p:sp>
              <p:nvSpPr>
                <p:cNvPr id="138"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9"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5" name="组合 36"/>
              <p:cNvGrpSpPr/>
              <p:nvPr/>
            </p:nvGrpSpPr>
            <p:grpSpPr>
              <a:xfrm>
                <a:off x="326687" y="399838"/>
                <a:ext cx="49306" cy="329693"/>
                <a:chOff x="5138963" y="489126"/>
                <a:chExt cx="49306" cy="329693"/>
              </a:xfrm>
            </p:grpSpPr>
            <p:sp>
              <p:nvSpPr>
                <p:cNvPr id="136"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7"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wipe(left)">
                                      <p:cBhvr>
                                        <p:cTn id="7" dur="500"/>
                                        <p:tgtEl>
                                          <p:spTgt spid="12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27074" y="1154015"/>
            <a:ext cx="3261473" cy="2583644"/>
            <a:chOff x="1120211" y="1343996"/>
            <a:chExt cx="3493872" cy="2767746"/>
          </a:xfrm>
        </p:grpSpPr>
        <p:grpSp>
          <p:nvGrpSpPr>
            <p:cNvPr id="5" name="组合 4"/>
            <p:cNvGrpSpPr/>
            <p:nvPr/>
          </p:nvGrpSpPr>
          <p:grpSpPr>
            <a:xfrm>
              <a:off x="2440806" y="1509847"/>
              <a:ext cx="798055" cy="628320"/>
              <a:chOff x="1166061" y="968931"/>
              <a:chExt cx="1010652" cy="795701"/>
            </a:xfrm>
          </p:grpSpPr>
          <p:sp>
            <p:nvSpPr>
              <p:cNvPr id="2" name="椭圆 1"/>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文本框 2">
                    <a:extLst>
                      <a:ext uri="{FF2B5EF4-FFF2-40B4-BE49-F238E27FC236}">
                        <ele attr="{8CFD3F37-8800-43C0-BA0E-BAC5D1303543}"/>
                      </a:ext>
                    </a:extLst>
                  </p:cNvPr>
                  <p:cNvSpPr txBox="1"/>
                  <p:nvPr/>
                </p:nvSpPr>
                <p:spPr>
                  <a:xfrm>
                    <a:off x="1166061" y="968931"/>
                    <a:ext cx="1010652" cy="6263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1</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166061" y="968931"/>
                    <a:ext cx="1010652" cy="626309"/>
                  </a:xfrm>
                  <a:prstGeom prst="rect">
                    <a:avLst/>
                  </a:prstGeom>
                  <a:blipFill rotWithShape="1">
                    <a:blip r:embed="rId1"/>
                    <a:stretch>
                      <a:fillRect b="-2667"/>
                    </a:stretch>
                  </a:blipFill>
                </p:spPr>
                <p:txBody>
                  <a:bodyPr/>
                  <a:lstStyle/>
                  <a:p>
                    <a:r>
                      <a:rPr lang="zh-CN" altLang="en-US">
                        <a:noFill/>
                      </a:rPr>
                      <a:t> </a:t>
                    </a:r>
                    <a:endParaRPr lang="zh-CN" altLang="en-US">
                      <a:noFill/>
                    </a:endParaRPr>
                  </a:p>
                </p:txBody>
              </p:sp>
            </mc:Fallback>
          </mc:AlternateContent>
        </p:grpSp>
        <p:grpSp>
          <p:nvGrpSpPr>
            <p:cNvPr id="30" name="组合 29"/>
            <p:cNvGrpSpPr/>
            <p:nvPr/>
          </p:nvGrpSpPr>
          <p:grpSpPr>
            <a:xfrm>
              <a:off x="1120211" y="2533053"/>
              <a:ext cx="798055" cy="628320"/>
              <a:chOff x="1166061" y="968931"/>
              <a:chExt cx="1010652" cy="795701"/>
            </a:xfrm>
          </p:grpSpPr>
          <p:sp>
            <p:nvSpPr>
              <p:cNvPr id="31" name="椭圆 30"/>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2" name="文本框 31">
                    <a:extLst>
                      <a:ext uri="{FF2B5EF4-FFF2-40B4-BE49-F238E27FC236}">
                        <ele attr="{EEA5CF9B-4BC2-4C33-A244-6D8481BADA14}"/>
                      </a:ext>
                    </a:extLst>
                  </p:cNvPr>
                  <p:cNvSpPr txBox="1"/>
                  <p:nvPr/>
                </p:nvSpPr>
                <p:spPr>
                  <a:xfrm>
                    <a:off x="1166061" y="968931"/>
                    <a:ext cx="1010652" cy="6263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0</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32" name="文本框 31"/>
                  <p:cNvSpPr txBox="1">
                    <a:spLocks noRot="1" noChangeAspect="1" noMove="1" noResize="1" noEditPoints="1" noAdjustHandles="1" noChangeArrowheads="1" noChangeShapeType="1" noTextEdit="1"/>
                  </p:cNvSpPr>
                  <p:nvPr/>
                </p:nvSpPr>
                <p:spPr>
                  <a:xfrm>
                    <a:off x="1166061" y="968931"/>
                    <a:ext cx="1010652" cy="626309"/>
                  </a:xfrm>
                  <a:prstGeom prst="rect">
                    <a:avLst/>
                  </a:prstGeom>
                  <a:blipFill rotWithShape="1">
                    <a:blip r:embed="rId2"/>
                    <a:stretch>
                      <a:fillRect b="-2632"/>
                    </a:stretch>
                  </a:blipFill>
                </p:spPr>
                <p:txBody>
                  <a:bodyPr/>
                  <a:lstStyle/>
                  <a:p>
                    <a:r>
                      <a:rPr lang="zh-CN" altLang="en-US">
                        <a:noFill/>
                      </a:rPr>
                      <a:t> </a:t>
                    </a:r>
                    <a:endParaRPr lang="zh-CN" altLang="en-US">
                      <a:noFill/>
                    </a:endParaRPr>
                  </a:p>
                </p:txBody>
              </p:sp>
            </mc:Fallback>
          </mc:AlternateContent>
        </p:grpSp>
        <p:grpSp>
          <p:nvGrpSpPr>
            <p:cNvPr id="33" name="组合 32"/>
            <p:cNvGrpSpPr/>
            <p:nvPr/>
          </p:nvGrpSpPr>
          <p:grpSpPr>
            <a:xfrm>
              <a:off x="3816028" y="1954304"/>
              <a:ext cx="798055" cy="611695"/>
              <a:chOff x="1187115" y="989985"/>
              <a:chExt cx="1010652" cy="774647"/>
            </a:xfrm>
          </p:grpSpPr>
          <p:sp>
            <p:nvSpPr>
              <p:cNvPr id="34" name="椭圆 33"/>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5" name="文本框 34">
                    <a:extLst>
                      <a:ext uri="{FF2B5EF4-FFF2-40B4-BE49-F238E27FC236}">
                        <ele attr="{09745E87-AB6B-4BC5-A7BF-05931D08C2FF}"/>
                      </a:ext>
                    </a:extLst>
                  </p:cNvPr>
                  <p:cNvSpPr txBox="1"/>
                  <p:nvPr/>
                </p:nvSpPr>
                <p:spPr>
                  <a:xfrm>
                    <a:off x="1187115" y="989985"/>
                    <a:ext cx="1010652" cy="6263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4</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1187115" y="989985"/>
                    <a:ext cx="1010652" cy="626310"/>
                  </a:xfrm>
                  <a:prstGeom prst="rect">
                    <a:avLst/>
                  </a:prstGeom>
                  <a:blipFill rotWithShape="1">
                    <a:blip r:embed="rId3"/>
                    <a:stretch>
                      <a:fillRect b="-2667"/>
                    </a:stretch>
                  </a:blipFill>
                </p:spPr>
                <p:txBody>
                  <a:bodyPr/>
                  <a:lstStyle/>
                  <a:p>
                    <a:r>
                      <a:rPr lang="zh-CN" altLang="en-US">
                        <a:noFill/>
                      </a:rPr>
                      <a:t> </a:t>
                    </a:r>
                    <a:endParaRPr lang="zh-CN" altLang="en-US">
                      <a:noFill/>
                    </a:endParaRPr>
                  </a:p>
                </p:txBody>
              </p:sp>
            </mc:Fallback>
          </mc:AlternateContent>
        </p:grpSp>
        <p:grpSp>
          <p:nvGrpSpPr>
            <p:cNvPr id="36" name="组合 35"/>
            <p:cNvGrpSpPr/>
            <p:nvPr/>
          </p:nvGrpSpPr>
          <p:grpSpPr>
            <a:xfrm>
              <a:off x="1906901" y="3493945"/>
              <a:ext cx="798055" cy="617797"/>
              <a:chOff x="1151670" y="982257"/>
              <a:chExt cx="1010652" cy="782375"/>
            </a:xfrm>
          </p:grpSpPr>
          <p:sp>
            <p:nvSpPr>
              <p:cNvPr id="37" name="椭圆 36"/>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8" name="文本框 37">
                    <a:extLst>
                      <a:ext uri="{FF2B5EF4-FFF2-40B4-BE49-F238E27FC236}">
                        <ele attr="{4BA0DCC2-5305-4EBE-A6D4-E9B1E82BA752}"/>
                      </a:ext>
                    </a:extLst>
                  </p:cNvPr>
                  <p:cNvSpPr txBox="1"/>
                  <p:nvPr/>
                </p:nvSpPr>
                <p:spPr>
                  <a:xfrm>
                    <a:off x="1151670" y="982257"/>
                    <a:ext cx="1010652" cy="626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3</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38" name="文本框 37"/>
                  <p:cNvSpPr txBox="1">
                    <a:spLocks noRot="1" noChangeAspect="1" noMove="1" noResize="1" noEditPoints="1" noAdjustHandles="1" noChangeArrowheads="1" noChangeShapeType="1" noTextEdit="1"/>
                  </p:cNvSpPr>
                  <p:nvPr/>
                </p:nvSpPr>
                <p:spPr>
                  <a:xfrm>
                    <a:off x="1151670" y="982257"/>
                    <a:ext cx="1010652" cy="626311"/>
                  </a:xfrm>
                  <a:prstGeom prst="rect">
                    <a:avLst/>
                  </a:prstGeom>
                  <a:blipFill rotWithShape="1">
                    <a:blip r:embed="rId4"/>
                    <a:stretch>
                      <a:fillRect b="-2667"/>
                    </a:stretch>
                  </a:blipFill>
                </p:spPr>
                <p:txBody>
                  <a:bodyPr/>
                  <a:lstStyle/>
                  <a:p>
                    <a:r>
                      <a:rPr lang="zh-CN" altLang="en-US">
                        <a:noFill/>
                      </a:rPr>
                      <a:t> </a:t>
                    </a:r>
                    <a:endParaRPr lang="zh-CN" altLang="en-US">
                      <a:noFill/>
                    </a:endParaRPr>
                  </a:p>
                </p:txBody>
              </p:sp>
            </mc:Fallback>
          </mc:AlternateContent>
        </p:grpSp>
        <p:grpSp>
          <p:nvGrpSpPr>
            <p:cNvPr id="39" name="组合 38"/>
            <p:cNvGrpSpPr/>
            <p:nvPr/>
          </p:nvGrpSpPr>
          <p:grpSpPr>
            <a:xfrm>
              <a:off x="3141475" y="2785309"/>
              <a:ext cx="798055" cy="644945"/>
              <a:chOff x="1187115" y="947877"/>
              <a:chExt cx="1010652" cy="816755"/>
            </a:xfrm>
          </p:grpSpPr>
          <p:sp>
            <p:nvSpPr>
              <p:cNvPr id="40" name="椭圆 39"/>
              <p:cNvSpPr/>
              <p:nvPr/>
            </p:nvSpPr>
            <p:spPr>
              <a:xfrm>
                <a:off x="1267326" y="1010653"/>
                <a:ext cx="753979" cy="753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1" name="文本框 40">
                    <a:extLst>
                      <a:ext uri="{FF2B5EF4-FFF2-40B4-BE49-F238E27FC236}">
                        <ele attr="{7132ADB6-EF73-4C63-8F13-6AF49AA1F724}"/>
                      </a:ext>
                    </a:extLst>
                  </p:cNvPr>
                  <p:cNvSpPr txBox="1"/>
                  <p:nvPr/>
                </p:nvSpPr>
                <p:spPr>
                  <a:xfrm>
                    <a:off x="1187115" y="947877"/>
                    <a:ext cx="1010652" cy="6263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b="0" i="0" smtClean="0">
                                  <a:latin typeface="Cambria Math" panose="02040503050406030204" pitchFamily="18" charset="0"/>
                                </a:rPr>
                                <m:t>V</m:t>
                              </m:r>
                            </m:e>
                            <m:sub>
                              <m:r>
                                <a:rPr lang="en-US" altLang="zh-CN" sz="2400" b="0" i="0" smtClean="0">
                                  <a:latin typeface="Cambria Math" panose="02040503050406030204" pitchFamily="18" charset="0"/>
                                </a:rPr>
                                <m:t>2</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41" name="文本框 40"/>
                  <p:cNvSpPr txBox="1">
                    <a:spLocks noRot="1" noChangeAspect="1" noMove="1" noResize="1" noEditPoints="1" noAdjustHandles="1" noChangeArrowheads="1" noChangeShapeType="1" noTextEdit="1"/>
                  </p:cNvSpPr>
                  <p:nvPr/>
                </p:nvSpPr>
                <p:spPr>
                  <a:xfrm>
                    <a:off x="1187115" y="947877"/>
                    <a:ext cx="1010652" cy="626310"/>
                  </a:xfrm>
                  <a:prstGeom prst="rect">
                    <a:avLst/>
                  </a:prstGeom>
                  <a:blipFill rotWithShape="1">
                    <a:blip r:embed="rId5"/>
                    <a:stretch>
                      <a:fillRect b="-2632"/>
                    </a:stretch>
                  </a:blipFill>
                </p:spPr>
                <p:txBody>
                  <a:bodyPr/>
                  <a:lstStyle/>
                  <a:p>
                    <a:r>
                      <a:rPr lang="zh-CN" altLang="en-US">
                        <a:noFill/>
                      </a:rPr>
                      <a:t> </a:t>
                    </a:r>
                    <a:endParaRPr lang="zh-CN" altLang="en-US">
                      <a:noFill/>
                    </a:endParaRPr>
                  </a:p>
                </p:txBody>
              </p:sp>
            </mc:Fallback>
          </mc:AlternateContent>
        </p:grpSp>
        <p:cxnSp>
          <p:nvCxnSpPr>
            <p:cNvPr id="43" name="连接符: 曲线 42"/>
            <p:cNvCxnSpPr/>
            <p:nvPr/>
          </p:nvCxnSpPr>
          <p:spPr>
            <a:xfrm rot="5400000" flipH="1" flipV="1">
              <a:off x="1657489" y="1744189"/>
              <a:ext cx="792324" cy="984905"/>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p:cNvCxnSpPr>
              <a:stCxn id="40" idx="4"/>
            </p:cNvCxnSpPr>
            <p:nvPr/>
          </p:nvCxnSpPr>
          <p:spPr>
            <a:xfrm rot="5400000">
              <a:off x="2704295" y="3246729"/>
              <a:ext cx="614680" cy="98173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曲线 54"/>
            <p:cNvCxnSpPr>
              <a:stCxn id="31" idx="4"/>
            </p:cNvCxnSpPr>
            <p:nvPr/>
          </p:nvCxnSpPr>
          <p:spPr>
            <a:xfrm rot="16200000" flipH="1">
              <a:off x="2331056" y="2328178"/>
              <a:ext cx="202075" cy="1868463"/>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曲线 56"/>
            <p:cNvCxnSpPr/>
            <p:nvPr/>
          </p:nvCxnSpPr>
          <p:spPr>
            <a:xfrm rot="16200000" flipV="1">
              <a:off x="2578789" y="1936503"/>
              <a:ext cx="89801" cy="170695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p:cNvCxnSpPr>
              <a:endCxn id="31" idx="3"/>
            </p:cNvCxnSpPr>
            <p:nvPr/>
          </p:nvCxnSpPr>
          <p:spPr>
            <a:xfrm rot="10800000">
              <a:off x="1287366" y="3074184"/>
              <a:ext cx="805872" cy="75496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连接符: 曲线 68"/>
            <p:cNvCxnSpPr/>
            <p:nvPr/>
          </p:nvCxnSpPr>
          <p:spPr>
            <a:xfrm rot="16200000" flipH="1">
              <a:off x="3453416" y="1169688"/>
              <a:ext cx="361027" cy="1320596"/>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443282" y="3546230"/>
              <a:ext cx="272352" cy="461590"/>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2926984" y="3455657"/>
              <a:ext cx="272352" cy="461590"/>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6</a:t>
              </a:r>
              <a:endParaRPr lang="zh-CN" altLang="en-US" sz="2200" dirty="0">
                <a:latin typeface="Times New Roman" panose="02020603050405020304" pitchFamily="18" charset="0"/>
                <a:cs typeface="Times New Roman" panose="02020603050405020304" pitchFamily="18" charset="0"/>
              </a:endParaRPr>
            </a:p>
          </p:txBody>
        </p:sp>
        <p:sp>
          <p:nvSpPr>
            <p:cNvPr id="73" name="文本框 72"/>
            <p:cNvSpPr txBox="1"/>
            <p:nvPr/>
          </p:nvSpPr>
          <p:spPr>
            <a:xfrm>
              <a:off x="2216401" y="2887856"/>
              <a:ext cx="272352" cy="461590"/>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2</a:t>
              </a:r>
              <a:endParaRPr lang="zh-CN" altLang="en-US" sz="2200" dirty="0">
                <a:latin typeface="Times New Roman" panose="02020603050405020304" pitchFamily="18" charset="0"/>
                <a:cs typeface="Times New Roman" panose="02020603050405020304" pitchFamily="18" charset="0"/>
              </a:endParaRPr>
            </a:p>
          </p:txBody>
        </p:sp>
        <p:sp>
          <p:nvSpPr>
            <p:cNvPr id="74" name="文本框 73"/>
            <p:cNvSpPr txBox="1"/>
            <p:nvPr/>
          </p:nvSpPr>
          <p:spPr>
            <a:xfrm>
              <a:off x="2731152" y="2362794"/>
              <a:ext cx="272352" cy="461590"/>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5</a:t>
              </a:r>
              <a:endParaRPr lang="zh-CN" altLang="en-US" sz="2200" dirty="0">
                <a:latin typeface="Times New Roman" panose="02020603050405020304" pitchFamily="18" charset="0"/>
                <a:cs typeface="Times New Roman" panose="02020603050405020304" pitchFamily="18" charset="0"/>
              </a:endParaRPr>
            </a:p>
          </p:txBody>
        </p:sp>
        <p:sp>
          <p:nvSpPr>
            <p:cNvPr id="75" name="文本框 74"/>
            <p:cNvSpPr txBox="1"/>
            <p:nvPr/>
          </p:nvSpPr>
          <p:spPr>
            <a:xfrm>
              <a:off x="1593732" y="1723507"/>
              <a:ext cx="218342" cy="461590"/>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2</a:t>
              </a:r>
              <a:endParaRPr lang="zh-CN" altLang="en-US" sz="2200" dirty="0">
                <a:latin typeface="Times New Roman" panose="02020603050405020304" pitchFamily="18" charset="0"/>
                <a:cs typeface="Times New Roman" panose="02020603050405020304" pitchFamily="18" charset="0"/>
              </a:endParaRPr>
            </a:p>
          </p:txBody>
        </p:sp>
        <p:sp>
          <p:nvSpPr>
            <p:cNvPr id="76" name="文本框 75"/>
            <p:cNvSpPr txBox="1"/>
            <p:nvPr/>
          </p:nvSpPr>
          <p:spPr>
            <a:xfrm>
              <a:off x="4089795" y="1343996"/>
              <a:ext cx="330958" cy="461589"/>
            </a:xfrm>
            <a:prstGeom prst="rect">
              <a:avLst/>
            </a:prstGeom>
            <a:noFill/>
          </p:spPr>
          <p:txBody>
            <a:bodyPr wrap="square" rtlCol="0">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grpSp>
      <p:graphicFrame>
        <p:nvGraphicFramePr>
          <p:cNvPr id="82" name="表格 81"/>
          <p:cNvGraphicFramePr>
            <a:graphicFrameLocks noGrp="1"/>
          </p:cNvGraphicFramePr>
          <p:nvPr/>
        </p:nvGraphicFramePr>
        <p:xfrm>
          <a:off x="6366793" y="1491450"/>
          <a:ext cx="4668900" cy="1942920"/>
        </p:xfrm>
        <a:graphic>
          <a:graphicData uri="http://schemas.openxmlformats.org/drawingml/2006/table">
            <a:tbl>
              <a:tblPr bandRow="1">
                <a:tableStyleId>{5C22544A-7EE6-4342-B048-85BDC9FD1C3A}</a:tableStyleId>
              </a:tblPr>
              <a:tblGrid>
                <a:gridCol w="933780"/>
                <a:gridCol w="933780"/>
                <a:gridCol w="933780"/>
                <a:gridCol w="933780"/>
                <a:gridCol w="933780"/>
              </a:tblGrid>
              <a:tr h="339793">
                <a:tc>
                  <a:txBody>
                    <a:bodyPr/>
                    <a:lstStyle/>
                    <a:p>
                      <a:pPr algn="ctr"/>
                      <a:r>
                        <a:rPr lang="zh-CN" altLang="en-US"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39793">
                <a:tc>
                  <a:txBody>
                    <a:bodyPr/>
                    <a:lstStyle/>
                    <a:p>
                      <a:pPr algn="ctr"/>
                      <a:r>
                        <a:rPr lang="zh-CN" altLang="en-US"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39793">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39793">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39793">
                <a:tc>
                  <a:txBody>
                    <a:bodyPr/>
                    <a:lstStyle/>
                    <a:p>
                      <a:pPr algn="ctr"/>
                      <a:r>
                        <a:rPr lang="zh-CN" altLang="en-US"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bl>
          </a:graphicData>
        </a:graphic>
      </p:graphicFrame>
      <mc:AlternateContent xmlns:mc="http://schemas.openxmlformats.org/markup-compatibility/2006">
        <mc:Choice xmlns:a14="http://schemas.microsoft.com/office/drawing/2010/main" Requires="a14">
          <p:sp>
            <p:nvSpPr>
              <p:cNvPr id="84" name="文本框 83">
                <a:extLst>
                  <a:ext uri="{FF2B5EF4-FFF2-40B4-BE49-F238E27FC236}">
                    <ele attr="{D187AA73-74D4-40F8-98DA-B4507D1CEB3B}"/>
                  </a:ext>
                </a:extLst>
              </p:cNvPr>
              <p:cNvSpPr txBox="1"/>
              <p:nvPr/>
            </p:nvSpPr>
            <p:spPr>
              <a:xfrm>
                <a:off x="6370977" y="1004030"/>
                <a:ext cx="6153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a:latin typeface="Cambria Math" panose="02040503050406030204" pitchFamily="18" charset="0"/>
                            </a:rPr>
                            <m:t>0</m:t>
                          </m:r>
                          <m:r>
                            <a:rPr lang="en-US" altLang="zh-CN" sz="2400" b="0" i="0" smtClean="0">
                              <a:latin typeface="Cambria Math" panose="02040503050406030204" pitchFamily="18" charset="0"/>
                            </a:rPr>
                            <m:t>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4" name="文本框 83"/>
              <p:cNvSpPr txBox="1">
                <a:spLocks noRot="1" noChangeAspect="1" noMove="1" noResize="1" noEditPoints="1" noAdjustHandles="1" noChangeArrowheads="1" noChangeShapeType="1" noTextEdit="1"/>
              </p:cNvSpPr>
              <p:nvPr/>
            </p:nvSpPr>
            <p:spPr>
              <a:xfrm>
                <a:off x="6370977" y="1004030"/>
                <a:ext cx="615387" cy="461665"/>
              </a:xfrm>
              <a:prstGeom prst="rect">
                <a:avLst/>
              </a:prstGeom>
              <a:blipFill rotWithShape="1">
                <a:blip r:embed="rId6"/>
                <a:stretch>
                  <a:fillRect b="-2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5" name="文本框 84">
                <a:extLst>
                  <a:ext uri="{FF2B5EF4-FFF2-40B4-BE49-F238E27FC236}">
                    <ele attr="{451680C9-E17A-49E7-9377-87BAF8A8FF74}"/>
                  </a:ext>
                </a:extLst>
              </p:cNvPr>
              <p:cNvSpPr txBox="1"/>
              <p:nvPr/>
            </p:nvSpPr>
            <p:spPr>
              <a:xfrm>
                <a:off x="8417754" y="1004030"/>
                <a:ext cx="6153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2 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5" name="文本框 84"/>
              <p:cNvSpPr txBox="1">
                <a:spLocks noRot="1" noChangeAspect="1" noMove="1" noResize="1" noEditPoints="1" noAdjustHandles="1" noChangeArrowheads="1" noChangeShapeType="1" noTextEdit="1"/>
              </p:cNvSpPr>
              <p:nvPr/>
            </p:nvSpPr>
            <p:spPr>
              <a:xfrm>
                <a:off x="8417754" y="1004030"/>
                <a:ext cx="615387" cy="461665"/>
              </a:xfrm>
              <a:prstGeom prst="rect">
                <a:avLst/>
              </a:prstGeom>
              <a:blipFill rotWithShape="1">
                <a:blip r:embed="rId7"/>
                <a:stretch>
                  <a:fillRect b="-2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6" name="文本框 85">
                <a:extLst>
                  <a:ext uri="{FF2B5EF4-FFF2-40B4-BE49-F238E27FC236}">
                    <ele attr="{497D2A11-F309-42A0-8596-97163F8197E7}"/>
                  </a:ext>
                </a:extLst>
              </p:cNvPr>
              <p:cNvSpPr txBox="1"/>
              <p:nvPr/>
            </p:nvSpPr>
            <p:spPr>
              <a:xfrm>
                <a:off x="7344946" y="987113"/>
                <a:ext cx="6153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1 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6" name="文本框 85"/>
              <p:cNvSpPr txBox="1">
                <a:spLocks noRot="1" noChangeAspect="1" noMove="1" noResize="1" noEditPoints="1" noAdjustHandles="1" noChangeArrowheads="1" noChangeShapeType="1" noTextEdit="1"/>
              </p:cNvSpPr>
              <p:nvPr/>
            </p:nvSpPr>
            <p:spPr>
              <a:xfrm>
                <a:off x="7344946" y="987113"/>
                <a:ext cx="615387" cy="461665"/>
              </a:xfrm>
              <a:prstGeom prst="rect">
                <a:avLst/>
              </a:prstGeom>
              <a:blipFill rotWithShape="1">
                <a:blip r:embed="rId8"/>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7" name="文本框 86">
                <a:extLst>
                  <a:ext uri="{FF2B5EF4-FFF2-40B4-BE49-F238E27FC236}">
                    <ele attr="{C390EDC4-BDB5-45E2-9CA0-E68B2D4C2C2B}"/>
                  </a:ext>
                </a:extLst>
              </p:cNvPr>
              <p:cNvSpPr txBox="1"/>
              <p:nvPr/>
            </p:nvSpPr>
            <p:spPr>
              <a:xfrm>
                <a:off x="10376867" y="1009519"/>
                <a:ext cx="6153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4 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7" name="文本框 86"/>
              <p:cNvSpPr txBox="1">
                <a:spLocks noRot="1" noChangeAspect="1" noMove="1" noResize="1" noEditPoints="1" noAdjustHandles="1" noChangeArrowheads="1" noChangeShapeType="1" noTextEdit="1"/>
              </p:cNvSpPr>
              <p:nvPr/>
            </p:nvSpPr>
            <p:spPr>
              <a:xfrm>
                <a:off x="10376867" y="1009519"/>
                <a:ext cx="615387" cy="461665"/>
              </a:xfrm>
              <a:prstGeom prst="rect">
                <a:avLst/>
              </a:prstGeom>
              <a:blipFill rotWithShape="1">
                <a:blip r:embed="rId9"/>
                <a:stretch>
                  <a:fillRect b="-2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8" name="文本框 87">
                <a:extLst>
                  <a:ext uri="{FF2B5EF4-FFF2-40B4-BE49-F238E27FC236}">
                    <ele attr="{C0B4AF37-247C-471E-ABB0-CE48D20C98F4}"/>
                  </a:ext>
                </a:extLst>
              </p:cNvPr>
              <p:cNvSpPr txBox="1"/>
              <p:nvPr/>
            </p:nvSpPr>
            <p:spPr>
              <a:xfrm>
                <a:off x="9331149" y="987113"/>
                <a:ext cx="6153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3 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88" name="文本框 87"/>
              <p:cNvSpPr txBox="1">
                <a:spLocks noRot="1" noChangeAspect="1" noMove="1" noResize="1" noEditPoints="1" noAdjustHandles="1" noChangeArrowheads="1" noChangeShapeType="1" noTextEdit="1"/>
              </p:cNvSpPr>
              <p:nvPr/>
            </p:nvSpPr>
            <p:spPr>
              <a:xfrm>
                <a:off x="9331149" y="987113"/>
                <a:ext cx="615387" cy="461665"/>
              </a:xfrm>
              <a:prstGeom prst="rect">
                <a:avLst/>
              </a:prstGeom>
              <a:blipFill rotWithShape="1">
                <a:blip r:embed="rId10"/>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3" name="文本框 92">
                <a:extLst>
                  <a:ext uri="{FF2B5EF4-FFF2-40B4-BE49-F238E27FC236}">
                    <ele attr="{6B5763DC-0956-403C-AFE7-25A45C7BDC1F}"/>
                  </a:ext>
                </a:extLst>
              </p:cNvPr>
              <p:cNvSpPr txBox="1"/>
              <p:nvPr/>
            </p:nvSpPr>
            <p:spPr>
              <a:xfrm>
                <a:off x="5816531" y="1391301"/>
                <a:ext cx="6153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a:latin typeface="Cambria Math" panose="02040503050406030204" pitchFamily="18" charset="0"/>
                            </a:rPr>
                            <m:t>0</m:t>
                          </m:r>
                          <m:r>
                            <a:rPr lang="en-US" altLang="zh-CN" sz="2400" b="0" i="0" smtClean="0">
                              <a:latin typeface="Cambria Math" panose="02040503050406030204" pitchFamily="18" charset="0"/>
                            </a:rPr>
                            <m:t>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3" name="文本框 92"/>
              <p:cNvSpPr txBox="1">
                <a:spLocks noRot="1" noChangeAspect="1" noMove="1" noResize="1" noEditPoints="1" noAdjustHandles="1" noChangeArrowheads="1" noChangeShapeType="1" noTextEdit="1"/>
              </p:cNvSpPr>
              <p:nvPr/>
            </p:nvSpPr>
            <p:spPr>
              <a:xfrm>
                <a:off x="5816531" y="1391301"/>
                <a:ext cx="615387" cy="461665"/>
              </a:xfrm>
              <a:prstGeom prst="rect">
                <a:avLst/>
              </a:prstGeom>
              <a:blipFill rotWithShape="1">
                <a:blip r:embed="rId11"/>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4" name="文本框 93">
                <a:extLst>
                  <a:ext uri="{FF2B5EF4-FFF2-40B4-BE49-F238E27FC236}">
                    <ele attr="{EDA36507-02E7-4D8F-8990-C08E5AC5E88D}"/>
                  </a:ext>
                </a:extLst>
              </p:cNvPr>
              <p:cNvSpPr txBox="1"/>
              <p:nvPr/>
            </p:nvSpPr>
            <p:spPr>
              <a:xfrm>
                <a:off x="5824257" y="1729321"/>
                <a:ext cx="6153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1 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4" name="文本框 93"/>
              <p:cNvSpPr txBox="1">
                <a:spLocks noRot="1" noChangeAspect="1" noMove="1" noResize="1" noEditPoints="1" noAdjustHandles="1" noChangeArrowheads="1" noChangeShapeType="1" noTextEdit="1"/>
              </p:cNvSpPr>
              <p:nvPr/>
            </p:nvSpPr>
            <p:spPr>
              <a:xfrm>
                <a:off x="5824257" y="1729321"/>
                <a:ext cx="615387" cy="461665"/>
              </a:xfrm>
              <a:prstGeom prst="rect">
                <a:avLst/>
              </a:prstGeom>
              <a:blipFill rotWithShape="1">
                <a:blip r:embed="rId12"/>
                <a:stretch>
                  <a:fillRect b="-2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5" name="文本框 94">
                <a:extLst>
                  <a:ext uri="{FF2B5EF4-FFF2-40B4-BE49-F238E27FC236}">
                    <ele attr="{A6C98116-A8EC-4AB9-8287-BF97B1E26107}"/>
                  </a:ext>
                </a:extLst>
              </p:cNvPr>
              <p:cNvSpPr txBox="1"/>
              <p:nvPr/>
            </p:nvSpPr>
            <p:spPr>
              <a:xfrm>
                <a:off x="5824257" y="2112997"/>
                <a:ext cx="6153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2 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5" name="文本框 94"/>
              <p:cNvSpPr txBox="1">
                <a:spLocks noRot="1" noChangeAspect="1" noMove="1" noResize="1" noEditPoints="1" noAdjustHandles="1" noChangeArrowheads="1" noChangeShapeType="1" noTextEdit="1"/>
              </p:cNvSpPr>
              <p:nvPr/>
            </p:nvSpPr>
            <p:spPr>
              <a:xfrm>
                <a:off x="5824257" y="2112997"/>
                <a:ext cx="615387" cy="461665"/>
              </a:xfrm>
              <a:prstGeom prst="rect">
                <a:avLst/>
              </a:prstGeom>
              <a:blipFill rotWithShape="1">
                <a:blip r:embed="rId13"/>
                <a:stretch>
                  <a:fillRect b="-2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6" name="文本框 95">
                <a:extLst>
                  <a:ext uri="{FF2B5EF4-FFF2-40B4-BE49-F238E27FC236}">
                    <ele attr="{ED100A9B-9E25-4F78-BB14-1A8BD9DD40DF}"/>
                  </a:ext>
                </a:extLst>
              </p:cNvPr>
              <p:cNvSpPr txBox="1"/>
              <p:nvPr/>
            </p:nvSpPr>
            <p:spPr>
              <a:xfrm>
                <a:off x="5832556" y="2496673"/>
                <a:ext cx="6153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3 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6" name="文本框 95"/>
              <p:cNvSpPr txBox="1">
                <a:spLocks noRot="1" noChangeAspect="1" noMove="1" noResize="1" noEditPoints="1" noAdjustHandles="1" noChangeArrowheads="1" noChangeShapeType="1" noTextEdit="1"/>
              </p:cNvSpPr>
              <p:nvPr/>
            </p:nvSpPr>
            <p:spPr>
              <a:xfrm>
                <a:off x="5832556" y="2496673"/>
                <a:ext cx="615387" cy="461665"/>
              </a:xfrm>
              <a:prstGeom prst="rect">
                <a:avLst/>
              </a:prstGeom>
              <a:blipFill rotWithShape="1">
                <a:blip r:embed="rId14"/>
                <a:stretch>
                  <a:fillRect b="-2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7" name="文本框 96">
                <a:extLst>
                  <a:ext uri="{FF2B5EF4-FFF2-40B4-BE49-F238E27FC236}">
                    <ele attr="{541B25CA-703B-4861-A54E-A924ACE0429A}"/>
                  </a:ext>
                </a:extLst>
              </p:cNvPr>
              <p:cNvSpPr txBox="1"/>
              <p:nvPr/>
            </p:nvSpPr>
            <p:spPr>
              <a:xfrm>
                <a:off x="5824257" y="2908631"/>
                <a:ext cx="6153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4 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7" name="文本框 96"/>
              <p:cNvSpPr txBox="1">
                <a:spLocks noRot="1" noChangeAspect="1" noMove="1" noResize="1" noEditPoints="1" noAdjustHandles="1" noChangeArrowheads="1" noChangeShapeType="1" noTextEdit="1"/>
              </p:cNvSpPr>
              <p:nvPr/>
            </p:nvSpPr>
            <p:spPr>
              <a:xfrm>
                <a:off x="5824257" y="2908631"/>
                <a:ext cx="615387" cy="461665"/>
              </a:xfrm>
              <a:prstGeom prst="rect">
                <a:avLst/>
              </a:prstGeom>
              <a:blipFill rotWithShape="1">
                <a:blip r:embed="rId15"/>
                <a:stretch>
                  <a:fillRect b="-1316"/>
                </a:stretch>
              </a:blipFill>
            </p:spPr>
            <p:txBody>
              <a:bodyPr/>
              <a:lstStyle/>
              <a:p>
                <a:r>
                  <a:rPr lang="zh-CN" altLang="en-US">
                    <a:noFill/>
                  </a:rPr>
                  <a:t> </a:t>
                </a:r>
                <a:endParaRPr lang="zh-CN" altLang="en-US">
                  <a:noFill/>
                </a:endParaRPr>
              </a:p>
            </p:txBody>
          </p:sp>
        </mc:Fallback>
      </mc:AlternateContent>
      <p:graphicFrame>
        <p:nvGraphicFramePr>
          <p:cNvPr id="98" name="表格 97"/>
          <p:cNvGraphicFramePr>
            <a:graphicFrameLocks noGrp="1"/>
          </p:cNvGraphicFramePr>
          <p:nvPr/>
        </p:nvGraphicFramePr>
        <p:xfrm>
          <a:off x="6439785" y="4417382"/>
          <a:ext cx="4595910" cy="1942920"/>
        </p:xfrm>
        <a:graphic>
          <a:graphicData uri="http://schemas.openxmlformats.org/drawingml/2006/table">
            <a:tbl>
              <a:tblPr bandRow="1">
                <a:tableStyleId>{5C22544A-7EE6-4342-B048-85BDC9FD1C3A}</a:tableStyleId>
              </a:tblPr>
              <a:tblGrid>
                <a:gridCol w="919182"/>
                <a:gridCol w="919182"/>
                <a:gridCol w="919182"/>
                <a:gridCol w="919182"/>
                <a:gridCol w="919182"/>
              </a:tblGrid>
              <a:tr h="339793">
                <a:tc>
                  <a:txBody>
                    <a:bodyPr/>
                    <a:lstStyle/>
                    <a:p>
                      <a:pPr algn="ctr"/>
                      <a:r>
                        <a:rPr lang="zh-CN" altLang="en-US"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39793">
                <a:tc>
                  <a:txBody>
                    <a:bodyPr/>
                    <a:lstStyle/>
                    <a:p>
                      <a:pPr algn="ctr"/>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39793">
                <a:tc>
                  <a:txBody>
                    <a:bodyPr/>
                    <a:lstStyle/>
                    <a:p>
                      <a:pPr algn="ctr"/>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39793">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6</a:t>
                      </a:r>
                      <a:endParaRPr lang="zh-CN" altLang="en-US" sz="2000" b="1"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r h="339793">
                <a:tc>
                  <a:txBody>
                    <a:bodyPr/>
                    <a:lstStyle/>
                    <a:p>
                      <a:pPr algn="ctr"/>
                      <a:r>
                        <a:rPr lang="zh-CN" altLang="en-US"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txBody>
                  <a:tcPr marL="83785" marR="83785" marT="41892" marB="41892">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r>
            </a:tbl>
          </a:graphicData>
        </a:graphic>
      </p:graphicFrame>
      <mc:AlternateContent xmlns:mc="http://schemas.openxmlformats.org/markup-compatibility/2006">
        <mc:Choice xmlns:a14="http://schemas.microsoft.com/office/drawing/2010/main" Requires="a14">
          <p:sp>
            <p:nvSpPr>
              <p:cNvPr id="99" name="文本框 98">
                <a:extLst>
                  <a:ext uri="{FF2B5EF4-FFF2-40B4-BE49-F238E27FC236}">
                    <ele attr="{49C0B5AE-D220-4C8E-8267-0DE53DA2EAEE}"/>
                  </a:ext>
                </a:extLst>
              </p:cNvPr>
              <p:cNvSpPr txBox="1"/>
              <p:nvPr/>
            </p:nvSpPr>
            <p:spPr>
              <a:xfrm>
                <a:off x="6451575" y="3951228"/>
                <a:ext cx="6057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a:latin typeface="Cambria Math" panose="02040503050406030204" pitchFamily="18" charset="0"/>
                            </a:rPr>
                            <m:t>0</m:t>
                          </m:r>
                          <m:r>
                            <a:rPr lang="en-US" altLang="zh-CN" sz="2400" b="0" i="0" smtClean="0">
                              <a:latin typeface="Cambria Math" panose="02040503050406030204" pitchFamily="18" charset="0"/>
                            </a:rPr>
                            <m:t>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99" name="文本框 98"/>
              <p:cNvSpPr txBox="1">
                <a:spLocks noRot="1" noChangeAspect="1" noMove="1" noResize="1" noEditPoints="1" noAdjustHandles="1" noChangeArrowheads="1" noChangeShapeType="1" noTextEdit="1"/>
              </p:cNvSpPr>
              <p:nvPr/>
            </p:nvSpPr>
            <p:spPr>
              <a:xfrm>
                <a:off x="6451575" y="3951228"/>
                <a:ext cx="605766" cy="461665"/>
              </a:xfrm>
              <a:prstGeom prst="rect">
                <a:avLst/>
              </a:prstGeom>
              <a:blipFill rotWithShape="1">
                <a:blip r:embed="rId16"/>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0" name="文本框 99">
                <a:extLst>
                  <a:ext uri="{FF2B5EF4-FFF2-40B4-BE49-F238E27FC236}">
                    <ele attr="{E686B0C8-2DF0-4900-B66F-B0C781956EB8}"/>
                  </a:ext>
                </a:extLst>
              </p:cNvPr>
              <p:cNvSpPr txBox="1"/>
              <p:nvPr/>
            </p:nvSpPr>
            <p:spPr>
              <a:xfrm>
                <a:off x="8498352" y="3951228"/>
                <a:ext cx="6057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2 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0" name="文本框 99"/>
              <p:cNvSpPr txBox="1">
                <a:spLocks noRot="1" noChangeAspect="1" noMove="1" noResize="1" noEditPoints="1" noAdjustHandles="1" noChangeArrowheads="1" noChangeShapeType="1" noTextEdit="1"/>
              </p:cNvSpPr>
              <p:nvPr/>
            </p:nvSpPr>
            <p:spPr>
              <a:xfrm>
                <a:off x="8498352" y="3951228"/>
                <a:ext cx="605766" cy="461665"/>
              </a:xfrm>
              <a:prstGeom prst="rect">
                <a:avLst/>
              </a:prstGeom>
              <a:blipFill rotWithShape="1">
                <a:blip r:embed="rId17"/>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1" name="文本框 100">
                <a:extLst>
                  <a:ext uri="{FF2B5EF4-FFF2-40B4-BE49-F238E27FC236}">
                    <ele attr="{145C8246-E696-48A7-89EA-59BBD32939FC}"/>
                  </a:ext>
                </a:extLst>
              </p:cNvPr>
              <p:cNvSpPr txBox="1"/>
              <p:nvPr/>
            </p:nvSpPr>
            <p:spPr>
              <a:xfrm>
                <a:off x="7395899" y="3930786"/>
                <a:ext cx="6057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1 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1" name="文本框 100"/>
              <p:cNvSpPr txBox="1">
                <a:spLocks noRot="1" noChangeAspect="1" noMove="1" noResize="1" noEditPoints="1" noAdjustHandles="1" noChangeArrowheads="1" noChangeShapeType="1" noTextEdit="1"/>
              </p:cNvSpPr>
              <p:nvPr/>
            </p:nvSpPr>
            <p:spPr>
              <a:xfrm>
                <a:off x="7395899" y="3930786"/>
                <a:ext cx="605766" cy="461665"/>
              </a:xfrm>
              <a:prstGeom prst="rect">
                <a:avLst/>
              </a:prstGeom>
              <a:blipFill rotWithShape="1">
                <a:blip r:embed="rId18"/>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2" name="文本框 101">
                <a:extLst>
                  <a:ext uri="{FF2B5EF4-FFF2-40B4-BE49-F238E27FC236}">
                    <ele attr="{4F16BC4D-4C3F-4B4A-A623-068FA9264D6F}"/>
                  </a:ext>
                </a:extLst>
              </p:cNvPr>
              <p:cNvSpPr txBox="1"/>
              <p:nvPr/>
            </p:nvSpPr>
            <p:spPr>
              <a:xfrm>
                <a:off x="10483114" y="3956717"/>
                <a:ext cx="6057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4 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2" name="文本框 101"/>
              <p:cNvSpPr txBox="1">
                <a:spLocks noRot="1" noChangeAspect="1" noMove="1" noResize="1" noEditPoints="1" noAdjustHandles="1" noChangeArrowheads="1" noChangeShapeType="1" noTextEdit="1"/>
              </p:cNvSpPr>
              <p:nvPr/>
            </p:nvSpPr>
            <p:spPr>
              <a:xfrm>
                <a:off x="10483114" y="3956717"/>
                <a:ext cx="605766" cy="461665"/>
              </a:xfrm>
              <a:prstGeom prst="rect">
                <a:avLst/>
              </a:prstGeom>
              <a:blipFill rotWithShape="1">
                <a:blip r:embed="rId19"/>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3" name="文本框 102">
                <a:extLst>
                  <a:ext uri="{FF2B5EF4-FFF2-40B4-BE49-F238E27FC236}">
                    <ele attr="{8BE0412F-3145-4BE6-BF6A-1B8F8DC638EE}"/>
                  </a:ext>
                </a:extLst>
              </p:cNvPr>
              <p:cNvSpPr txBox="1"/>
              <p:nvPr/>
            </p:nvSpPr>
            <p:spPr>
              <a:xfrm>
                <a:off x="9382102" y="3920153"/>
                <a:ext cx="6057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3 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3" name="文本框 102"/>
              <p:cNvSpPr txBox="1">
                <a:spLocks noRot="1" noChangeAspect="1" noMove="1" noResize="1" noEditPoints="1" noAdjustHandles="1" noChangeArrowheads="1" noChangeShapeType="1" noTextEdit="1"/>
              </p:cNvSpPr>
              <p:nvPr/>
            </p:nvSpPr>
            <p:spPr>
              <a:xfrm>
                <a:off x="9382102" y="3920153"/>
                <a:ext cx="605766" cy="461665"/>
              </a:xfrm>
              <a:prstGeom prst="rect">
                <a:avLst/>
              </a:prstGeom>
              <a:blipFill rotWithShape="1">
                <a:blip r:embed="rId20"/>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4" name="文本框 103">
                <a:extLst>
                  <a:ext uri="{FF2B5EF4-FFF2-40B4-BE49-F238E27FC236}">
                    <ele attr="{C6F9DFFF-FA50-4E56-852E-F585B766B372}"/>
                  </a:ext>
                </a:extLst>
              </p:cNvPr>
              <p:cNvSpPr txBox="1"/>
              <p:nvPr/>
            </p:nvSpPr>
            <p:spPr>
              <a:xfrm>
                <a:off x="5873630" y="4331721"/>
                <a:ext cx="6057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a:latin typeface="Cambria Math" panose="02040503050406030204" pitchFamily="18" charset="0"/>
                            </a:rPr>
                            <m:t>0</m:t>
                          </m:r>
                          <m:r>
                            <a:rPr lang="en-US" altLang="zh-CN" sz="2400" b="0" i="0" smtClean="0">
                              <a:latin typeface="Cambria Math" panose="02040503050406030204" pitchFamily="18" charset="0"/>
                            </a:rPr>
                            <m:t>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4" name="文本框 103"/>
              <p:cNvSpPr txBox="1">
                <a:spLocks noRot="1" noChangeAspect="1" noMove="1" noResize="1" noEditPoints="1" noAdjustHandles="1" noChangeArrowheads="1" noChangeShapeType="1" noTextEdit="1"/>
              </p:cNvSpPr>
              <p:nvPr/>
            </p:nvSpPr>
            <p:spPr>
              <a:xfrm>
                <a:off x="5873630" y="4331721"/>
                <a:ext cx="605766" cy="461665"/>
              </a:xfrm>
              <a:prstGeom prst="rect">
                <a:avLst/>
              </a:prstGeom>
              <a:blipFill rotWithShape="1">
                <a:blip r:embed="rId21"/>
                <a:stretch>
                  <a:fillRect b="-2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5" name="文本框 104">
                <a:extLst>
                  <a:ext uri="{FF2B5EF4-FFF2-40B4-BE49-F238E27FC236}">
                    <ele attr="{1FA49767-54B1-4944-99BD-691029820A65}"/>
                  </a:ext>
                </a:extLst>
              </p:cNvPr>
              <p:cNvSpPr txBox="1"/>
              <p:nvPr/>
            </p:nvSpPr>
            <p:spPr>
              <a:xfrm>
                <a:off x="5881356" y="4669741"/>
                <a:ext cx="6057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1 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5" name="文本框 104"/>
              <p:cNvSpPr txBox="1">
                <a:spLocks noRot="1" noChangeAspect="1" noMove="1" noResize="1" noEditPoints="1" noAdjustHandles="1" noChangeArrowheads="1" noChangeShapeType="1" noTextEdit="1"/>
              </p:cNvSpPr>
              <p:nvPr/>
            </p:nvSpPr>
            <p:spPr>
              <a:xfrm>
                <a:off x="5881356" y="4669741"/>
                <a:ext cx="605766" cy="461665"/>
              </a:xfrm>
              <a:prstGeom prst="rect">
                <a:avLst/>
              </a:prstGeom>
              <a:blipFill rotWithShape="1">
                <a:blip r:embed="rId22"/>
                <a:stretch>
                  <a:fillRect b="-2632"/>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6" name="文本框 105">
                <a:extLst>
                  <a:ext uri="{FF2B5EF4-FFF2-40B4-BE49-F238E27FC236}">
                    <ele attr="{D5CB174B-06D9-4C61-8A03-93270707DF2E}"/>
                  </a:ext>
                </a:extLst>
              </p:cNvPr>
              <p:cNvSpPr txBox="1"/>
              <p:nvPr/>
            </p:nvSpPr>
            <p:spPr>
              <a:xfrm>
                <a:off x="5881356" y="5053417"/>
                <a:ext cx="6057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2 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6" name="文本框 105"/>
              <p:cNvSpPr txBox="1">
                <a:spLocks noRot="1" noChangeAspect="1" noMove="1" noResize="1" noEditPoints="1" noAdjustHandles="1" noChangeArrowheads="1" noChangeShapeType="1" noTextEdit="1"/>
              </p:cNvSpPr>
              <p:nvPr/>
            </p:nvSpPr>
            <p:spPr>
              <a:xfrm>
                <a:off x="5881356" y="5053417"/>
                <a:ext cx="605766" cy="461665"/>
              </a:xfrm>
              <a:prstGeom prst="rect">
                <a:avLst/>
              </a:prstGeom>
              <a:blipFill rotWithShape="1">
                <a:blip r:embed="rId23"/>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7" name="文本框 106">
                <a:extLst>
                  <a:ext uri="{FF2B5EF4-FFF2-40B4-BE49-F238E27FC236}">
                    <ele attr="{D411E1FC-387B-4B48-8DBA-CC3310BC4EBC}"/>
                  </a:ext>
                </a:extLst>
              </p:cNvPr>
              <p:cNvSpPr txBox="1"/>
              <p:nvPr/>
            </p:nvSpPr>
            <p:spPr>
              <a:xfrm>
                <a:off x="5889655" y="5437093"/>
                <a:ext cx="6057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3 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7" name="文本框 106"/>
              <p:cNvSpPr txBox="1">
                <a:spLocks noRot="1" noChangeAspect="1" noMove="1" noResize="1" noEditPoints="1" noAdjustHandles="1" noChangeArrowheads="1" noChangeShapeType="1" noTextEdit="1"/>
              </p:cNvSpPr>
              <p:nvPr/>
            </p:nvSpPr>
            <p:spPr>
              <a:xfrm>
                <a:off x="5889655" y="5437093"/>
                <a:ext cx="605766" cy="461665"/>
              </a:xfrm>
              <a:prstGeom prst="rect">
                <a:avLst/>
              </a:prstGeom>
              <a:blipFill rotWithShape="1">
                <a:blip r:embed="rId24"/>
                <a:stretch>
                  <a:fillRect b="-1316"/>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8" name="文本框 107">
                <a:extLst>
                  <a:ext uri="{FF2B5EF4-FFF2-40B4-BE49-F238E27FC236}">
                    <ele attr="{29FAE481-76F2-46A7-9FE6-7F8583F82FB9}"/>
                  </a:ext>
                </a:extLst>
              </p:cNvPr>
              <p:cNvSpPr txBox="1"/>
              <p:nvPr/>
            </p:nvSpPr>
            <p:spPr>
              <a:xfrm>
                <a:off x="5881356" y="5849051"/>
                <a:ext cx="60576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a:latin typeface="Cambria Math" panose="02040503050406030204" pitchFamily="18" charset="0"/>
                            </a:rPr>
                            <m:t>V</m:t>
                          </m:r>
                        </m:e>
                        <m:sub>
                          <m:r>
                            <a:rPr lang="en-US" altLang="zh-CN" sz="2400" b="0" i="0" smtClean="0">
                              <a:latin typeface="Cambria Math" panose="02040503050406030204" pitchFamily="18" charset="0"/>
                            </a:rPr>
                            <m:t>4 </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08" name="文本框 107"/>
              <p:cNvSpPr txBox="1">
                <a:spLocks noRot="1" noChangeAspect="1" noMove="1" noResize="1" noEditPoints="1" noAdjustHandles="1" noChangeArrowheads="1" noChangeShapeType="1" noTextEdit="1"/>
              </p:cNvSpPr>
              <p:nvPr/>
            </p:nvSpPr>
            <p:spPr>
              <a:xfrm>
                <a:off x="5881356" y="5849051"/>
                <a:ext cx="605766" cy="461665"/>
              </a:xfrm>
              <a:prstGeom prst="rect">
                <a:avLst/>
              </a:prstGeom>
              <a:blipFill rotWithShape="1">
                <a:blip r:embed="rId25"/>
                <a:stretch>
                  <a:fillRect b="-2632"/>
                </a:stretch>
              </a:blipFill>
            </p:spPr>
            <p:txBody>
              <a:bodyPr/>
              <a:lstStyle/>
              <a:p>
                <a:r>
                  <a:rPr lang="zh-CN" altLang="en-US">
                    <a:noFill/>
                  </a:rPr>
                  <a:t> </a:t>
                </a:r>
                <a:endParaRPr lang="zh-CN" altLang="en-US">
                  <a:noFill/>
                </a:endParaRPr>
              </a:p>
            </p:txBody>
          </p:sp>
        </mc:Fallback>
      </mc:AlternateContent>
      <p:grpSp>
        <p:nvGrpSpPr>
          <p:cNvPr id="150" name="组合 149"/>
          <p:cNvGrpSpPr/>
          <p:nvPr/>
        </p:nvGrpSpPr>
        <p:grpSpPr>
          <a:xfrm>
            <a:off x="1261490" y="4222247"/>
            <a:ext cx="3520065" cy="2050855"/>
            <a:chOff x="966657" y="3868279"/>
            <a:chExt cx="3962915" cy="2308867"/>
          </a:xfrm>
        </p:grpSpPr>
        <mc:AlternateContent xmlns:mc="http://schemas.openxmlformats.org/markup-compatibility/2006">
          <mc:Choice xmlns:a14="http://schemas.microsoft.com/office/drawing/2010/main" Requires="a14">
            <p:sp>
              <p:nvSpPr>
                <p:cNvPr id="120" name="椭圆 119">
                  <a:extLst>
                    <a:ext uri="{FF2B5EF4-FFF2-40B4-BE49-F238E27FC236}">
                      <ele attr="{96D054BE-92DA-462F-90D4-1241FDB148D3}"/>
                    </a:ext>
                  </a:extLst>
                </p:cNvPr>
                <p:cNvSpPr/>
                <p:nvPr/>
              </p:nvSpPr>
              <p:spPr>
                <a:xfrm>
                  <a:off x="2188003" y="3868279"/>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a:solidFill>
                                  <a:schemeClr val="tx1"/>
                                </a:solidFill>
                                <a:latin typeface="Cambria Math" panose="02040503050406030204" pitchFamily="18" charset="0"/>
                              </a:rPr>
                              <m:t>1</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0" name="椭圆 119"/>
                <p:cNvSpPr>
                  <a:spLocks noRot="1" noChangeAspect="1" noMove="1" noResize="1" noEditPoints="1" noAdjustHandles="1" noChangeArrowheads="1" noChangeShapeType="1" noTextEdit="1"/>
                </p:cNvSpPr>
                <p:nvPr/>
              </p:nvSpPr>
              <p:spPr>
                <a:xfrm>
                  <a:off x="2188003" y="3868279"/>
                  <a:ext cx="686683" cy="686683"/>
                </a:xfrm>
                <a:prstGeom prst="ellipse">
                  <a:avLst/>
                </a:prstGeom>
                <a:blipFill rotWithShape="1">
                  <a:blip r:embed="rId26"/>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3" name="椭圆 122">
                  <a:extLst>
                    <a:ext uri="{FF2B5EF4-FFF2-40B4-BE49-F238E27FC236}">
                      <ele attr="{983E71A2-A38A-4AFE-987B-8F184A3B8230}"/>
                    </a:ext>
                  </a:extLst>
                </p:cNvPr>
                <p:cNvSpPr/>
                <p:nvPr/>
              </p:nvSpPr>
              <p:spPr>
                <a:xfrm>
                  <a:off x="2009394" y="5466727"/>
                  <a:ext cx="747969"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0" smtClean="0">
                                <a:solidFill>
                                  <a:schemeClr val="tx1"/>
                                </a:solidFill>
                                <a:latin typeface="Cambria Math" panose="02040503050406030204" pitchFamily="18" charset="0"/>
                              </a:rPr>
                              <m:t>3</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3" name="椭圆 122"/>
                <p:cNvSpPr>
                  <a:spLocks noRot="1" noChangeAspect="1" noMove="1" noResize="1" noEditPoints="1" noAdjustHandles="1" noChangeArrowheads="1" noChangeShapeType="1" noTextEdit="1"/>
                </p:cNvSpPr>
                <p:nvPr/>
              </p:nvSpPr>
              <p:spPr>
                <a:xfrm>
                  <a:off x="2009394" y="5466727"/>
                  <a:ext cx="747969" cy="686683"/>
                </a:xfrm>
                <a:prstGeom prst="ellipse">
                  <a:avLst/>
                </a:prstGeom>
                <a:blipFill rotWithShape="1">
                  <a:blip r:embed="rId27"/>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4" name="椭圆 123">
                  <a:extLst>
                    <a:ext uri="{FF2B5EF4-FFF2-40B4-BE49-F238E27FC236}">
                      <ele attr="{A8962745-EAAF-4445-A6C4-0CA96ED28B97}"/>
                    </a:ext>
                  </a:extLst>
                </p:cNvPr>
                <p:cNvSpPr/>
                <p:nvPr/>
              </p:nvSpPr>
              <p:spPr>
                <a:xfrm>
                  <a:off x="3370900" y="5099404"/>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0" smtClean="0">
                                <a:solidFill>
                                  <a:schemeClr val="tx1"/>
                                </a:solidFill>
                                <a:latin typeface="Cambria Math" panose="02040503050406030204" pitchFamily="18" charset="0"/>
                              </a:rPr>
                              <m:t>2</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4" name="椭圆 123"/>
                <p:cNvSpPr>
                  <a:spLocks noRot="1" noChangeAspect="1" noMove="1" noResize="1" noEditPoints="1" noAdjustHandles="1" noChangeArrowheads="1" noChangeShapeType="1" noTextEdit="1"/>
                </p:cNvSpPr>
                <p:nvPr/>
              </p:nvSpPr>
              <p:spPr>
                <a:xfrm>
                  <a:off x="3370900" y="5099404"/>
                  <a:ext cx="686683" cy="686683"/>
                </a:xfrm>
                <a:prstGeom prst="ellipse">
                  <a:avLst/>
                </a:prstGeom>
                <a:blipFill rotWithShape="1">
                  <a:blip r:embed="rId28"/>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5" name="椭圆 124">
                  <a:extLst>
                    <a:ext uri="{FF2B5EF4-FFF2-40B4-BE49-F238E27FC236}">
                      <ele attr="{0D2EA7FF-D5E2-4808-949D-3B19D47CA80A}"/>
                    </a:ext>
                  </a:extLst>
                </p:cNvPr>
                <p:cNvSpPr/>
                <p:nvPr/>
              </p:nvSpPr>
              <p:spPr>
                <a:xfrm>
                  <a:off x="4242889" y="4310870"/>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1" smtClean="0">
                                <a:solidFill>
                                  <a:schemeClr val="tx1"/>
                                </a:solidFill>
                                <a:latin typeface="Cambria Math" panose="02040503050406030204" pitchFamily="18" charset="0"/>
                              </a:rPr>
                              <m:t>4</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5" name="椭圆 124"/>
                <p:cNvSpPr>
                  <a:spLocks noRot="1" noChangeAspect="1" noMove="1" noResize="1" noEditPoints="1" noAdjustHandles="1" noChangeArrowheads="1" noChangeShapeType="1" noTextEdit="1"/>
                </p:cNvSpPr>
                <p:nvPr/>
              </p:nvSpPr>
              <p:spPr>
                <a:xfrm>
                  <a:off x="4242889" y="4310870"/>
                  <a:ext cx="686683" cy="686683"/>
                </a:xfrm>
                <a:prstGeom prst="ellipse">
                  <a:avLst/>
                </a:prstGeom>
                <a:blipFill rotWithShape="1">
                  <a:blip r:embed="rId29"/>
                  <a:stretch>
                    <a:fillRect/>
                  </a:stretch>
                </a:blipFill>
                <a:ln>
                  <a:solidFill>
                    <a:schemeClr val="tx1"/>
                  </a:solid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6" name="椭圆 125">
                  <a:extLst>
                    <a:ext uri="{FF2B5EF4-FFF2-40B4-BE49-F238E27FC236}">
                      <ele attr="{03C659DB-66DF-4854-9D0A-47E3822455BF}"/>
                    </a:ext>
                  </a:extLst>
                </p:cNvPr>
                <p:cNvSpPr/>
                <p:nvPr/>
              </p:nvSpPr>
              <p:spPr>
                <a:xfrm>
                  <a:off x="966657" y="4477003"/>
                  <a:ext cx="686683" cy="6866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0" smtClean="0">
                                <a:solidFill>
                                  <a:schemeClr val="tx1"/>
                                </a:solidFill>
                                <a:latin typeface="Cambria Math" panose="02040503050406030204" pitchFamily="18" charset="0"/>
                              </a:rPr>
                              <m:t>   </m:t>
                            </m:r>
                            <m:r>
                              <m:rPr>
                                <m:sty m:val="p"/>
                              </m:rPr>
                              <a:rPr lang="en-US" altLang="zh-CN" sz="2400">
                                <a:solidFill>
                                  <a:schemeClr val="tx1"/>
                                </a:solidFill>
                                <a:latin typeface="Cambria Math" panose="02040503050406030204" pitchFamily="18" charset="0"/>
                              </a:rPr>
                              <m:t>V</m:t>
                            </m:r>
                          </m:e>
                          <m:sub>
                            <m:r>
                              <a:rPr lang="en-US" altLang="zh-CN" sz="2400" b="0" i="0" smtClean="0">
                                <a:solidFill>
                                  <a:schemeClr val="tx1"/>
                                </a:solidFill>
                                <a:latin typeface="Cambria Math" panose="02040503050406030204" pitchFamily="18" charset="0"/>
                              </a:rPr>
                              <m:t>0</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126" name="椭圆 125"/>
                <p:cNvSpPr>
                  <a:spLocks noRot="1" noChangeAspect="1" noMove="1" noResize="1" noEditPoints="1" noAdjustHandles="1" noChangeArrowheads="1" noChangeShapeType="1" noTextEdit="1"/>
                </p:cNvSpPr>
                <p:nvPr/>
              </p:nvSpPr>
              <p:spPr>
                <a:xfrm>
                  <a:off x="966657" y="4477003"/>
                  <a:ext cx="686683" cy="686683"/>
                </a:xfrm>
                <a:prstGeom prst="ellipse">
                  <a:avLst/>
                </a:prstGeom>
                <a:blipFill rotWithShape="1">
                  <a:blip r:embed="rId30"/>
                  <a:stretch>
                    <a:fillRect/>
                  </a:stretch>
                </a:blipFill>
                <a:ln>
                  <a:solidFill>
                    <a:schemeClr val="tx1"/>
                  </a:solidFill>
                </a:ln>
              </p:spPr>
              <p:txBody>
                <a:bodyPr/>
                <a:lstStyle/>
                <a:p>
                  <a:r>
                    <a:rPr lang="zh-CN" altLang="en-US">
                      <a:noFill/>
                    </a:rPr>
                    <a:t> </a:t>
                  </a:r>
                  <a:endParaRPr lang="zh-CN" altLang="en-US">
                    <a:noFill/>
                  </a:endParaRPr>
                </a:p>
              </p:txBody>
            </p:sp>
          </mc:Fallback>
        </mc:AlternateContent>
        <p:cxnSp>
          <p:nvCxnSpPr>
            <p:cNvPr id="128" name="直接连接符 127"/>
            <p:cNvCxnSpPr>
              <a:stCxn id="120" idx="6"/>
              <a:endCxn id="125" idx="2"/>
            </p:cNvCxnSpPr>
            <p:nvPr/>
          </p:nvCxnSpPr>
          <p:spPr>
            <a:xfrm>
              <a:off x="2874686" y="4211621"/>
              <a:ext cx="1368203" cy="442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26" idx="5"/>
              <a:endCxn id="123" idx="2"/>
            </p:cNvCxnSpPr>
            <p:nvPr/>
          </p:nvCxnSpPr>
          <p:spPr>
            <a:xfrm>
              <a:off x="1552778" y="5063124"/>
              <a:ext cx="456616" cy="7469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126" idx="6"/>
              <a:endCxn id="124" idx="1"/>
            </p:cNvCxnSpPr>
            <p:nvPr/>
          </p:nvCxnSpPr>
          <p:spPr>
            <a:xfrm>
              <a:off x="1653340" y="4820345"/>
              <a:ext cx="1818122" cy="3796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120" idx="3"/>
              <a:endCxn id="126" idx="7"/>
            </p:cNvCxnSpPr>
            <p:nvPr/>
          </p:nvCxnSpPr>
          <p:spPr>
            <a:xfrm flipH="1">
              <a:off x="1552778" y="4454400"/>
              <a:ext cx="735787" cy="1231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stCxn id="123" idx="6"/>
              <a:endCxn id="124" idx="3"/>
            </p:cNvCxnSpPr>
            <p:nvPr/>
          </p:nvCxnSpPr>
          <p:spPr>
            <a:xfrm flipV="1">
              <a:off x="2757363" y="5685525"/>
              <a:ext cx="714099" cy="124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1785036" y="4129046"/>
              <a:ext cx="366709" cy="485096"/>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2</a:t>
              </a:r>
              <a:endParaRPr lang="zh-CN" altLang="en-US" sz="2200" dirty="0">
                <a:latin typeface="Times New Roman" panose="02020603050405020304" pitchFamily="18" charset="0"/>
                <a:cs typeface="Times New Roman" panose="02020603050405020304" pitchFamily="18" charset="0"/>
              </a:endParaRPr>
            </a:p>
          </p:txBody>
        </p:sp>
        <p:sp>
          <p:nvSpPr>
            <p:cNvPr id="142" name="矩形 141"/>
            <p:cNvSpPr/>
            <p:nvPr/>
          </p:nvSpPr>
          <p:spPr>
            <a:xfrm>
              <a:off x="3424648" y="4051526"/>
              <a:ext cx="366709" cy="485096"/>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sp>
          <p:nvSpPr>
            <p:cNvPr id="143" name="矩形 142"/>
            <p:cNvSpPr/>
            <p:nvPr/>
          </p:nvSpPr>
          <p:spPr>
            <a:xfrm>
              <a:off x="2860027" y="4558282"/>
              <a:ext cx="319318" cy="485096"/>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5</a:t>
              </a:r>
              <a:endParaRPr lang="zh-CN" altLang="en-US" sz="2200" dirty="0">
                <a:latin typeface="Times New Roman" panose="02020603050405020304" pitchFamily="18" charset="0"/>
                <a:cs typeface="Times New Roman" panose="02020603050405020304" pitchFamily="18" charset="0"/>
              </a:endParaRPr>
            </a:p>
          </p:txBody>
        </p:sp>
        <p:sp>
          <p:nvSpPr>
            <p:cNvPr id="144" name="矩形 143"/>
            <p:cNvSpPr/>
            <p:nvPr/>
          </p:nvSpPr>
          <p:spPr>
            <a:xfrm>
              <a:off x="1731949" y="5122210"/>
              <a:ext cx="366709" cy="485096"/>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3</a:t>
              </a:r>
              <a:endParaRPr lang="zh-CN" altLang="en-US" sz="2200" dirty="0">
                <a:latin typeface="Times New Roman" panose="02020603050405020304" pitchFamily="18" charset="0"/>
                <a:cs typeface="Times New Roman" panose="02020603050405020304" pitchFamily="18" charset="0"/>
              </a:endParaRPr>
            </a:p>
          </p:txBody>
        </p:sp>
        <p:sp>
          <p:nvSpPr>
            <p:cNvPr id="145" name="矩形 144"/>
            <p:cNvSpPr/>
            <p:nvPr/>
          </p:nvSpPr>
          <p:spPr>
            <a:xfrm>
              <a:off x="3017850" y="5692050"/>
              <a:ext cx="366709" cy="485096"/>
            </a:xfrm>
            <a:prstGeom prst="rect">
              <a:avLst/>
            </a:prstGeom>
          </p:spPr>
          <p:txBody>
            <a:bodyPr wrap="none">
              <a:spAutoFit/>
            </a:bodyPr>
            <a:lstStyle/>
            <a:p>
              <a:r>
                <a:rPr lang="en-US" altLang="zh-CN" sz="2200" dirty="0">
                  <a:latin typeface="Times New Roman" panose="02020603050405020304" pitchFamily="18" charset="0"/>
                  <a:cs typeface="Times New Roman" panose="02020603050405020304" pitchFamily="18" charset="0"/>
                </a:rPr>
                <a:t>6</a:t>
              </a:r>
              <a:endParaRPr lang="zh-CN" altLang="en-US" sz="22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146" name="文本框 145">
                <a:extLst>
                  <a:ext uri="{FF2B5EF4-FFF2-40B4-BE49-F238E27FC236}">
                    <ele attr="{F4BA492F-0679-4FDD-B056-344707F7F7F4}"/>
                  </a:ext>
                </a:extLst>
              </p:cNvPr>
              <p:cNvSpPr txBox="1"/>
              <p:nvPr/>
            </p:nvSpPr>
            <p:spPr>
              <a:xfrm>
                <a:off x="1659306" y="3804503"/>
                <a:ext cx="225786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）有向图</a:t>
                </a:r>
                <a14:m>
                  <m:oMath xmlns:m="http://schemas.openxmlformats.org/officeDocument/2006/math">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G</m:t>
                        </m:r>
                      </m:e>
                      <m:sub>
                        <m:r>
                          <a:rPr lang="en-US" altLang="zh-CN">
                            <a:latin typeface="Cambria Math" panose="02040503050406030204" pitchFamily="18" charset="0"/>
                          </a:rPr>
                          <m:t>1</m:t>
                        </m:r>
                      </m:sub>
                    </m:sSub>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146" name="文本框 145"/>
              <p:cNvSpPr txBox="1">
                <a:spLocks noRot="1" noChangeAspect="1" noMove="1" noResize="1" noEditPoints="1" noAdjustHandles="1" noChangeArrowheads="1" noChangeShapeType="1" noTextEdit="1"/>
              </p:cNvSpPr>
              <p:nvPr/>
            </p:nvSpPr>
            <p:spPr>
              <a:xfrm>
                <a:off x="1659306" y="3804503"/>
                <a:ext cx="2257860" cy="369332"/>
              </a:xfrm>
              <a:prstGeom prst="rect">
                <a:avLst/>
              </a:prstGeom>
              <a:blipFill rotWithShape="1">
                <a:blip r:embed="rId31"/>
                <a:stretch>
                  <a:fillRect l="-2156" t="-8197" b="-245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7" name="文本框 146">
                <a:extLst>
                  <a:ext uri="{FF2B5EF4-FFF2-40B4-BE49-F238E27FC236}">
                    <ele attr="{3ACB25BC-22AB-4697-AC3A-ABCBACF07DFE}"/>
                  </a:ext>
                </a:extLst>
              </p:cNvPr>
              <p:cNvSpPr txBox="1"/>
              <p:nvPr/>
            </p:nvSpPr>
            <p:spPr>
              <a:xfrm>
                <a:off x="1871437" y="6310716"/>
                <a:ext cx="225786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）无向图</a:t>
                </a:r>
                <a14:m>
                  <m:oMath xmlns:m="http://schemas.openxmlformats.org/officeDocument/2006/math">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G</m:t>
                        </m:r>
                      </m:e>
                      <m:sub>
                        <m:r>
                          <a:rPr lang="en-US" altLang="zh-CN" b="0" i="0" smtClean="0">
                            <a:latin typeface="Cambria Math" panose="02040503050406030204" pitchFamily="18" charset="0"/>
                          </a:rPr>
                          <m:t>2</m:t>
                        </m:r>
                      </m:sub>
                    </m:sSub>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147" name="文本框 146"/>
              <p:cNvSpPr txBox="1">
                <a:spLocks noRot="1" noChangeAspect="1" noMove="1" noResize="1" noEditPoints="1" noAdjustHandles="1" noChangeArrowheads="1" noChangeShapeType="1" noTextEdit="1"/>
              </p:cNvSpPr>
              <p:nvPr/>
            </p:nvSpPr>
            <p:spPr>
              <a:xfrm>
                <a:off x="1871437" y="6310716"/>
                <a:ext cx="2257860" cy="369332"/>
              </a:xfrm>
              <a:prstGeom prst="rect">
                <a:avLst/>
              </a:prstGeom>
              <a:blipFill rotWithShape="1">
                <a:blip r:embed="rId32"/>
                <a:stretch>
                  <a:fillRect l="-2432" t="-8197" b="-24590"/>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8" name="文本框 147">
                <a:extLst>
                  <a:ext uri="{FF2B5EF4-FFF2-40B4-BE49-F238E27FC236}">
                    <ele attr="{FFD7DF0E-BEA8-480E-9D67-5EC45D85CE21}"/>
                  </a:ext>
                </a:extLst>
              </p:cNvPr>
              <p:cNvSpPr txBox="1"/>
              <p:nvPr/>
            </p:nvSpPr>
            <p:spPr>
              <a:xfrm>
                <a:off x="7408069" y="3600786"/>
                <a:ext cx="2257860"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b="0" i="0" smtClean="0">
                            <a:latin typeface="Cambria Math" panose="02040503050406030204" pitchFamily="18" charset="0"/>
                          </a:rPr>
                          <m:t>G</m:t>
                        </m:r>
                      </m:e>
                      <m:sub>
                        <m:r>
                          <a:rPr lang="en-US" altLang="zh-CN">
                            <a:latin typeface="Cambria Math" panose="02040503050406030204" pitchFamily="18" charset="0"/>
                          </a:rPr>
                          <m:t>1</m:t>
                        </m:r>
                      </m:sub>
                    </m:sSub>
                  </m:oMath>
                </a14:m>
                <a:r>
                  <a:rPr lang="zh-CN" altLang="en-US" dirty="0">
                    <a:latin typeface="Times New Roman" panose="02020603050405020304" pitchFamily="18" charset="0"/>
                    <a:cs typeface="Times New Roman" panose="02020603050405020304" pitchFamily="18" charset="0"/>
                  </a:rPr>
                  <a:t>的邻接矩形</a:t>
                </a:r>
              </a:p>
            </p:txBody>
          </p:sp>
        </mc:Choice>
        <mc:Fallback>
          <p:sp>
            <p:nvSpPr>
              <p:cNvPr id="148" name="文本框 147"/>
              <p:cNvSpPr txBox="1">
                <a:spLocks noRot="1" noChangeAspect="1" noMove="1" noResize="1" noEditPoints="1" noAdjustHandles="1" noChangeArrowheads="1" noChangeShapeType="1" noTextEdit="1"/>
              </p:cNvSpPr>
              <p:nvPr/>
            </p:nvSpPr>
            <p:spPr>
              <a:xfrm>
                <a:off x="7408069" y="3600786"/>
                <a:ext cx="2257860" cy="369332"/>
              </a:xfrm>
              <a:prstGeom prst="rect">
                <a:avLst/>
              </a:prstGeom>
              <a:blipFill rotWithShape="1">
                <a:blip r:embed="rId33"/>
                <a:stretch>
                  <a:fillRect l="-2156" t="-8333" b="-26667"/>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9" name="矩形 148">
                <a:extLst>
                  <a:ext uri="{FF2B5EF4-FFF2-40B4-BE49-F238E27FC236}">
                    <ele attr="{F9EF86D3-CE94-440B-9C98-3CABE3AAD253}"/>
                  </a:ext>
                </a:extLst>
              </p:cNvPr>
              <p:cNvSpPr/>
              <p:nvPr/>
            </p:nvSpPr>
            <p:spPr>
              <a:xfrm>
                <a:off x="7652639" y="6404485"/>
                <a:ext cx="2257860" cy="369332"/>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G</m:t>
                        </m:r>
                      </m:e>
                      <m:sub>
                        <m:r>
                          <a:rPr lang="en-US" altLang="zh-CN" b="0" i="0" smtClean="0">
                            <a:latin typeface="Cambria Math" panose="02040503050406030204" pitchFamily="18" charset="0"/>
                          </a:rPr>
                          <m:t>2</m:t>
                        </m:r>
                      </m:sub>
                    </m:sSub>
                  </m:oMath>
                </a14:m>
                <a:r>
                  <a:rPr lang="zh-CN" altLang="en-US" dirty="0">
                    <a:latin typeface="Times New Roman" panose="02020603050405020304" pitchFamily="18" charset="0"/>
                    <a:cs typeface="Times New Roman" panose="02020603050405020304" pitchFamily="18" charset="0"/>
                  </a:rPr>
                  <a:t>的邻接矩形</a:t>
                </a:r>
              </a:p>
            </p:txBody>
          </p:sp>
        </mc:Choice>
        <mc:Fallback>
          <p:sp>
            <p:nvSpPr>
              <p:cNvPr id="149" name="矩形 148"/>
              <p:cNvSpPr>
                <a:spLocks noRot="1" noChangeAspect="1" noMove="1" noResize="1" noEditPoints="1" noAdjustHandles="1" noChangeArrowheads="1" noChangeShapeType="1" noTextEdit="1"/>
              </p:cNvSpPr>
              <p:nvPr/>
            </p:nvSpPr>
            <p:spPr>
              <a:xfrm>
                <a:off x="7652639" y="6404485"/>
                <a:ext cx="2257860" cy="369332"/>
              </a:xfrm>
              <a:prstGeom prst="rect">
                <a:avLst/>
              </a:prstGeom>
              <a:blipFill rotWithShape="1">
                <a:blip r:embed="rId34"/>
                <a:stretch>
                  <a:fillRect l="-2156" t="-8333" b="-26667"/>
                </a:stretch>
              </a:blipFill>
            </p:spPr>
            <p:txBody>
              <a:bodyPr/>
              <a:lstStyle/>
              <a:p>
                <a:r>
                  <a:rPr lang="zh-CN" altLang="en-US">
                    <a:noFill/>
                  </a:rPr>
                  <a:t> </a:t>
                </a:r>
                <a:endParaRPr lang="zh-CN" altLang="en-US">
                  <a:noFill/>
                </a:endParaRPr>
              </a:p>
            </p:txBody>
          </p:sp>
        </mc:Fallback>
      </mc:AlternateContent>
      <p:grpSp>
        <p:nvGrpSpPr>
          <p:cNvPr id="78" name="组合 77"/>
          <p:cNvGrpSpPr/>
          <p:nvPr/>
        </p:nvGrpSpPr>
        <p:grpSpPr>
          <a:xfrm>
            <a:off x="408134" y="242623"/>
            <a:ext cx="6883151" cy="876848"/>
            <a:chOff x="326687" y="247818"/>
            <a:chExt cx="5998636" cy="725466"/>
          </a:xfrm>
        </p:grpSpPr>
        <p:sp>
          <p:nvSpPr>
            <p:cNvPr id="79" name="文本框 78"/>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a:t>
              </a:r>
              <a:endParaRPr lang="zh-CN" altLang="en-US" sz="2400" kern="0" dirty="0">
                <a:solidFill>
                  <a:srgbClr val="0070C0"/>
                </a:solidFill>
                <a:latin typeface="+mn-ea"/>
              </a:endParaRPr>
            </a:p>
          </p:txBody>
        </p:sp>
        <p:grpSp>
          <p:nvGrpSpPr>
            <p:cNvPr id="80" name="组合 79"/>
            <p:cNvGrpSpPr/>
            <p:nvPr/>
          </p:nvGrpSpPr>
          <p:grpSpPr>
            <a:xfrm>
              <a:off x="326687" y="247818"/>
              <a:ext cx="4861582" cy="725466"/>
              <a:chOff x="326687" y="247818"/>
              <a:chExt cx="4861582" cy="725466"/>
            </a:xfrm>
          </p:grpSpPr>
          <p:grpSp>
            <p:nvGrpSpPr>
              <p:cNvPr id="81" name="组合 80"/>
              <p:cNvGrpSpPr/>
              <p:nvPr/>
            </p:nvGrpSpPr>
            <p:grpSpPr>
              <a:xfrm>
                <a:off x="349799" y="247818"/>
                <a:ext cx="4791980" cy="261575"/>
                <a:chOff x="349799" y="247818"/>
                <a:chExt cx="4791980" cy="261575"/>
              </a:xfrm>
            </p:grpSpPr>
            <p:cxnSp>
              <p:nvCxnSpPr>
                <p:cNvPr id="118" name="直接连接符 11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7" name="任意多边形: 形状 1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31" name="任意多边形: 形状 1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3" name="组合 82"/>
              <p:cNvGrpSpPr/>
              <p:nvPr/>
            </p:nvGrpSpPr>
            <p:grpSpPr>
              <a:xfrm>
                <a:off x="349799" y="711709"/>
                <a:ext cx="4815092" cy="261575"/>
                <a:chOff x="358852" y="925118"/>
                <a:chExt cx="4815092" cy="261575"/>
              </a:xfrm>
            </p:grpSpPr>
            <p:cxnSp>
              <p:nvCxnSpPr>
                <p:cNvPr id="111" name="直接连接符 11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6" name="任意多边形: 形状 11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17" name="任意多边形: 形状 11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9" name="组合 88"/>
              <p:cNvGrpSpPr/>
              <p:nvPr/>
            </p:nvGrpSpPr>
            <p:grpSpPr>
              <a:xfrm>
                <a:off x="5138963" y="489126"/>
                <a:ext cx="49306" cy="329693"/>
                <a:chOff x="5138963" y="489126"/>
                <a:chExt cx="49306" cy="329693"/>
              </a:xfrm>
            </p:grpSpPr>
            <p:sp>
              <p:nvSpPr>
                <p:cNvPr id="109" name="椭圆 10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0" name="椭圆 10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0" name="组合 89"/>
              <p:cNvGrpSpPr/>
              <p:nvPr/>
            </p:nvGrpSpPr>
            <p:grpSpPr>
              <a:xfrm>
                <a:off x="326687" y="399838"/>
                <a:ext cx="49306" cy="329693"/>
                <a:chOff x="5138963" y="489126"/>
                <a:chExt cx="49306" cy="329693"/>
              </a:xfrm>
            </p:grpSpPr>
            <p:sp>
              <p:nvSpPr>
                <p:cNvPr id="91" name="椭圆 9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2" name="椭圆 9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fade">
                                      <p:cBhvr>
                                        <p:cTn id="17" dur="500"/>
                                        <p:tgtEl>
                                          <p:spTgt spid="1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wipe(left)">
                                      <p:cBhvr>
                                        <p:cTn id="28" dur="500"/>
                                        <p:tgtEl>
                                          <p:spTgt spid="8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left)">
                                      <p:cBhvr>
                                        <p:cTn id="31" dur="500"/>
                                        <p:tgtEl>
                                          <p:spTgt spid="8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wipe(left)">
                                      <p:cBhvr>
                                        <p:cTn id="34" dur="500"/>
                                        <p:tgtEl>
                                          <p:spTgt spid="8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left)">
                                      <p:cBhvr>
                                        <p:cTn id="37" dur="500"/>
                                        <p:tgtEl>
                                          <p:spTgt spid="8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left)">
                                      <p:cBhvr>
                                        <p:cTn id="40" dur="500"/>
                                        <p:tgtEl>
                                          <p:spTgt spid="9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wipe(left)">
                                      <p:cBhvr>
                                        <p:cTn id="43" dur="500"/>
                                        <p:tgtEl>
                                          <p:spTgt spid="9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left)">
                                      <p:cBhvr>
                                        <p:cTn id="46" dur="500"/>
                                        <p:tgtEl>
                                          <p:spTgt spid="9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wipe(left)">
                                      <p:cBhvr>
                                        <p:cTn id="49" dur="500"/>
                                        <p:tgtEl>
                                          <p:spTgt spid="9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97"/>
                                        </p:tgtEl>
                                        <p:attrNameLst>
                                          <p:attrName>style.visibility</p:attrName>
                                        </p:attrNameLst>
                                      </p:cBhvr>
                                      <p:to>
                                        <p:strVal val="visible"/>
                                      </p:to>
                                    </p:set>
                                    <p:animEffect transition="in" filter="wipe(left)">
                                      <p:cBhvr>
                                        <p:cTn id="52" dur="500"/>
                                        <p:tgtEl>
                                          <p:spTgt spid="97"/>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48"/>
                                        </p:tgtEl>
                                        <p:attrNameLst>
                                          <p:attrName>style.visibility</p:attrName>
                                        </p:attrNameLst>
                                      </p:cBhvr>
                                      <p:to>
                                        <p:strVal val="visible"/>
                                      </p:to>
                                    </p:set>
                                    <p:animEffect transition="in" filter="fade">
                                      <p:cBhvr>
                                        <p:cTn id="56" dur="500"/>
                                        <p:tgtEl>
                                          <p:spTgt spid="14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50"/>
                                        </p:tgtEl>
                                        <p:attrNameLst>
                                          <p:attrName>style.visibility</p:attrName>
                                        </p:attrNameLst>
                                      </p:cBhvr>
                                      <p:to>
                                        <p:strVal val="visible"/>
                                      </p:to>
                                    </p:set>
                                    <p:anim calcmode="lin" valueType="num">
                                      <p:cBhvr>
                                        <p:cTn id="61" dur="500" fill="hold"/>
                                        <p:tgtEl>
                                          <p:spTgt spid="150"/>
                                        </p:tgtEl>
                                        <p:attrNameLst>
                                          <p:attrName>ppt_w</p:attrName>
                                        </p:attrNameLst>
                                      </p:cBhvr>
                                      <p:tavLst>
                                        <p:tav tm="0">
                                          <p:val>
                                            <p:fltVal val="0"/>
                                          </p:val>
                                        </p:tav>
                                        <p:tav tm="100000">
                                          <p:val>
                                            <p:strVal val="#ppt_w"/>
                                          </p:val>
                                        </p:tav>
                                      </p:tavLst>
                                    </p:anim>
                                    <p:anim calcmode="lin" valueType="num">
                                      <p:cBhvr>
                                        <p:cTn id="62" dur="500" fill="hold"/>
                                        <p:tgtEl>
                                          <p:spTgt spid="150"/>
                                        </p:tgtEl>
                                        <p:attrNameLst>
                                          <p:attrName>ppt_h</p:attrName>
                                        </p:attrNameLst>
                                      </p:cBhvr>
                                      <p:tavLst>
                                        <p:tav tm="0">
                                          <p:val>
                                            <p:fltVal val="0"/>
                                          </p:val>
                                        </p:tav>
                                        <p:tav tm="100000">
                                          <p:val>
                                            <p:strVal val="#ppt_h"/>
                                          </p:val>
                                        </p:tav>
                                      </p:tavLst>
                                    </p:anim>
                                    <p:animEffect transition="in" filter="fade">
                                      <p:cBhvr>
                                        <p:cTn id="63" dur="500"/>
                                        <p:tgtEl>
                                          <p:spTgt spid="150"/>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500"/>
                                        <p:tgtEl>
                                          <p:spTgt spid="14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98"/>
                                        </p:tgtEl>
                                        <p:attrNameLst>
                                          <p:attrName>style.visibility</p:attrName>
                                        </p:attrNameLst>
                                      </p:cBhvr>
                                      <p:to>
                                        <p:strVal val="visible"/>
                                      </p:to>
                                    </p:set>
                                    <p:animEffect transition="in" filter="wipe(left)">
                                      <p:cBhvr>
                                        <p:cTn id="72" dur="500"/>
                                        <p:tgtEl>
                                          <p:spTgt spid="98"/>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wipe(left)">
                                      <p:cBhvr>
                                        <p:cTn id="75" dur="500"/>
                                        <p:tgtEl>
                                          <p:spTgt spid="102"/>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wipe(left)">
                                      <p:cBhvr>
                                        <p:cTn id="78" dur="500"/>
                                        <p:tgtEl>
                                          <p:spTgt spid="104"/>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05"/>
                                        </p:tgtEl>
                                        <p:attrNameLst>
                                          <p:attrName>style.visibility</p:attrName>
                                        </p:attrNameLst>
                                      </p:cBhvr>
                                      <p:to>
                                        <p:strVal val="visible"/>
                                      </p:to>
                                    </p:set>
                                    <p:animEffect transition="in" filter="wipe(left)">
                                      <p:cBhvr>
                                        <p:cTn id="81" dur="500"/>
                                        <p:tgtEl>
                                          <p:spTgt spid="105"/>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left)">
                                      <p:cBhvr>
                                        <p:cTn id="84" dur="500"/>
                                        <p:tgtEl>
                                          <p:spTgt spid="10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wipe(left)">
                                      <p:cBhvr>
                                        <p:cTn id="87" dur="500"/>
                                        <p:tgtEl>
                                          <p:spTgt spid="107"/>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wipe(left)">
                                      <p:cBhvr>
                                        <p:cTn id="90" dur="500"/>
                                        <p:tgtEl>
                                          <p:spTgt spid="108"/>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wipe(left)">
                                      <p:cBhvr>
                                        <p:cTn id="93" dur="500"/>
                                        <p:tgtEl>
                                          <p:spTgt spid="103"/>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00"/>
                                        </p:tgtEl>
                                        <p:attrNameLst>
                                          <p:attrName>style.visibility</p:attrName>
                                        </p:attrNameLst>
                                      </p:cBhvr>
                                      <p:to>
                                        <p:strVal val="visible"/>
                                      </p:to>
                                    </p:set>
                                    <p:animEffect transition="in" filter="wipe(left)">
                                      <p:cBhvr>
                                        <p:cTn id="96" dur="500"/>
                                        <p:tgtEl>
                                          <p:spTgt spid="100"/>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wipe(left)">
                                      <p:cBhvr>
                                        <p:cTn id="99" dur="500"/>
                                        <p:tgtEl>
                                          <p:spTgt spid="101"/>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99"/>
                                        </p:tgtEl>
                                        <p:attrNameLst>
                                          <p:attrName>style.visibility</p:attrName>
                                        </p:attrNameLst>
                                      </p:cBhvr>
                                      <p:to>
                                        <p:strVal val="visible"/>
                                      </p:to>
                                    </p:set>
                                    <p:animEffect transition="in" filter="wipe(left)">
                                      <p:cBhvr>
                                        <p:cTn id="102" dur="500"/>
                                        <p:tgtEl>
                                          <p:spTgt spid="99"/>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149"/>
                                        </p:tgtEl>
                                        <p:attrNameLst>
                                          <p:attrName>style.visibility</p:attrName>
                                        </p:attrNameLst>
                                      </p:cBhvr>
                                      <p:to>
                                        <p:strVal val="visible"/>
                                      </p:to>
                                    </p:set>
                                    <p:animEffect transition="in" filter="fade">
                                      <p:cBhvr>
                                        <p:cTn id="106"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P spid="88" grpId="0"/>
      <p:bldP spid="93" grpId="0"/>
      <p:bldP spid="94" grpId="0"/>
      <p:bldP spid="95" grpId="0"/>
      <p:bldP spid="96" grpId="0"/>
      <p:bldP spid="97" grpId="0"/>
      <p:bldP spid="99" grpId="0"/>
      <p:bldP spid="100" grpId="0"/>
      <p:bldP spid="101" grpId="0"/>
      <p:bldP spid="102" grpId="0"/>
      <p:bldP spid="103" grpId="0"/>
      <p:bldP spid="104" grpId="0"/>
      <p:bldP spid="105" grpId="0"/>
      <p:bldP spid="106" grpId="0"/>
      <p:bldP spid="107" grpId="0"/>
      <p:bldP spid="108" grpId="0"/>
      <p:bldP spid="146" grpId="0"/>
      <p:bldP spid="147" grpId="0"/>
      <p:bldP spid="148" grpId="0"/>
      <p:bldP spid="14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08134" y="242623"/>
            <a:ext cx="6883151" cy="876848"/>
            <a:chOff x="326687" y="247818"/>
            <a:chExt cx="5998636" cy="725466"/>
          </a:xfrm>
        </p:grpSpPr>
        <p:sp>
          <p:nvSpPr>
            <p:cNvPr id="28" name="文本框 27"/>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a:t>
              </a:r>
              <a:endParaRPr lang="zh-CN" altLang="en-US" sz="2400" kern="0" dirty="0">
                <a:solidFill>
                  <a:srgbClr val="0070C0"/>
                </a:solidFill>
                <a:latin typeface="+mn-ea"/>
              </a:endParaRPr>
            </a:p>
          </p:txBody>
        </p:sp>
        <p:grpSp>
          <p:nvGrpSpPr>
            <p:cNvPr id="30" name="组合 29"/>
            <p:cNvGrpSpPr/>
            <p:nvPr/>
          </p:nvGrpSpPr>
          <p:grpSpPr>
            <a:xfrm>
              <a:off x="326687" y="247818"/>
              <a:ext cx="4861582" cy="725466"/>
              <a:chOff x="326687" y="247818"/>
              <a:chExt cx="4861582" cy="725466"/>
            </a:xfrm>
          </p:grpSpPr>
          <p:grpSp>
            <p:nvGrpSpPr>
              <p:cNvPr id="31" name="组合 30"/>
              <p:cNvGrpSpPr/>
              <p:nvPr/>
            </p:nvGrpSpPr>
            <p:grpSpPr>
              <a:xfrm>
                <a:off x="349799" y="247818"/>
                <a:ext cx="4791980" cy="261575"/>
                <a:chOff x="349799" y="247818"/>
                <a:chExt cx="4791980" cy="261575"/>
              </a:xfrm>
            </p:grpSpPr>
            <p:cxnSp>
              <p:nvCxnSpPr>
                <p:cNvPr id="46" name="直接连接符 4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1" name="任意多边形: 形状 5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2" name="组合 31"/>
              <p:cNvGrpSpPr/>
              <p:nvPr/>
            </p:nvGrpSpPr>
            <p:grpSpPr>
              <a:xfrm>
                <a:off x="349799" y="711709"/>
                <a:ext cx="4815092" cy="261575"/>
                <a:chOff x="358852" y="925118"/>
                <a:chExt cx="4815092" cy="261575"/>
              </a:xfrm>
            </p:grpSpPr>
            <p:cxnSp>
              <p:nvCxnSpPr>
                <p:cNvPr id="39" name="直接连接符 3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4" name="任意多边形: 形状 4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5" name="任意多边形: 形状 4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3" name="组合 32"/>
              <p:cNvGrpSpPr/>
              <p:nvPr/>
            </p:nvGrpSpPr>
            <p:grpSpPr>
              <a:xfrm>
                <a:off x="5138963" y="489126"/>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4" name="组合 33"/>
              <p:cNvGrpSpPr/>
              <p:nvPr/>
            </p:nvGrpSpPr>
            <p:grpSpPr>
              <a:xfrm>
                <a:off x="326687" y="399838"/>
                <a:ext cx="49306" cy="329693"/>
                <a:chOff x="5138963" y="489126"/>
                <a:chExt cx="49306" cy="329693"/>
              </a:xfrm>
            </p:grpSpPr>
            <p:sp>
              <p:nvSpPr>
                <p:cNvPr id="35" name="椭圆 3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6" name="椭圆 3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 name="组合 2"/>
          <p:cNvGrpSpPr/>
          <p:nvPr/>
        </p:nvGrpSpPr>
        <p:grpSpPr>
          <a:xfrm>
            <a:off x="306906" y="1970980"/>
            <a:ext cx="2877033" cy="2147635"/>
            <a:chOff x="306906" y="1970980"/>
            <a:chExt cx="2877033" cy="2147635"/>
          </a:xfrm>
        </p:grpSpPr>
        <p:sp>
          <p:nvSpPr>
            <p:cNvPr id="2" name="Rectangle 1"/>
            <p:cNvSpPr/>
            <p:nvPr/>
          </p:nvSpPr>
          <p:spPr>
            <a:xfrm>
              <a:off x="691272" y="2455504"/>
              <a:ext cx="2058619" cy="1200329"/>
            </a:xfrm>
            <a:prstGeom prst="rect">
              <a:avLst/>
            </a:prstGeom>
          </p:spPr>
          <p:txBody>
            <a:bodyPr wrap="square">
              <a:spAutoFit/>
            </a:bodyPr>
            <a:lstStyle/>
            <a:p>
              <a:pPr lvl="0">
                <a:lnSpc>
                  <a:spcPct val="150000"/>
                </a:lnSpc>
              </a:pPr>
              <a:r>
                <a:rPr lang="zh-CN" altLang="en-US" sz="2400" dirty="0">
                  <a:solidFill>
                    <a:srgbClr val="0070C0"/>
                  </a:solidFill>
                  <a:latin typeface="Times New Roman" panose="02020603050405020304" pitchFamily="18" charset="0"/>
                  <a:cs typeface="Times New Roman" panose="02020603050405020304" pitchFamily="18" charset="0"/>
                </a:rPr>
                <a:t>图的邻接矩阵</a:t>
              </a:r>
              <a:endParaRPr lang="en-US" altLang="zh-CN" sz="2400" dirty="0">
                <a:solidFill>
                  <a:srgbClr val="0070C0"/>
                </a:solidFill>
                <a:latin typeface="Times New Roman" panose="02020603050405020304" pitchFamily="18" charset="0"/>
                <a:cs typeface="Times New Roman" panose="02020603050405020304" pitchFamily="18" charset="0"/>
              </a:endParaRPr>
            </a:p>
            <a:p>
              <a:pPr lvl="0">
                <a:lnSpc>
                  <a:spcPct val="150000"/>
                </a:lnSpc>
              </a:pPr>
              <a:r>
                <a:rPr lang="zh-CN" altLang="en-US" sz="2400" dirty="0">
                  <a:solidFill>
                    <a:srgbClr val="0070C0"/>
                  </a:solidFill>
                  <a:latin typeface="Times New Roman" panose="02020603050405020304" pitchFamily="18" charset="0"/>
                  <a:cs typeface="Times New Roman" panose="02020603050405020304" pitchFamily="18" charset="0"/>
                </a:rPr>
                <a:t>表示的类模板</a:t>
              </a:r>
              <a:endParaRPr lang="en-US" altLang="zh-CN" sz="2400" dirty="0">
                <a:solidFill>
                  <a:srgbClr val="0070C0"/>
                </a:solidFill>
                <a:latin typeface="Times New Roman" panose="02020603050405020304" pitchFamily="18" charset="0"/>
                <a:cs typeface="Times New Roman" panose="02020603050405020304" pitchFamily="18" charset="0"/>
              </a:endParaRPr>
            </a:p>
          </p:txBody>
        </p:sp>
        <p:grpSp>
          <p:nvGrpSpPr>
            <p:cNvPr id="52" name="组合 42"/>
            <p:cNvGrpSpPr/>
            <p:nvPr/>
          </p:nvGrpSpPr>
          <p:grpSpPr>
            <a:xfrm>
              <a:off x="306906" y="1970980"/>
              <a:ext cx="2877033" cy="2147635"/>
              <a:chOff x="1584402" y="1903846"/>
              <a:chExt cx="9062674" cy="3823037"/>
            </a:xfrm>
          </p:grpSpPr>
          <p:grpSp>
            <p:nvGrpSpPr>
              <p:cNvPr id="53" name="组合 44"/>
              <p:cNvGrpSpPr/>
              <p:nvPr/>
            </p:nvGrpSpPr>
            <p:grpSpPr>
              <a:xfrm>
                <a:off x="1584402" y="3589771"/>
                <a:ext cx="9062674" cy="2137112"/>
                <a:chOff x="1584402" y="3589771"/>
                <a:chExt cx="9062674" cy="2137112"/>
              </a:xfrm>
            </p:grpSpPr>
            <p:sp>
              <p:nvSpPr>
                <p:cNvPr id="64" name="任意多边形: 形状 7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7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7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梯形 4"/>
                <p:cNvSpPr/>
                <p:nvPr/>
              </p:nvSpPr>
              <p:spPr>
                <a:xfrm rot="3778164"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7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任意多边形: 形状 7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7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8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8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45"/>
              <p:cNvGrpSpPr/>
              <p:nvPr/>
            </p:nvGrpSpPr>
            <p:grpSpPr>
              <a:xfrm flipH="1" flipV="1">
                <a:off x="1584402" y="1903846"/>
                <a:ext cx="9062674" cy="2137110"/>
                <a:chOff x="1584402" y="3589773"/>
                <a:chExt cx="9062674" cy="2137110"/>
              </a:xfrm>
            </p:grpSpPr>
            <p:sp>
              <p:nvSpPr>
                <p:cNvPr id="55" name="任意多边形: 形状 64"/>
                <p:cNvSpPr/>
                <p:nvPr/>
              </p:nvSpPr>
              <p:spPr>
                <a:xfrm>
                  <a:off x="1652005" y="3589773"/>
                  <a:ext cx="8888988" cy="201773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6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6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4"/>
                <p:cNvSpPr/>
                <p:nvPr/>
              </p:nvSpPr>
              <p:spPr>
                <a:xfrm rot="3776505" flipV="1">
                  <a:off x="1544457" y="5395003"/>
                  <a:ext cx="460512" cy="646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6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任意多边形: 形状 6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7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7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7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3" name="Rectangle 3"/>
          <p:cNvSpPr txBox="1">
            <a:spLocks noChangeArrowheads="1"/>
          </p:cNvSpPr>
          <p:nvPr/>
        </p:nvSpPr>
        <p:spPr>
          <a:xfrm>
            <a:off x="3456134" y="1496162"/>
            <a:ext cx="8569289" cy="5611220"/>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altLang="zh-CN" sz="2200" dirty="0">
                <a:latin typeface="Times New Roman" panose="02020603050405020304" pitchFamily="18" charset="0"/>
                <a:cs typeface="Times New Roman" panose="02020603050405020304" pitchFamily="18" charset="0"/>
              </a:rPr>
              <a:t>#include &lt;iostream&gt;</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Times New Roman" panose="02020603050405020304" pitchFamily="18" charset="0"/>
                <a:cs typeface="Times New Roman" panose="02020603050405020304" pitchFamily="18" charset="0"/>
              </a:rPr>
              <a:t>const int INFINITY=INT_MAX;</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Times New Roman" panose="02020603050405020304" pitchFamily="18" charset="0"/>
                <a:cs typeface="Times New Roman" panose="02020603050405020304" pitchFamily="18" charset="0"/>
              </a:rPr>
              <a:t>const int MAX_VERTEX_NUM=30;</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Times New Roman" panose="02020603050405020304" pitchFamily="18" charset="0"/>
                <a:cs typeface="Times New Roman" panose="02020603050405020304" pitchFamily="18" charset="0"/>
              </a:rPr>
              <a:t>template &lt;class T&gt;</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Times New Roman" panose="02020603050405020304" pitchFamily="18" charset="0"/>
                <a:cs typeface="Times New Roman" panose="02020603050405020304" pitchFamily="18" charset="0"/>
              </a:rPr>
              <a:t>class </a:t>
            </a:r>
            <a:r>
              <a:rPr lang="en-US" altLang="zh-CN" sz="2200" dirty="0" err="1">
                <a:latin typeface="Times New Roman" panose="02020603050405020304" pitchFamily="18" charset="0"/>
                <a:cs typeface="Times New Roman" panose="02020603050405020304" pitchFamily="18" charset="0"/>
              </a:rPr>
              <a:t>AdjGraph</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Times New Roman" panose="02020603050405020304" pitchFamily="18" charset="0"/>
                <a:cs typeface="Times New Roman" panose="02020603050405020304" pitchFamily="18" charset="0"/>
              </a:rPr>
              <a:t>private:</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Times New Roman" panose="02020603050405020304" pitchFamily="18" charset="0"/>
                <a:cs typeface="Times New Roman" panose="02020603050405020304" pitchFamily="18" charset="0"/>
              </a:rPr>
              <a:t>  T </a:t>
            </a:r>
            <a:r>
              <a:rPr lang="en-US" altLang="zh-CN" sz="2200" dirty="0" err="1">
                <a:latin typeface="Times New Roman" panose="02020603050405020304" pitchFamily="18" charset="0"/>
                <a:cs typeface="Times New Roman" panose="02020603050405020304" pitchFamily="18" charset="0"/>
              </a:rPr>
              <a:t>m_vertex</a:t>
            </a:r>
            <a:r>
              <a:rPr lang="en-US" altLang="zh-CN" sz="2200" dirty="0">
                <a:latin typeface="Times New Roman" panose="02020603050405020304" pitchFamily="18" charset="0"/>
                <a:cs typeface="Times New Roman" panose="02020603050405020304" pitchFamily="18" charset="0"/>
              </a:rPr>
              <a:t>[MAX_VERTEX_NUM];	// </a:t>
            </a:r>
            <a:r>
              <a:rPr lang="zh-CN" altLang="en-US" sz="2200" dirty="0">
                <a:latin typeface="Times New Roman" panose="02020603050405020304" pitchFamily="18" charset="0"/>
                <a:cs typeface="Times New Roman" panose="02020603050405020304" pitchFamily="18" charset="0"/>
              </a:rPr>
              <a:t>顶点集合</a:t>
            </a:r>
            <a:endParaRPr lang="zh-CN" altLang="en-US"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m_nAdjMatrix</a:t>
            </a:r>
            <a:r>
              <a:rPr lang="en-US" altLang="zh-CN" sz="2200" dirty="0">
                <a:latin typeface="Times New Roman" panose="02020603050405020304" pitchFamily="18" charset="0"/>
                <a:cs typeface="Times New Roman" panose="02020603050405020304" pitchFamily="18" charset="0"/>
              </a:rPr>
              <a:t>[MAX_VERTEX_NUM][MAX_VERTEX_NUM];</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m_nVertexNum</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顶点数目</a:t>
            </a:r>
            <a:endParaRPr lang="zh-CN" altLang="en-US"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m_nGraphType</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图的类型（</a:t>
            </a:r>
            <a:r>
              <a:rPr lang="en-US" altLang="zh-CN" sz="2200" dirty="0">
                <a:latin typeface="Times New Roman" panose="02020603050405020304" pitchFamily="18" charset="0"/>
                <a:cs typeface="Times New Roman" panose="02020603050405020304" pitchFamily="18" charset="0"/>
              </a:rPr>
              <a:t>0</a:t>
            </a:r>
            <a:r>
              <a:rPr lang="zh-CN" altLang="en-US" sz="2200" dirty="0">
                <a:latin typeface="Times New Roman" panose="02020603050405020304" pitchFamily="18" charset="0"/>
                <a:cs typeface="Times New Roman" panose="02020603050405020304" pitchFamily="18" charset="0"/>
              </a:rPr>
              <a:t>：无向图，</a:t>
            </a:r>
            <a:r>
              <a:rPr lang="en-US" altLang="zh-CN" sz="2200" dirty="0">
                <a:latin typeface="Times New Roman" panose="02020603050405020304" pitchFamily="18" charset="0"/>
                <a:cs typeface="Times New Roman" panose="02020603050405020304" pitchFamily="18" charset="0"/>
              </a:rPr>
              <a:t>1</a:t>
            </a:r>
            <a:r>
              <a:rPr lang="zh-CN" altLang="en-US" sz="2200" dirty="0">
                <a:latin typeface="Times New Roman" panose="02020603050405020304" pitchFamily="18" charset="0"/>
                <a:cs typeface="Times New Roman" panose="02020603050405020304" pitchFamily="18" charset="0"/>
              </a:rPr>
              <a:t>：有向图）</a:t>
            </a:r>
            <a:endParaRPr lang="zh-CN" altLang="en-US" sz="2200"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left)">
                                      <p:cBhvr>
                                        <p:cTn id="1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6"/>
          <p:cNvGrpSpPr/>
          <p:nvPr/>
        </p:nvGrpSpPr>
        <p:grpSpPr>
          <a:xfrm>
            <a:off x="408134" y="242623"/>
            <a:ext cx="6883151" cy="876848"/>
            <a:chOff x="326687" y="247818"/>
            <a:chExt cx="5998636" cy="725466"/>
          </a:xfrm>
        </p:grpSpPr>
        <p:sp>
          <p:nvSpPr>
            <p:cNvPr id="4" name="文本框 27"/>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a:t>
              </a:r>
              <a:endParaRPr lang="zh-CN" altLang="en-US" sz="2400" kern="0" dirty="0">
                <a:solidFill>
                  <a:srgbClr val="0070C0"/>
                </a:solidFill>
                <a:latin typeface="+mn-ea"/>
              </a:endParaRPr>
            </a:p>
          </p:txBody>
        </p:sp>
        <p:grpSp>
          <p:nvGrpSpPr>
            <p:cNvPr id="5" name="组合 29"/>
            <p:cNvGrpSpPr/>
            <p:nvPr/>
          </p:nvGrpSpPr>
          <p:grpSpPr>
            <a:xfrm>
              <a:off x="326687" y="247818"/>
              <a:ext cx="4861582" cy="725466"/>
              <a:chOff x="326687" y="247818"/>
              <a:chExt cx="4861582" cy="725466"/>
            </a:xfrm>
          </p:grpSpPr>
          <p:grpSp>
            <p:nvGrpSpPr>
              <p:cNvPr id="6" name="组合 30"/>
              <p:cNvGrpSpPr/>
              <p:nvPr/>
            </p:nvGrpSpPr>
            <p:grpSpPr>
              <a:xfrm>
                <a:off x="349799" y="247818"/>
                <a:ext cx="4791980" cy="261575"/>
                <a:chOff x="349799" y="247818"/>
                <a:chExt cx="4791980" cy="261575"/>
              </a:xfrm>
            </p:grpSpPr>
            <p:cxnSp>
              <p:nvCxnSpPr>
                <p:cNvPr id="21" name="直接连接符 4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4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4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4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4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5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31"/>
              <p:cNvGrpSpPr/>
              <p:nvPr/>
            </p:nvGrpSpPr>
            <p:grpSpPr>
              <a:xfrm>
                <a:off x="349799" y="711709"/>
                <a:ext cx="4815092" cy="261575"/>
                <a:chOff x="358852" y="925118"/>
                <a:chExt cx="4815092" cy="261575"/>
              </a:xfrm>
            </p:grpSpPr>
            <p:cxnSp>
              <p:nvCxnSpPr>
                <p:cNvPr id="14" name="直接连接符 3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3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4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4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4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4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4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32"/>
              <p:cNvGrpSpPr/>
              <p:nvPr/>
            </p:nvGrpSpPr>
            <p:grpSpPr>
              <a:xfrm>
                <a:off x="5138963" y="489126"/>
                <a:ext cx="49306" cy="329693"/>
                <a:chOff x="5138963" y="489126"/>
                <a:chExt cx="49306" cy="329693"/>
              </a:xfrm>
            </p:grpSpPr>
            <p:sp>
              <p:nvSpPr>
                <p:cNvPr id="12"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33"/>
              <p:cNvGrpSpPr/>
              <p:nvPr/>
            </p:nvGrpSpPr>
            <p:grpSpPr>
              <a:xfrm>
                <a:off x="326687" y="399838"/>
                <a:ext cx="49306" cy="329693"/>
                <a:chOff x="5138963" y="489126"/>
                <a:chExt cx="49306" cy="329693"/>
              </a:xfrm>
            </p:grpSpPr>
            <p:sp>
              <p:nvSpPr>
                <p:cNvPr id="10" name="椭圆 3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3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7" name="Rectangle 3"/>
          <p:cNvSpPr txBox="1">
            <a:spLocks noChangeArrowheads="1"/>
          </p:cNvSpPr>
          <p:nvPr/>
        </p:nvSpPr>
        <p:spPr>
          <a:xfrm>
            <a:off x="1062225" y="1245089"/>
            <a:ext cx="10967544" cy="547576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altLang="en-US" sz="2400" dirty="0">
                <a:latin typeface="Times New Roman" panose="02020603050405020304" pitchFamily="18" charset="0"/>
                <a:cs typeface="Times New Roman" panose="02020603050405020304" pitchFamily="18" charset="0"/>
              </a:rPr>
              <a:t>public:</a:t>
            </a:r>
            <a:endParaRPr lang="pt-BR" altLang="en-US" sz="2400" dirty="0">
              <a:latin typeface="Times New Roman" panose="02020603050405020304" pitchFamily="18" charset="0"/>
              <a:cs typeface="Times New Roman" panose="02020603050405020304" pitchFamily="18" charset="0"/>
            </a:endParaRPr>
          </a:p>
          <a:p>
            <a:pPr marL="0" indent="0">
              <a:buNone/>
            </a:pPr>
            <a:r>
              <a:rPr lang="pt-BR" altLang="en-US" sz="2400" dirty="0">
                <a:latin typeface="Times New Roman" panose="02020603050405020304" pitchFamily="18" charset="0"/>
                <a:cs typeface="Times New Roman" panose="02020603050405020304" pitchFamily="18" charset="0"/>
              </a:rPr>
              <a:t>	AdjGraph(int nGraphType);// </a:t>
            </a:r>
            <a:r>
              <a:rPr lang="zh-CN" altLang="en-US" sz="2400" dirty="0">
                <a:latin typeface="Times New Roman" panose="02020603050405020304" pitchFamily="18" charset="0"/>
                <a:cs typeface="Times New Roman" panose="02020603050405020304" pitchFamily="18" charset="0"/>
              </a:rPr>
              <a:t>创建图</a:t>
            </a:r>
            <a:endParaRPr lang="en-US" altLang="zh-CN" sz="2400" dirty="0">
              <a:latin typeface="Times New Roman" panose="02020603050405020304" pitchFamily="18" charset="0"/>
              <a:cs typeface="Times New Roman" panose="02020603050405020304" pitchFamily="18" charset="0"/>
            </a:endParaRPr>
          </a:p>
          <a:p>
            <a:pPr marL="0" indent="0">
              <a:buNone/>
            </a:pPr>
            <a:r>
              <a:rPr lang="pt-BR" altLang="en-US" sz="2400" dirty="0">
                <a:solidFill>
                  <a:srgbClr val="FF0000"/>
                </a:solidFill>
                <a:latin typeface="Times New Roman" panose="02020603050405020304" pitchFamily="18" charset="0"/>
                <a:cs typeface="Times New Roman" panose="02020603050405020304" pitchFamily="18" charset="0"/>
              </a:rPr>
              <a:t>	// </a:t>
            </a:r>
            <a:r>
              <a:rPr lang="zh-CN" altLang="en-US" sz="2400" dirty="0">
                <a:solidFill>
                  <a:srgbClr val="FF0000"/>
                </a:solidFill>
                <a:latin typeface="Times New Roman" panose="02020603050405020304" pitchFamily="18" charset="0"/>
                <a:cs typeface="Times New Roman" panose="02020603050405020304" pitchFamily="18" charset="0"/>
              </a:rPr>
              <a:t>以递归方式从下标为</a:t>
            </a:r>
            <a:r>
              <a:rPr lang="pt-BR" altLang="en-US" sz="2400" dirty="0">
                <a:solidFill>
                  <a:srgbClr val="FF0000"/>
                </a:solidFill>
                <a:latin typeface="Times New Roman" panose="02020603050405020304" pitchFamily="18" charset="0"/>
                <a:cs typeface="Times New Roman" panose="02020603050405020304" pitchFamily="18" charset="0"/>
              </a:rPr>
              <a:t>nV</a:t>
            </a:r>
            <a:r>
              <a:rPr lang="zh-CN" altLang="en-US" sz="2400" dirty="0">
                <a:solidFill>
                  <a:srgbClr val="FF0000"/>
                </a:solidFill>
                <a:latin typeface="Times New Roman" panose="02020603050405020304" pitchFamily="18" charset="0"/>
                <a:cs typeface="Times New Roman" panose="02020603050405020304" pitchFamily="18" charset="0"/>
              </a:rPr>
              <a:t>的顶点开始对图作深度优先遍历</a:t>
            </a:r>
            <a:endParaRPr lang="zh-CN" altLang="en-US" sz="2400" dirty="0">
              <a:solidFill>
                <a:srgbClr val="FF0000"/>
              </a:solidFill>
              <a:latin typeface="Times New Roman" panose="02020603050405020304" pitchFamily="18" charset="0"/>
              <a:cs typeface="Times New Roman" panose="02020603050405020304" pitchFamily="18" charset="0"/>
            </a:endParaRPr>
          </a:p>
          <a:p>
            <a:pPr marL="0" indent="0">
              <a:buNone/>
            </a:pPr>
            <a:r>
              <a:rPr lang="pt-BR" altLang="en-US" sz="2400" dirty="0">
                <a:solidFill>
                  <a:srgbClr val="FF0000"/>
                </a:solidFill>
                <a:latin typeface="Times New Roman" panose="02020603050405020304" pitchFamily="18" charset="0"/>
                <a:cs typeface="Times New Roman" panose="02020603050405020304" pitchFamily="18" charset="0"/>
              </a:rPr>
              <a:t>	bool DFSTraverse(int nV, int);</a:t>
            </a:r>
            <a:endParaRPr lang="pt-BR" altLang="en-US" sz="2400" dirty="0">
              <a:solidFill>
                <a:srgbClr val="FF0000"/>
              </a:solidFill>
              <a:latin typeface="Times New Roman" panose="02020603050405020304" pitchFamily="18" charset="0"/>
              <a:cs typeface="Times New Roman" panose="02020603050405020304" pitchFamily="18" charset="0"/>
            </a:endParaRPr>
          </a:p>
          <a:p>
            <a:pPr marL="0" indent="0">
              <a:buNone/>
            </a:pPr>
            <a:r>
              <a:rPr lang="pt-BR" altLang="en-US" sz="2400" dirty="0">
                <a:solidFill>
                  <a:srgbClr val="FF0000"/>
                </a:solidFill>
                <a:latin typeface="Times New Roman" panose="02020603050405020304" pitchFamily="18" charset="0"/>
                <a:cs typeface="Times New Roman" panose="02020603050405020304" pitchFamily="18" charset="0"/>
              </a:rPr>
              <a:t>	// </a:t>
            </a:r>
            <a:r>
              <a:rPr lang="zh-CN" altLang="en-US" sz="2400" dirty="0">
                <a:solidFill>
                  <a:srgbClr val="FF0000"/>
                </a:solidFill>
                <a:latin typeface="Times New Roman" panose="02020603050405020304" pitchFamily="18" charset="0"/>
                <a:cs typeface="Times New Roman" panose="02020603050405020304" pitchFamily="18" charset="0"/>
              </a:rPr>
              <a:t>由</a:t>
            </a:r>
            <a:r>
              <a:rPr lang="pt-BR" altLang="en-US" sz="2400" dirty="0">
                <a:solidFill>
                  <a:srgbClr val="FF0000"/>
                </a:solidFill>
                <a:latin typeface="Times New Roman" panose="02020603050405020304" pitchFamily="18" charset="0"/>
                <a:cs typeface="Times New Roman" panose="02020603050405020304" pitchFamily="18" charset="0"/>
              </a:rPr>
              <a:t>DFSTraverse</a:t>
            </a:r>
            <a:r>
              <a:rPr lang="zh-CN" altLang="en-US" sz="2400" dirty="0">
                <a:solidFill>
                  <a:srgbClr val="FF0000"/>
                </a:solidFill>
                <a:latin typeface="Times New Roman" panose="02020603050405020304" pitchFamily="18" charset="0"/>
                <a:cs typeface="Times New Roman" panose="02020603050405020304" pitchFamily="18" charset="0"/>
              </a:rPr>
              <a:t>调用以递归方式完成图的深度优先遍历</a:t>
            </a:r>
            <a:endParaRPr lang="zh-CN" altLang="en-US" sz="2400" dirty="0">
              <a:solidFill>
                <a:srgbClr val="FF0000"/>
              </a:solidFill>
              <a:latin typeface="Times New Roman" panose="02020603050405020304" pitchFamily="18" charset="0"/>
              <a:cs typeface="Times New Roman" panose="02020603050405020304" pitchFamily="18" charset="0"/>
            </a:endParaRPr>
          </a:p>
          <a:p>
            <a:pPr marL="0" indent="0">
              <a:buNone/>
            </a:pPr>
            <a:r>
              <a:rPr lang="pt-BR" altLang="en-US" sz="2400" dirty="0">
                <a:solidFill>
                  <a:srgbClr val="FF0000"/>
                </a:solidFill>
                <a:latin typeface="Times New Roman" panose="02020603050405020304" pitchFamily="18" charset="0"/>
                <a:cs typeface="Times New Roman" panose="02020603050405020304" pitchFamily="18" charset="0"/>
              </a:rPr>
              <a:t>	void DFS(int nV, bool bVisited[]);	</a:t>
            </a:r>
            <a:endParaRPr lang="pt-BR" altLang="en-US" sz="2400" dirty="0">
              <a:solidFill>
                <a:srgbClr val="FF0000"/>
              </a:solidFill>
              <a:latin typeface="Times New Roman" panose="02020603050405020304" pitchFamily="18" charset="0"/>
              <a:cs typeface="Times New Roman" panose="02020603050405020304" pitchFamily="18" charset="0"/>
            </a:endParaRPr>
          </a:p>
          <a:p>
            <a:pPr marL="0" indent="0">
              <a:buNone/>
            </a:pPr>
            <a:r>
              <a:rPr lang="pt-BR" altLang="en-US" sz="2400" dirty="0">
                <a:solidFill>
                  <a:srgbClr val="FF0000"/>
                </a:solidFill>
                <a:latin typeface="Times New Roman" panose="02020603050405020304" pitchFamily="18" charset="0"/>
                <a:cs typeface="Times New Roman" panose="02020603050405020304" pitchFamily="18" charset="0"/>
              </a:rPr>
              <a:t>	bool DFSTraverse(int nV);	// </a:t>
            </a:r>
            <a:r>
              <a:rPr lang="zh-CN" altLang="en-US" sz="2400" dirty="0">
                <a:solidFill>
                  <a:srgbClr val="FF0000"/>
                </a:solidFill>
                <a:latin typeface="Times New Roman" panose="02020603050405020304" pitchFamily="18" charset="0"/>
                <a:cs typeface="Times New Roman" panose="02020603050405020304" pitchFamily="18" charset="0"/>
              </a:rPr>
              <a:t>以非递归方式对图作深度优先遍历</a:t>
            </a:r>
            <a:endParaRPr lang="zh-CN" altLang="en-US" sz="2400" dirty="0">
              <a:solidFill>
                <a:srgbClr val="FF0000"/>
              </a:solidFill>
              <a:latin typeface="Times New Roman" panose="02020603050405020304" pitchFamily="18" charset="0"/>
              <a:cs typeface="Times New Roman" panose="02020603050405020304" pitchFamily="18" charset="0"/>
            </a:endParaRPr>
          </a:p>
          <a:p>
            <a:pPr marL="0" indent="0">
              <a:buNone/>
            </a:pPr>
            <a:r>
              <a:rPr lang="pt-BR" altLang="en-US" sz="2400" dirty="0">
                <a:solidFill>
                  <a:srgbClr val="FF0000"/>
                </a:solidFill>
                <a:latin typeface="Times New Roman" panose="02020603050405020304" pitchFamily="18" charset="0"/>
                <a:cs typeface="Times New Roman" panose="02020603050405020304" pitchFamily="18" charset="0"/>
              </a:rPr>
              <a:t>	void BFSTraverse(int nV);// </a:t>
            </a:r>
            <a:r>
              <a:rPr lang="zh-CN" altLang="en-US" sz="2400" dirty="0">
                <a:solidFill>
                  <a:srgbClr val="FF0000"/>
                </a:solidFill>
                <a:latin typeface="Times New Roman" panose="02020603050405020304" pitchFamily="18" charset="0"/>
                <a:cs typeface="Times New Roman" panose="02020603050405020304" pitchFamily="18" charset="0"/>
              </a:rPr>
              <a:t>从下标为</a:t>
            </a:r>
            <a:r>
              <a:rPr lang="pt-BR" altLang="en-US" sz="2400" dirty="0">
                <a:solidFill>
                  <a:srgbClr val="FF0000"/>
                </a:solidFill>
                <a:latin typeface="Times New Roman" panose="02020603050405020304" pitchFamily="18" charset="0"/>
                <a:cs typeface="Times New Roman" panose="02020603050405020304" pitchFamily="18" charset="0"/>
              </a:rPr>
              <a:t>nV</a:t>
            </a:r>
            <a:r>
              <a:rPr lang="zh-CN" altLang="en-US" sz="2400" dirty="0">
                <a:solidFill>
                  <a:srgbClr val="FF0000"/>
                </a:solidFill>
                <a:latin typeface="Times New Roman" panose="02020603050405020304" pitchFamily="18" charset="0"/>
                <a:cs typeface="Times New Roman" panose="02020603050405020304" pitchFamily="18" charset="0"/>
              </a:rPr>
              <a:t>的顶点开始对图作广度优先遍历</a:t>
            </a:r>
            <a:endParaRPr lang="zh-CN" altLang="en-US" sz="2400" dirty="0">
              <a:solidFill>
                <a:srgbClr val="FF0000"/>
              </a:solidFill>
              <a:latin typeface="Times New Roman" panose="02020603050405020304" pitchFamily="18" charset="0"/>
              <a:cs typeface="Times New Roman" panose="02020603050405020304" pitchFamily="18" charset="0"/>
            </a:endParaRPr>
          </a:p>
          <a:p>
            <a:pPr marL="0" indent="0">
              <a:buNone/>
            </a:pPr>
            <a:r>
              <a:rPr lang="pt-BR" altLang="en-US" sz="2400" dirty="0">
                <a:latin typeface="Times New Roman" panose="02020603050405020304" pitchFamily="18" charset="0"/>
                <a:cs typeface="Times New Roman" panose="02020603050405020304" pitchFamily="18" charset="0"/>
              </a:rPr>
              <a:t>	int GetVertexNum();		// </a:t>
            </a:r>
            <a:r>
              <a:rPr lang="zh-CN" altLang="en-US" sz="2400" dirty="0">
                <a:latin typeface="Times New Roman" panose="02020603050405020304" pitchFamily="18" charset="0"/>
                <a:cs typeface="Times New Roman" panose="02020603050405020304" pitchFamily="18" charset="0"/>
              </a:rPr>
              <a:t>获取顶点数目</a:t>
            </a:r>
            <a:endParaRPr lang="zh-CN" altLang="en-US" sz="2400" dirty="0">
              <a:latin typeface="Times New Roman" panose="02020603050405020304" pitchFamily="18" charset="0"/>
              <a:cs typeface="Times New Roman" panose="02020603050405020304" pitchFamily="18" charset="0"/>
            </a:endParaRPr>
          </a:p>
          <a:p>
            <a:pPr marL="0" indent="0">
              <a:buNone/>
            </a:pPr>
            <a:r>
              <a:rPr lang="pt-BR" altLang="en-US" sz="2400" dirty="0">
                <a:latin typeface="Times New Roman" panose="02020603050405020304" pitchFamily="18" charset="0"/>
                <a:cs typeface="Times New Roman" panose="02020603050405020304" pitchFamily="18" charset="0"/>
              </a:rPr>
              <a:t>	int GetFirstEdge(int nV);	// </a:t>
            </a:r>
            <a:r>
              <a:rPr lang="zh-CN" altLang="en-US" sz="2400" dirty="0">
                <a:latin typeface="Times New Roman" panose="02020603050405020304" pitchFamily="18" charset="0"/>
                <a:cs typeface="Times New Roman" panose="02020603050405020304" pitchFamily="18" charset="0"/>
              </a:rPr>
              <a:t>获取与指定顶点</a:t>
            </a:r>
            <a:r>
              <a:rPr lang="pt-BR" altLang="en-US" sz="2400" dirty="0">
                <a:latin typeface="Times New Roman" panose="02020603050405020304" pitchFamily="18" charset="0"/>
                <a:cs typeface="Times New Roman" panose="02020603050405020304" pitchFamily="18" charset="0"/>
              </a:rPr>
              <a:t>nV</a:t>
            </a:r>
            <a:r>
              <a:rPr lang="zh-CN" altLang="en-US" sz="2400" dirty="0">
                <a:latin typeface="Times New Roman" panose="02020603050405020304" pitchFamily="18" charset="0"/>
                <a:cs typeface="Times New Roman" panose="02020603050405020304" pitchFamily="18" charset="0"/>
              </a:rPr>
              <a:t>相关联的第一条边</a:t>
            </a:r>
            <a:endParaRPr lang="zh-CN" altLang="en-US" sz="2400" dirty="0">
              <a:latin typeface="Times New Roman" panose="02020603050405020304" pitchFamily="18" charset="0"/>
              <a:cs typeface="Times New Roman" panose="02020603050405020304" pitchFamily="18" charset="0"/>
            </a:endParaRPr>
          </a:p>
          <a:p>
            <a:pPr marL="0" indent="0">
              <a:buNone/>
            </a:pPr>
            <a:r>
              <a:rPr lang="pt-BR" altLang="en-US" sz="2400" dirty="0">
                <a:latin typeface="Times New Roman" panose="02020603050405020304" pitchFamily="18" charset="0"/>
                <a:cs typeface="Times New Roman" panose="02020603050405020304" pitchFamily="18" charset="0"/>
              </a:rPr>
              <a:t>	</a:t>
            </a:r>
            <a:endParaRPr lang="pt-BR"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08134" y="242623"/>
            <a:ext cx="6883151" cy="876848"/>
            <a:chOff x="326687" y="247818"/>
            <a:chExt cx="5998636" cy="725466"/>
          </a:xfrm>
        </p:grpSpPr>
        <p:sp>
          <p:nvSpPr>
            <p:cNvPr id="4" name="文本框 3"/>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a:t>
              </a:r>
              <a:endParaRPr lang="zh-CN" altLang="en-US" sz="2400" kern="0" dirty="0">
                <a:solidFill>
                  <a:srgbClr val="0070C0"/>
                </a:solidFill>
                <a:latin typeface="+mn-ea"/>
              </a:endParaRPr>
            </a:p>
          </p:txBody>
        </p:sp>
        <p:grpSp>
          <p:nvGrpSpPr>
            <p:cNvPr id="5" name="组合 4"/>
            <p:cNvGrpSpPr/>
            <p:nvPr/>
          </p:nvGrpSpPr>
          <p:grpSpPr>
            <a:xfrm>
              <a:off x="326687" y="247818"/>
              <a:ext cx="4861582" cy="725466"/>
              <a:chOff x="326687" y="247818"/>
              <a:chExt cx="4861582" cy="725466"/>
            </a:xfrm>
          </p:grpSpPr>
          <p:grpSp>
            <p:nvGrpSpPr>
              <p:cNvPr id="6" name="组合 5"/>
              <p:cNvGrpSpPr/>
              <p:nvPr/>
            </p:nvGrpSpPr>
            <p:grpSpPr>
              <a:xfrm>
                <a:off x="349799" y="247818"/>
                <a:ext cx="4791980" cy="261575"/>
                <a:chOff x="349799" y="247818"/>
                <a:chExt cx="4791980" cy="261575"/>
              </a:xfrm>
            </p:grpSpPr>
            <p:cxnSp>
              <p:nvCxnSpPr>
                <p:cNvPr id="21" name="直接连接符 2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6"/>
              <p:cNvGrpSpPr/>
              <p:nvPr/>
            </p:nvGrpSpPr>
            <p:grpSpPr>
              <a:xfrm>
                <a:off x="349799" y="711709"/>
                <a:ext cx="4815092" cy="261575"/>
                <a:chOff x="358852" y="925118"/>
                <a:chExt cx="4815092" cy="261575"/>
              </a:xfrm>
            </p:grpSpPr>
            <p:cxnSp>
              <p:nvCxnSpPr>
                <p:cNvPr id="14" name="直接连接符 1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1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7"/>
              <p:cNvGrpSpPr/>
              <p:nvPr/>
            </p:nvGrpSpPr>
            <p:grpSpPr>
              <a:xfrm>
                <a:off x="5138963" y="489126"/>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8"/>
              <p:cNvGrpSpPr/>
              <p:nvPr/>
            </p:nvGrpSpPr>
            <p:grpSpPr>
              <a:xfrm>
                <a:off x="326687" y="399838"/>
                <a:ext cx="49306" cy="329693"/>
                <a:chOff x="5138963" y="489126"/>
                <a:chExt cx="49306" cy="329693"/>
              </a:xfrm>
            </p:grpSpPr>
            <p:sp>
              <p:nvSpPr>
                <p:cNvPr id="10" name="椭圆 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7" name="Rectangle 3"/>
          <p:cNvSpPr txBox="1">
            <a:spLocks noChangeArrowheads="1"/>
          </p:cNvSpPr>
          <p:nvPr/>
        </p:nvSpPr>
        <p:spPr>
          <a:xfrm>
            <a:off x="1084811" y="1391605"/>
            <a:ext cx="10749226" cy="546027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获取与指定边</a:t>
            </a:r>
            <a:r>
              <a:rPr lang="en-US" altLang="zh-CN" sz="2400" dirty="0">
                <a:latin typeface="Times New Roman" panose="02020603050405020304" pitchFamily="18" charset="0"/>
                <a:cs typeface="Times New Roman" panose="02020603050405020304" pitchFamily="18" charset="0"/>
              </a:rPr>
              <a:t>(</a:t>
            </a:r>
            <a:r>
              <a:rPr lang="pt-BR" altLang="en-US" sz="2400" dirty="0">
                <a:latin typeface="Times New Roman" panose="02020603050405020304" pitchFamily="18" charset="0"/>
                <a:cs typeface="Times New Roman" panose="02020603050405020304" pitchFamily="18" charset="0"/>
              </a:rPr>
              <a:t>nV1, nV2)</a:t>
            </a:r>
            <a:r>
              <a:rPr lang="zh-CN" altLang="en-US" sz="2400" dirty="0">
                <a:latin typeface="Times New Roman" panose="02020603050405020304" pitchFamily="18" charset="0"/>
                <a:cs typeface="Times New Roman" panose="02020603050405020304" pitchFamily="18" charset="0"/>
              </a:rPr>
              <a:t>或</a:t>
            </a:r>
            <a:r>
              <a:rPr lang="en-US" altLang="zh-CN" sz="2400" dirty="0">
                <a:latin typeface="Times New Roman" panose="02020603050405020304" pitchFamily="18" charset="0"/>
                <a:cs typeface="Times New Roman" panose="02020603050405020304" pitchFamily="18" charset="0"/>
              </a:rPr>
              <a:t>&lt;</a:t>
            </a:r>
            <a:r>
              <a:rPr lang="pt-BR" altLang="en-US" sz="2400" dirty="0">
                <a:latin typeface="Times New Roman" panose="02020603050405020304" pitchFamily="18" charset="0"/>
                <a:cs typeface="Times New Roman" panose="02020603050405020304" pitchFamily="18" charset="0"/>
              </a:rPr>
              <a:t>nV1, nV2&gt;</a:t>
            </a:r>
            <a:r>
              <a:rPr lang="zh-CN" altLang="en-US" sz="2400" dirty="0">
                <a:latin typeface="Times New Roman" panose="02020603050405020304" pitchFamily="18" charset="0"/>
                <a:cs typeface="Times New Roman" panose="02020603050405020304" pitchFamily="18" charset="0"/>
              </a:rPr>
              <a:t>有相同关联顶点</a:t>
            </a:r>
            <a:r>
              <a:rPr lang="pt-BR" altLang="en-US" sz="2400" dirty="0">
                <a:latin typeface="Times New Roman" panose="02020603050405020304" pitchFamily="18" charset="0"/>
                <a:cs typeface="Times New Roman" panose="02020603050405020304" pitchFamily="18" charset="0"/>
              </a:rPr>
              <a:t>nV1</a:t>
            </a:r>
            <a:r>
              <a:rPr lang="zh-CN" altLang="en-US" sz="2400" dirty="0">
                <a:latin typeface="Times New Roman" panose="02020603050405020304" pitchFamily="18" charset="0"/>
                <a:cs typeface="Times New Roman" panose="02020603050405020304" pitchFamily="18" charset="0"/>
              </a:rPr>
              <a:t>的下一条边</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pt-BR" altLang="en-US" sz="2400" dirty="0">
                <a:latin typeface="Times New Roman" panose="02020603050405020304" pitchFamily="18" charset="0"/>
                <a:cs typeface="Times New Roman" panose="02020603050405020304" pitchFamily="18" charset="0"/>
              </a:rPr>
              <a:t>	int GetNextEdge(int nV1, int nV2);	</a:t>
            </a:r>
            <a:endParaRPr lang="pt-BR"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pt-BR" altLang="en-US" sz="2400" dirty="0">
                <a:latin typeface="Times New Roman" panose="02020603050405020304" pitchFamily="18" charset="0"/>
                <a:cs typeface="Times New Roman" panose="02020603050405020304" pitchFamily="18" charset="0"/>
              </a:rPr>
              <a:t>	bool AddOneVertex(const T &amp;vertex);	// </a:t>
            </a:r>
            <a:r>
              <a:rPr lang="zh-CN" altLang="en-US" sz="2400" dirty="0">
                <a:latin typeface="Times New Roman" panose="02020603050405020304" pitchFamily="18" charset="0"/>
                <a:cs typeface="Times New Roman" panose="02020603050405020304" pitchFamily="18" charset="0"/>
              </a:rPr>
              <a:t>添加一个顶点</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pt-BR" altLang="en-US" sz="2400" dirty="0">
                <a:latin typeface="Times New Roman" panose="02020603050405020304" pitchFamily="18" charset="0"/>
                <a:cs typeface="Times New Roman" panose="02020603050405020304" pitchFamily="18" charset="0"/>
              </a:rPr>
              <a:t>	bool AddOneEdge(int nV1, int nV2, int nWeight);	// </a:t>
            </a:r>
            <a:r>
              <a:rPr lang="zh-CN" altLang="en-US" sz="2400" dirty="0">
                <a:latin typeface="Times New Roman" panose="02020603050405020304" pitchFamily="18" charset="0"/>
                <a:cs typeface="Times New Roman" panose="02020603050405020304" pitchFamily="18" charset="0"/>
              </a:rPr>
              <a:t>添加一条边</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pt-BR" altLang="en-US" sz="2400" dirty="0">
                <a:latin typeface="Times New Roman" panose="02020603050405020304" pitchFamily="18" charset="0"/>
                <a:cs typeface="Times New Roman" panose="02020603050405020304" pitchFamily="18" charset="0"/>
              </a:rPr>
              <a:t>	bool GetVertexValue(int nV , T &amp;vertex);	// </a:t>
            </a:r>
            <a:r>
              <a:rPr lang="zh-CN" altLang="en-US" sz="2400" dirty="0">
                <a:latin typeface="Times New Roman" panose="02020603050405020304" pitchFamily="18" charset="0"/>
                <a:cs typeface="Times New Roman" panose="02020603050405020304" pitchFamily="18" charset="0"/>
              </a:rPr>
              <a:t>获取一个顶点中存储的数据</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pt-BR" altLang="en-US" sz="2400" dirty="0">
                <a:latin typeface="Times New Roman" panose="02020603050405020304" pitchFamily="18" charset="0"/>
                <a:cs typeface="Times New Roman" panose="02020603050405020304" pitchFamily="18" charset="0"/>
              </a:rPr>
              <a:t>	bool IsEdge(int nV1, int nV2);	// </a:t>
            </a:r>
            <a:r>
              <a:rPr lang="zh-CN" altLang="en-US" sz="2400" dirty="0">
                <a:latin typeface="Times New Roman" panose="02020603050405020304" pitchFamily="18" charset="0"/>
                <a:cs typeface="Times New Roman" panose="02020603050405020304" pitchFamily="18" charset="0"/>
              </a:rPr>
              <a:t>判断一条边是否存在</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pt-BR" altLang="en-US" sz="2400" dirty="0">
                <a:latin typeface="Times New Roman" panose="02020603050405020304" pitchFamily="18" charset="0"/>
                <a:cs typeface="Times New Roman" panose="02020603050405020304" pitchFamily="18" charset="0"/>
              </a:rPr>
              <a:t>	bool SetEdgeWeight(int nV1,int nV2,int nWeight);	// </a:t>
            </a:r>
            <a:r>
              <a:rPr lang="zh-CN" altLang="en-US" sz="2400" dirty="0">
                <a:latin typeface="Times New Roman" panose="02020603050405020304" pitchFamily="18" charset="0"/>
                <a:cs typeface="Times New Roman" panose="02020603050405020304" pitchFamily="18" charset="0"/>
              </a:rPr>
              <a:t>设置一条边的权</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pt-BR" altLang="en-US" sz="2400" dirty="0">
                <a:latin typeface="Times New Roman" panose="02020603050405020304" pitchFamily="18" charset="0"/>
                <a:cs typeface="Times New Roman" panose="02020603050405020304" pitchFamily="18" charset="0"/>
              </a:rPr>
              <a:t>	bool GetEdgeWeight(int nV1,int nV2,int&amp;nWeight); // </a:t>
            </a:r>
            <a:r>
              <a:rPr lang="zh-CN" altLang="en-US" sz="2400" dirty="0">
                <a:latin typeface="Times New Roman" panose="02020603050405020304" pitchFamily="18" charset="0"/>
                <a:cs typeface="Times New Roman" panose="02020603050405020304" pitchFamily="18" charset="0"/>
              </a:rPr>
              <a:t>获取一条边的权</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08134" y="242623"/>
            <a:ext cx="6883151" cy="876848"/>
            <a:chOff x="326687" y="247818"/>
            <a:chExt cx="5998636" cy="725466"/>
          </a:xfrm>
        </p:grpSpPr>
        <p:sp>
          <p:nvSpPr>
            <p:cNvPr id="4" name="文本框 3"/>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图的邻接矩阵表示法的实现</a:t>
              </a:r>
              <a:endParaRPr lang="zh-CN" altLang="en-US" sz="2400" kern="0" dirty="0">
                <a:solidFill>
                  <a:srgbClr val="0070C0"/>
                </a:solidFill>
                <a:latin typeface="+mn-ea"/>
              </a:endParaRPr>
            </a:p>
          </p:txBody>
        </p:sp>
        <p:grpSp>
          <p:nvGrpSpPr>
            <p:cNvPr id="5" name="组合 4"/>
            <p:cNvGrpSpPr/>
            <p:nvPr/>
          </p:nvGrpSpPr>
          <p:grpSpPr>
            <a:xfrm>
              <a:off x="326687" y="247818"/>
              <a:ext cx="4861582" cy="725466"/>
              <a:chOff x="326687" y="247818"/>
              <a:chExt cx="4861582" cy="725466"/>
            </a:xfrm>
          </p:grpSpPr>
          <p:grpSp>
            <p:nvGrpSpPr>
              <p:cNvPr id="6" name="组合 5"/>
              <p:cNvGrpSpPr/>
              <p:nvPr/>
            </p:nvGrpSpPr>
            <p:grpSpPr>
              <a:xfrm>
                <a:off x="349799" y="247818"/>
                <a:ext cx="4791980" cy="261575"/>
                <a:chOff x="349799" y="247818"/>
                <a:chExt cx="4791980" cy="261575"/>
              </a:xfrm>
            </p:grpSpPr>
            <p:cxnSp>
              <p:nvCxnSpPr>
                <p:cNvPr id="21" name="直接连接符 2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6"/>
              <p:cNvGrpSpPr/>
              <p:nvPr/>
            </p:nvGrpSpPr>
            <p:grpSpPr>
              <a:xfrm>
                <a:off x="349799" y="711709"/>
                <a:ext cx="4815092" cy="261575"/>
                <a:chOff x="358852" y="925118"/>
                <a:chExt cx="4815092" cy="261575"/>
              </a:xfrm>
            </p:grpSpPr>
            <p:cxnSp>
              <p:nvCxnSpPr>
                <p:cNvPr id="14" name="直接连接符 1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1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7"/>
              <p:cNvGrpSpPr/>
              <p:nvPr/>
            </p:nvGrpSpPr>
            <p:grpSpPr>
              <a:xfrm>
                <a:off x="5138963" y="489126"/>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8"/>
              <p:cNvGrpSpPr/>
              <p:nvPr/>
            </p:nvGrpSpPr>
            <p:grpSpPr>
              <a:xfrm>
                <a:off x="326687" y="399838"/>
                <a:ext cx="49306" cy="329693"/>
                <a:chOff x="5138963" y="489126"/>
                <a:chExt cx="49306" cy="329693"/>
              </a:xfrm>
            </p:grpSpPr>
            <p:sp>
              <p:nvSpPr>
                <p:cNvPr id="10" name="椭圆 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7" name="Rectangle 3"/>
          <p:cNvSpPr txBox="1">
            <a:spLocks noChangeArrowheads="1"/>
          </p:cNvSpPr>
          <p:nvPr/>
        </p:nvSpPr>
        <p:spPr>
          <a:xfrm>
            <a:off x="1737734" y="1349560"/>
            <a:ext cx="10022378" cy="53064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创建图</a:t>
            </a:r>
            <a:endParaRPr lang="zh-CN" altLang="en-US"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template &lt;class T&gt;</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err="1">
                <a:latin typeface="Times New Roman" panose="02020603050405020304" pitchFamily="18" charset="0"/>
                <a:cs typeface="Times New Roman" panose="02020603050405020304" pitchFamily="18" charset="0"/>
              </a:rPr>
              <a:t>AdjGraph</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AdjGraph</a:t>
            </a:r>
            <a:r>
              <a:rPr lang="en-US" altLang="zh-CN" sz="2400" dirty="0">
                <a:latin typeface="Times New Roman" panose="02020603050405020304" pitchFamily="18" charset="0"/>
                <a:cs typeface="Times New Roman" panose="02020603050405020304" pitchFamily="18" charset="0"/>
              </a:rPr>
              <a:t>(int </a:t>
            </a:r>
            <a:r>
              <a:rPr lang="en-US" altLang="zh-CN" sz="2400" dirty="0" err="1">
                <a:latin typeface="Times New Roman" panose="02020603050405020304" pitchFamily="18" charset="0"/>
                <a:cs typeface="Times New Roman" panose="02020603050405020304" pitchFamily="18" charset="0"/>
              </a:rPr>
              <a:t>nGraphType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nI</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m_nGraphType</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nGraphType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m_nVertexNum</a:t>
            </a:r>
            <a:r>
              <a:rPr lang="en-US" altLang="zh-CN" sz="2400" dirty="0">
                <a:latin typeface="Times New Roman" panose="02020603050405020304" pitchFamily="18" charset="0"/>
                <a:cs typeface="Times New Roman" panose="02020603050405020304" pitchFamily="18" charset="0"/>
              </a:rPr>
              <a:t> = 0;</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将任两个结点之间边上的权置为无穷大，初始时没有边</a:t>
            </a:r>
            <a:endParaRPr lang="zh-CN" altLang="en-US" sz="2400" dirty="0">
              <a:latin typeface="Times New Roman" panose="02020603050405020304" pitchFamily="18" charset="0"/>
              <a:cs typeface="Times New Roman" panose="02020603050405020304" pitchFamily="18" charset="0"/>
            </a:endParaRPr>
          </a:p>
          <a:p>
            <a:pPr marL="0" indent="0">
              <a:lnSpc>
                <a:spcPct val="80000"/>
              </a:lnSpc>
              <a:buNone/>
            </a:pPr>
            <a:r>
              <a:rPr lang="zh-CN" altLang="en-US" sz="2400" dirty="0">
                <a:latin typeface="Times New Roman" panose="02020603050405020304" pitchFamily="18" charset="0"/>
                <a:cs typeface="Times New Roman" panose="02020603050405020304" pitchFamily="18" charset="0"/>
              </a:rPr>
              <a:t>	</a:t>
            </a:r>
            <a:r>
              <a:rPr lang="pt-BR" altLang="en-US" sz="2400" dirty="0">
                <a:latin typeface="Times New Roman" panose="02020603050405020304" pitchFamily="18" charset="0"/>
                <a:cs typeface="Times New Roman" panose="02020603050405020304" pitchFamily="18" charset="0"/>
              </a:rPr>
              <a:t>for (nI=0; nI&lt;MAX_VERTEX_NUM; nI++)</a:t>
            </a:r>
            <a:endParaRPr lang="pt-BR" altLang="en-US" sz="2400" dirty="0">
              <a:latin typeface="Times New Roman" panose="02020603050405020304" pitchFamily="18" charset="0"/>
              <a:cs typeface="Times New Roman" panose="02020603050405020304" pitchFamily="18" charset="0"/>
            </a:endParaRPr>
          </a:p>
          <a:p>
            <a:pPr marL="0" indent="0">
              <a:lnSpc>
                <a:spcPct val="80000"/>
              </a:lnSpc>
              <a:buNone/>
            </a:pPr>
            <a:r>
              <a:rPr lang="pt-BR" altLang="en-US" sz="2400" dirty="0">
                <a:latin typeface="Times New Roman" panose="02020603050405020304" pitchFamily="18" charset="0"/>
                <a:cs typeface="Times New Roman" panose="02020603050405020304" pitchFamily="18" charset="0"/>
              </a:rPr>
              <a:t>	for (nJ=0; nJ&lt;MAX_VERTEX_NUM; nJ++)</a:t>
            </a:r>
            <a:endParaRPr lang="pt-BR" altLang="en-US" sz="2400" dirty="0">
              <a:latin typeface="Times New Roman" panose="02020603050405020304" pitchFamily="18" charset="0"/>
              <a:cs typeface="Times New Roman" panose="02020603050405020304" pitchFamily="18" charset="0"/>
            </a:endParaRPr>
          </a:p>
          <a:p>
            <a:pPr marL="0" indent="0">
              <a:lnSpc>
                <a:spcPct val="80000"/>
              </a:lnSpc>
              <a:buNone/>
            </a:pPr>
            <a:r>
              <a:rPr lang="pt-BR" altLang="en-US" sz="2400" dirty="0">
                <a:latin typeface="Times New Roman" panose="02020603050405020304" pitchFamily="18" charset="0"/>
                <a:cs typeface="Times New Roman" panose="02020603050405020304" pitchFamily="18" charset="0"/>
              </a:rPr>
              <a:t>		m_nAdjMatrix[nI][nJ] = INFINITY;</a:t>
            </a:r>
            <a:endParaRPr lang="pt-BR" altLang="en-US" sz="2400" dirty="0">
              <a:latin typeface="Times New Roman" panose="02020603050405020304" pitchFamily="18" charset="0"/>
              <a:cs typeface="Times New Roman" panose="02020603050405020304" pitchFamily="18" charset="0"/>
            </a:endParaRPr>
          </a:p>
          <a:p>
            <a:pPr marL="0" indent="0">
              <a:lnSpc>
                <a:spcPct val="80000"/>
              </a:lnSpc>
              <a:buNone/>
            </a:pPr>
            <a:r>
              <a:rPr lang="pt-BR"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589" y="1726251"/>
            <a:ext cx="10690034" cy="4061654"/>
            <a:chOff x="3048589" y="1726251"/>
            <a:chExt cx="10690034" cy="4061654"/>
          </a:xfrm>
        </p:grpSpPr>
        <p:sp>
          <p:nvSpPr>
            <p:cNvPr id="29" name="Rectangle 3"/>
            <p:cNvSpPr txBox="1">
              <a:spLocks noChangeArrowheads="1"/>
            </p:cNvSpPr>
            <p:nvPr/>
          </p:nvSpPr>
          <p:spPr>
            <a:xfrm>
              <a:off x="3716245" y="1977704"/>
              <a:ext cx="10022378" cy="381020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获取顶点数目</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template &lt;class T&gt;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int </a:t>
              </a:r>
              <a:r>
                <a:rPr lang="en-US" altLang="zh-CN" sz="2400" dirty="0" err="1">
                  <a:latin typeface="Times New Roman" panose="02020603050405020304" pitchFamily="18" charset="0"/>
                  <a:cs typeface="Times New Roman" panose="02020603050405020304" pitchFamily="18" charset="0"/>
                </a:rPr>
                <a:t>AdjGraph</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GetVertexNum</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m_nVertexNum</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3048589" y="1726251"/>
              <a:ext cx="6398444" cy="3405497"/>
              <a:chOff x="1584402" y="1903846"/>
              <a:chExt cx="9062674" cy="3823037"/>
            </a:xfrm>
          </p:grpSpPr>
          <p:grpSp>
            <p:nvGrpSpPr>
              <p:cNvPr id="4" name="组合 3"/>
              <p:cNvGrpSpPr/>
              <p:nvPr/>
            </p:nvGrpSpPr>
            <p:grpSpPr>
              <a:xfrm>
                <a:off x="1584402" y="3589771"/>
                <a:ext cx="9062674" cy="2137112"/>
                <a:chOff x="1584402" y="3589771"/>
                <a:chExt cx="9062674" cy="2137112"/>
              </a:xfrm>
            </p:grpSpPr>
            <p:sp>
              <p:nvSpPr>
                <p:cNvPr id="15" name="任意多边形: 形状 1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梯形 1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梯形 1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梯形 4"/>
                <p:cNvSpPr/>
                <p:nvPr/>
              </p:nvSpPr>
              <p:spPr>
                <a:xfrm rot="3386681" flipV="1">
                  <a:off x="1546837" y="5397384"/>
                  <a:ext cx="460512" cy="6461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任意多边形: 形状 1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flipH="1" flipV="1">
                <a:off x="1584402" y="1903846"/>
                <a:ext cx="9062674" cy="2137112"/>
                <a:chOff x="1584402" y="3589771"/>
                <a:chExt cx="9062674" cy="2137112"/>
              </a:xfrm>
            </p:grpSpPr>
            <p:sp>
              <p:nvSpPr>
                <p:cNvPr id="6" name="任意多边形: 形状 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梯形 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4"/>
                <p:cNvSpPr/>
                <p:nvPr/>
              </p:nvSpPr>
              <p:spPr>
                <a:xfrm rot="3360838" flipV="1">
                  <a:off x="1544456" y="5395003"/>
                  <a:ext cx="460512" cy="6461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形状 1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9" name="组合 48"/>
          <p:cNvGrpSpPr/>
          <p:nvPr/>
        </p:nvGrpSpPr>
        <p:grpSpPr>
          <a:xfrm>
            <a:off x="408134" y="242623"/>
            <a:ext cx="6883151" cy="876848"/>
            <a:chOff x="326687" y="247818"/>
            <a:chExt cx="5998636" cy="725466"/>
          </a:xfrm>
        </p:grpSpPr>
        <p:sp>
          <p:nvSpPr>
            <p:cNvPr id="50" name="文本框 49"/>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图的邻接矩阵表示法的实现</a:t>
              </a:r>
              <a:endParaRPr lang="zh-CN" altLang="en-US" sz="2400" kern="0" dirty="0">
                <a:solidFill>
                  <a:srgbClr val="0070C0"/>
                </a:solidFill>
                <a:latin typeface="+mn-ea"/>
              </a:endParaRPr>
            </a:p>
          </p:txBody>
        </p:sp>
        <p:grpSp>
          <p:nvGrpSpPr>
            <p:cNvPr id="51" name="组合 50"/>
            <p:cNvGrpSpPr/>
            <p:nvPr/>
          </p:nvGrpSpPr>
          <p:grpSpPr>
            <a:xfrm>
              <a:off x="326687" y="247818"/>
              <a:ext cx="4861582" cy="725466"/>
              <a:chOff x="326687" y="247818"/>
              <a:chExt cx="4861582" cy="725466"/>
            </a:xfrm>
          </p:grpSpPr>
          <p:grpSp>
            <p:nvGrpSpPr>
              <p:cNvPr id="52" name="组合 51"/>
              <p:cNvGrpSpPr/>
              <p:nvPr/>
            </p:nvGrpSpPr>
            <p:grpSpPr>
              <a:xfrm>
                <a:off x="349799" y="247818"/>
                <a:ext cx="4791980" cy="261575"/>
                <a:chOff x="349799" y="247818"/>
                <a:chExt cx="4791980" cy="261575"/>
              </a:xfrm>
            </p:grpSpPr>
            <p:cxnSp>
              <p:nvCxnSpPr>
                <p:cNvPr id="67" name="直接连接符 6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2"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3" name="组合 52"/>
              <p:cNvGrpSpPr/>
              <p:nvPr/>
            </p:nvGrpSpPr>
            <p:grpSpPr>
              <a:xfrm>
                <a:off x="349799" y="711709"/>
                <a:ext cx="4815092" cy="261575"/>
                <a:chOff x="358852" y="925118"/>
                <a:chExt cx="4815092" cy="261575"/>
              </a:xfrm>
            </p:grpSpPr>
            <p:cxnSp>
              <p:nvCxnSpPr>
                <p:cNvPr id="60"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5"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6"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4" name="组合 53"/>
              <p:cNvGrpSpPr/>
              <p:nvPr/>
            </p:nvGrpSpPr>
            <p:grpSpPr>
              <a:xfrm>
                <a:off x="5138963" y="489126"/>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5" name="组合 54"/>
              <p:cNvGrpSpPr/>
              <p:nvPr/>
            </p:nvGrpSpPr>
            <p:grpSpPr>
              <a:xfrm>
                <a:off x="326687" y="399838"/>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25" name="墨迹 24"/>
              <p14:cNvContentPartPr/>
              <p14:nvPr/>
            </p14:nvContentPartPr>
            <p14:xfrm>
              <a:off x="0" y="3022560"/>
              <a:ext cx="360" cy="360"/>
            </p14:xfrm>
          </p:contentPart>
        </mc:Choice>
        <mc:Fallback xmlns="">
          <p:pic>
            <p:nvPicPr>
              <p:cNvPr id="25" name="墨迹 24"/>
            </p:nvPicPr>
            <p:blipFill>
              <a:blip r:embed="rId2"/>
            </p:blipFill>
            <p:spPr>
              <a:xfrm>
                <a:off x="0" y="3022560"/>
                <a:ext cx="360"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190306" y="2215151"/>
            <a:ext cx="7283303" cy="36150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判断一条边是否存在</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template &lt;class T&gt;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bool </a:t>
            </a:r>
            <a:r>
              <a:rPr lang="en-US" altLang="zh-CN" sz="2400" dirty="0" err="1">
                <a:latin typeface="Times New Roman" panose="02020603050405020304" pitchFamily="18" charset="0"/>
                <a:cs typeface="Times New Roman" panose="02020603050405020304" pitchFamily="18" charset="0"/>
              </a:rPr>
              <a:t>AdjGraph</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IsEdge</a:t>
            </a:r>
            <a:r>
              <a:rPr lang="en-US" altLang="zh-CN" sz="2400" dirty="0">
                <a:latin typeface="Times New Roman" panose="02020603050405020304" pitchFamily="18" charset="0"/>
                <a:cs typeface="Times New Roman" panose="02020603050405020304" pitchFamily="18" charset="0"/>
              </a:rPr>
              <a:t>(int nV1, int nV2)</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权重为有限值，则表明边存在</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m_nAdjMatrix</a:t>
            </a:r>
            <a:r>
              <a:rPr lang="en-US" altLang="zh-CN" sz="2400" dirty="0">
                <a:latin typeface="Times New Roman" panose="02020603050405020304" pitchFamily="18" charset="0"/>
                <a:cs typeface="Times New Roman" panose="02020603050405020304" pitchFamily="18" charset="0"/>
              </a:rPr>
              <a:t>[nV1][nV2]!=INFINITY;</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408134" y="242623"/>
            <a:ext cx="6883151" cy="876848"/>
            <a:chOff x="326687" y="247818"/>
            <a:chExt cx="5998636" cy="725466"/>
          </a:xfrm>
        </p:grpSpPr>
        <p:sp>
          <p:nvSpPr>
            <p:cNvPr id="4" name="文本框 3"/>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图的邻接矩阵表示法的实现</a:t>
              </a:r>
              <a:endParaRPr lang="zh-CN" altLang="en-US" sz="2400" kern="0" dirty="0">
                <a:solidFill>
                  <a:srgbClr val="0070C0"/>
                </a:solidFill>
                <a:latin typeface="+mn-ea"/>
              </a:endParaRPr>
            </a:p>
          </p:txBody>
        </p:sp>
        <p:grpSp>
          <p:nvGrpSpPr>
            <p:cNvPr id="5" name="组合 4"/>
            <p:cNvGrpSpPr/>
            <p:nvPr/>
          </p:nvGrpSpPr>
          <p:grpSpPr>
            <a:xfrm>
              <a:off x="326687" y="247818"/>
              <a:ext cx="4861582" cy="725466"/>
              <a:chOff x="326687" y="247818"/>
              <a:chExt cx="4861582" cy="725466"/>
            </a:xfrm>
          </p:grpSpPr>
          <p:grpSp>
            <p:nvGrpSpPr>
              <p:cNvPr id="6" name="组合 5"/>
              <p:cNvGrpSpPr/>
              <p:nvPr/>
            </p:nvGrpSpPr>
            <p:grpSpPr>
              <a:xfrm>
                <a:off x="349799" y="247818"/>
                <a:ext cx="4791980" cy="261575"/>
                <a:chOff x="349799" y="247818"/>
                <a:chExt cx="4791980" cy="261575"/>
              </a:xfrm>
            </p:grpSpPr>
            <p:cxnSp>
              <p:nvCxnSpPr>
                <p:cNvPr id="21" name="直接连接符 2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6"/>
              <p:cNvGrpSpPr/>
              <p:nvPr/>
            </p:nvGrpSpPr>
            <p:grpSpPr>
              <a:xfrm>
                <a:off x="349799" y="711709"/>
                <a:ext cx="4815092" cy="261575"/>
                <a:chOff x="358852" y="925118"/>
                <a:chExt cx="4815092" cy="261575"/>
              </a:xfrm>
            </p:grpSpPr>
            <p:cxnSp>
              <p:nvCxnSpPr>
                <p:cNvPr id="14" name="直接连接符 1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1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7"/>
              <p:cNvGrpSpPr/>
              <p:nvPr/>
            </p:nvGrpSpPr>
            <p:grpSpPr>
              <a:xfrm>
                <a:off x="5138963" y="489126"/>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8"/>
              <p:cNvGrpSpPr/>
              <p:nvPr/>
            </p:nvGrpSpPr>
            <p:grpSpPr>
              <a:xfrm>
                <a:off x="326687" y="399838"/>
                <a:ext cx="49306" cy="329693"/>
                <a:chOff x="5138963" y="489126"/>
                <a:chExt cx="49306" cy="329693"/>
              </a:xfrm>
            </p:grpSpPr>
            <p:sp>
              <p:nvSpPr>
                <p:cNvPr id="10" name="椭圆 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7" name="组合 2"/>
          <p:cNvGrpSpPr/>
          <p:nvPr/>
        </p:nvGrpSpPr>
        <p:grpSpPr>
          <a:xfrm>
            <a:off x="1688128" y="1722789"/>
            <a:ext cx="8115070" cy="4433142"/>
            <a:chOff x="1584402" y="1903846"/>
            <a:chExt cx="9062674" cy="3823037"/>
          </a:xfrm>
        </p:grpSpPr>
        <p:grpSp>
          <p:nvGrpSpPr>
            <p:cNvPr id="28" name="组合 3"/>
            <p:cNvGrpSpPr/>
            <p:nvPr/>
          </p:nvGrpSpPr>
          <p:grpSpPr>
            <a:xfrm>
              <a:off x="1584402" y="3589771"/>
              <a:ext cx="9062674" cy="2137112"/>
              <a:chOff x="1584402" y="3589771"/>
              <a:chExt cx="9062674" cy="2137112"/>
            </a:xfrm>
          </p:grpSpPr>
          <p:sp>
            <p:nvSpPr>
              <p:cNvPr id="40" name="任意多边形: 形状 1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梯形 1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梯形 1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梯形 4"/>
              <p:cNvSpPr/>
              <p:nvPr/>
            </p:nvSpPr>
            <p:spPr>
              <a:xfrm rot="3509957" flipV="1">
                <a:off x="1540659" y="5396574"/>
                <a:ext cx="460512" cy="7204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1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任意多边形: 形状 1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2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2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2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4"/>
            <p:cNvGrpSpPr/>
            <p:nvPr/>
          </p:nvGrpSpPr>
          <p:grpSpPr>
            <a:xfrm flipH="1" flipV="1">
              <a:off x="1584402" y="1903846"/>
              <a:ext cx="9062674" cy="2137112"/>
              <a:chOff x="1584402" y="3589771"/>
              <a:chExt cx="9062674" cy="2137112"/>
            </a:xfrm>
          </p:grpSpPr>
          <p:sp>
            <p:nvSpPr>
              <p:cNvPr id="31" name="任意多边形: 形状 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梯形 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梯形 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梯形 4"/>
              <p:cNvSpPr/>
              <p:nvPr/>
            </p:nvSpPr>
            <p:spPr>
              <a:xfrm rot="3476299" flipV="1">
                <a:off x="1554785" y="5375265"/>
                <a:ext cx="460512" cy="8655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任意多边形: 形状 1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1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1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1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8"/>
          <p:cNvGrpSpPr/>
          <p:nvPr/>
        </p:nvGrpSpPr>
        <p:grpSpPr>
          <a:xfrm>
            <a:off x="408134" y="242623"/>
            <a:ext cx="6883151" cy="876848"/>
            <a:chOff x="326687" y="247818"/>
            <a:chExt cx="5998636" cy="725466"/>
          </a:xfrm>
        </p:grpSpPr>
        <p:sp>
          <p:nvSpPr>
            <p:cNvPr id="4" name="文本框 49"/>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图的邻接矩阵表示法的实现</a:t>
              </a:r>
              <a:endParaRPr lang="zh-CN" altLang="en-US" sz="2400" kern="0" dirty="0">
                <a:solidFill>
                  <a:srgbClr val="0070C0"/>
                </a:solidFill>
                <a:latin typeface="+mn-ea"/>
              </a:endParaRPr>
            </a:p>
          </p:txBody>
        </p:sp>
        <p:grpSp>
          <p:nvGrpSpPr>
            <p:cNvPr id="5" name="组合 50"/>
            <p:cNvGrpSpPr/>
            <p:nvPr/>
          </p:nvGrpSpPr>
          <p:grpSpPr>
            <a:xfrm>
              <a:off x="326687" y="247818"/>
              <a:ext cx="4861582" cy="725466"/>
              <a:chOff x="326687" y="247818"/>
              <a:chExt cx="4861582" cy="725466"/>
            </a:xfrm>
          </p:grpSpPr>
          <p:grpSp>
            <p:nvGrpSpPr>
              <p:cNvPr id="6" name="组合 51"/>
              <p:cNvGrpSpPr/>
              <p:nvPr/>
            </p:nvGrpSpPr>
            <p:grpSpPr>
              <a:xfrm>
                <a:off x="349799" y="247818"/>
                <a:ext cx="4791980" cy="261575"/>
                <a:chOff x="349799" y="247818"/>
                <a:chExt cx="4791980" cy="261575"/>
              </a:xfrm>
            </p:grpSpPr>
            <p:cxnSp>
              <p:nvCxnSpPr>
                <p:cNvPr id="21" name="直接连接符 6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6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6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6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52"/>
              <p:cNvGrpSpPr/>
              <p:nvPr/>
            </p:nvGrpSpPr>
            <p:grpSpPr>
              <a:xfrm>
                <a:off x="349799" y="711709"/>
                <a:ext cx="4815092" cy="261575"/>
                <a:chOff x="358852" y="925118"/>
                <a:chExt cx="4815092" cy="261575"/>
              </a:xfrm>
            </p:grpSpPr>
            <p:cxnSp>
              <p:nvCxnSpPr>
                <p:cNvPr id="14"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6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6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6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6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53"/>
              <p:cNvGrpSpPr/>
              <p:nvPr/>
            </p:nvGrpSpPr>
            <p:grpSpPr>
              <a:xfrm>
                <a:off x="5138963" y="489126"/>
                <a:ext cx="49306" cy="329693"/>
                <a:chOff x="5138963" y="489126"/>
                <a:chExt cx="49306" cy="329693"/>
              </a:xfrm>
            </p:grpSpPr>
            <p:sp>
              <p:nvSpPr>
                <p:cNvPr id="12"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54"/>
              <p:cNvGrpSpPr/>
              <p:nvPr/>
            </p:nvGrpSpPr>
            <p:grpSpPr>
              <a:xfrm>
                <a:off x="326687" y="399838"/>
                <a:ext cx="49306" cy="329693"/>
                <a:chOff x="5138963" y="489126"/>
                <a:chExt cx="49306" cy="329693"/>
              </a:xfrm>
            </p:grpSpPr>
            <p:sp>
              <p:nvSpPr>
                <p:cNvPr id="10"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7" name="Rectangle 3"/>
          <p:cNvSpPr txBox="1">
            <a:spLocks noChangeArrowheads="1"/>
          </p:cNvSpPr>
          <p:nvPr/>
        </p:nvSpPr>
        <p:spPr>
          <a:xfrm>
            <a:off x="988828" y="1414130"/>
            <a:ext cx="10611293" cy="536753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buNone/>
            </a:pPr>
            <a:r>
              <a:rPr lang="pt-BR" altLang="en-US"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获取与指定顶点</a:t>
            </a:r>
            <a:r>
              <a:rPr lang="pt-BR" altLang="en-US" sz="2400" dirty="0">
                <a:latin typeface="Times New Roman" panose="02020603050405020304" pitchFamily="18" charset="0"/>
                <a:cs typeface="Times New Roman" panose="02020603050405020304" pitchFamily="18" charset="0"/>
              </a:rPr>
              <a:t>nV</a:t>
            </a:r>
            <a:r>
              <a:rPr lang="zh-CN" altLang="en-US" sz="2400" dirty="0">
                <a:latin typeface="Times New Roman" panose="02020603050405020304" pitchFamily="18" charset="0"/>
                <a:cs typeface="Times New Roman" panose="02020603050405020304" pitchFamily="18" charset="0"/>
              </a:rPr>
              <a:t>相关联的第一条边</a:t>
            </a:r>
            <a:endParaRPr lang="zh-CN" altLang="en-US" sz="2400" dirty="0">
              <a:latin typeface="Times New Roman" panose="02020603050405020304" pitchFamily="18" charset="0"/>
              <a:cs typeface="Times New Roman" panose="02020603050405020304" pitchFamily="18" charset="0"/>
            </a:endParaRPr>
          </a:p>
          <a:p>
            <a:pPr marL="0" indent="0">
              <a:lnSpc>
                <a:spcPct val="95000"/>
              </a:lnSpc>
              <a:buNone/>
            </a:pPr>
            <a:r>
              <a:rPr lang="pt-BR" altLang="en-US" sz="2400" dirty="0">
                <a:latin typeface="Times New Roman" panose="02020603050405020304" pitchFamily="18" charset="0"/>
                <a:cs typeface="Times New Roman" panose="02020603050405020304" pitchFamily="18" charset="0"/>
              </a:rPr>
              <a:t>template &lt;class T&gt;</a:t>
            </a:r>
            <a:endParaRPr lang="pt-BR" altLang="en-US" sz="2400" dirty="0">
              <a:latin typeface="Times New Roman" panose="02020603050405020304" pitchFamily="18" charset="0"/>
              <a:cs typeface="Times New Roman" panose="02020603050405020304" pitchFamily="18" charset="0"/>
            </a:endParaRPr>
          </a:p>
          <a:p>
            <a:pPr marL="0" indent="0">
              <a:lnSpc>
                <a:spcPct val="95000"/>
              </a:lnSpc>
              <a:buNone/>
            </a:pPr>
            <a:r>
              <a:rPr lang="pt-BR" altLang="en-US" sz="2400" dirty="0">
                <a:latin typeface="Times New Roman" panose="02020603050405020304" pitchFamily="18" charset="0"/>
                <a:cs typeface="Times New Roman" panose="02020603050405020304" pitchFamily="18" charset="0"/>
              </a:rPr>
              <a:t>int AdjGraph&lt;T&gt;::GetFirstEdge(int nV)</a:t>
            </a:r>
            <a:endParaRPr lang="en-US" altLang="zh-CN" sz="2400" dirty="0">
              <a:latin typeface="Times New Roman" panose="02020603050405020304" pitchFamily="18" charset="0"/>
              <a:cs typeface="Times New Roman" panose="02020603050405020304" pitchFamily="18" charset="0"/>
            </a:endParaRPr>
          </a:p>
          <a:p>
            <a:pPr marL="0" indent="0">
              <a:lnSpc>
                <a:spcPct val="95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95000"/>
              </a:lnSpc>
              <a:buNone/>
            </a:pPr>
            <a:r>
              <a:rPr lang="en-US" altLang="zh-CN" sz="2400" dirty="0">
                <a:latin typeface="Times New Roman" panose="02020603050405020304" pitchFamily="18" charset="0"/>
                <a:cs typeface="Times New Roman" panose="02020603050405020304" pitchFamily="18" charset="0"/>
              </a:rPr>
              <a:t>	int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95000"/>
              </a:lnSpc>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&lt;0 || </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m_nVertexNum</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95000"/>
              </a:lnSpc>
              <a:buNone/>
            </a:pPr>
            <a:r>
              <a:rPr lang="en-US" altLang="zh-CN" sz="2400" dirty="0">
                <a:latin typeface="Times New Roman" panose="02020603050405020304" pitchFamily="18" charset="0"/>
                <a:cs typeface="Times New Roman" panose="02020603050405020304" pitchFamily="18" charset="0"/>
              </a:rPr>
              <a:t>		return -1;</a:t>
            </a:r>
            <a:endParaRPr lang="en-US" altLang="zh-CN" sz="2400" dirty="0">
              <a:latin typeface="Times New Roman" panose="02020603050405020304" pitchFamily="18" charset="0"/>
              <a:cs typeface="Times New Roman" panose="02020603050405020304" pitchFamily="18" charset="0"/>
            </a:endParaRPr>
          </a:p>
          <a:p>
            <a:pPr marL="0" indent="0">
              <a:lnSpc>
                <a:spcPct val="95000"/>
              </a:lnSpc>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for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=0;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m_nVertexNum</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找到第一条与</a:t>
            </a:r>
            <a:r>
              <a:rPr lang="en-US" altLang="zh-CN" sz="2400" dirty="0" err="1">
                <a:latin typeface="Times New Roman" panose="02020603050405020304" pitchFamily="18" charset="0"/>
                <a:cs typeface="Times New Roman" panose="02020603050405020304" pitchFamily="18" charset="0"/>
              </a:rPr>
              <a:t>nV</a:t>
            </a:r>
            <a:r>
              <a:rPr lang="zh-CN" altLang="en-US" sz="2400" dirty="0">
                <a:latin typeface="Times New Roman" panose="02020603050405020304" pitchFamily="18" charset="0"/>
                <a:cs typeface="Times New Roman" panose="02020603050405020304" pitchFamily="18" charset="0"/>
              </a:rPr>
              <a:t>相关联的边</a:t>
            </a:r>
            <a:endParaRPr lang="zh-CN" altLang="en-US" sz="2400" dirty="0">
              <a:latin typeface="Times New Roman" panose="02020603050405020304" pitchFamily="18" charset="0"/>
              <a:cs typeface="Times New Roman" panose="02020603050405020304" pitchFamily="18" charset="0"/>
            </a:endParaRPr>
          </a:p>
          <a:p>
            <a:pPr marL="0" indent="0">
              <a:lnSpc>
                <a:spcPct val="95000"/>
              </a:lnSpc>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IsEdge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95000"/>
              </a:lnSpc>
              <a:buNone/>
            </a:pPr>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95000"/>
              </a:lnSpc>
              <a:buNone/>
            </a:pPr>
            <a:r>
              <a:rPr lang="en-US" altLang="zh-CN" sz="2400" dirty="0">
                <a:latin typeface="Times New Roman" panose="02020603050405020304" pitchFamily="18" charset="0"/>
                <a:cs typeface="Times New Roman" panose="02020603050405020304" pitchFamily="18" charset="0"/>
              </a:rPr>
              <a:t>	return -1;</a:t>
            </a:r>
            <a:endParaRPr lang="en-US" altLang="zh-CN" sz="2400" dirty="0">
              <a:latin typeface="Times New Roman" panose="02020603050405020304" pitchFamily="18" charset="0"/>
              <a:cs typeface="Times New Roman" panose="02020603050405020304" pitchFamily="18" charset="0"/>
            </a:endParaRPr>
          </a:p>
          <a:p>
            <a:pPr marL="0" indent="0">
              <a:lnSpc>
                <a:spcPct val="95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48"/>
          <p:cNvGrpSpPr/>
          <p:nvPr/>
        </p:nvGrpSpPr>
        <p:grpSpPr>
          <a:xfrm>
            <a:off x="408134" y="242623"/>
            <a:ext cx="6883151" cy="876848"/>
            <a:chOff x="326687" y="247818"/>
            <a:chExt cx="5998636" cy="725466"/>
          </a:xfrm>
        </p:grpSpPr>
        <p:sp>
          <p:nvSpPr>
            <p:cNvPr id="4" name="文本框 49"/>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图的邻接矩阵表示法的实现</a:t>
              </a:r>
              <a:endParaRPr lang="zh-CN" altLang="en-US" sz="2400" kern="0" dirty="0">
                <a:solidFill>
                  <a:srgbClr val="0070C0"/>
                </a:solidFill>
                <a:latin typeface="+mn-ea"/>
              </a:endParaRPr>
            </a:p>
          </p:txBody>
        </p:sp>
        <p:grpSp>
          <p:nvGrpSpPr>
            <p:cNvPr id="5" name="组合 50"/>
            <p:cNvGrpSpPr/>
            <p:nvPr/>
          </p:nvGrpSpPr>
          <p:grpSpPr>
            <a:xfrm>
              <a:off x="326687" y="247818"/>
              <a:ext cx="4861582" cy="725466"/>
              <a:chOff x="326687" y="247818"/>
              <a:chExt cx="4861582" cy="725466"/>
            </a:xfrm>
          </p:grpSpPr>
          <p:grpSp>
            <p:nvGrpSpPr>
              <p:cNvPr id="6" name="组合 51"/>
              <p:cNvGrpSpPr/>
              <p:nvPr/>
            </p:nvGrpSpPr>
            <p:grpSpPr>
              <a:xfrm>
                <a:off x="349799" y="247818"/>
                <a:ext cx="4791980" cy="261575"/>
                <a:chOff x="349799" y="247818"/>
                <a:chExt cx="4791980" cy="261575"/>
              </a:xfrm>
            </p:grpSpPr>
            <p:cxnSp>
              <p:nvCxnSpPr>
                <p:cNvPr id="21" name="直接连接符 6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6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6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6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52"/>
              <p:cNvGrpSpPr/>
              <p:nvPr/>
            </p:nvGrpSpPr>
            <p:grpSpPr>
              <a:xfrm>
                <a:off x="349799" y="711709"/>
                <a:ext cx="4815092" cy="261575"/>
                <a:chOff x="358852" y="925118"/>
                <a:chExt cx="4815092" cy="261575"/>
              </a:xfrm>
            </p:grpSpPr>
            <p:cxnSp>
              <p:nvCxnSpPr>
                <p:cNvPr id="14"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6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6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6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6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53"/>
              <p:cNvGrpSpPr/>
              <p:nvPr/>
            </p:nvGrpSpPr>
            <p:grpSpPr>
              <a:xfrm>
                <a:off x="5138963" y="489126"/>
                <a:ext cx="49306" cy="329693"/>
                <a:chOff x="5138963" y="489126"/>
                <a:chExt cx="49306" cy="329693"/>
              </a:xfrm>
            </p:grpSpPr>
            <p:sp>
              <p:nvSpPr>
                <p:cNvPr id="12"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54"/>
              <p:cNvGrpSpPr/>
              <p:nvPr/>
            </p:nvGrpSpPr>
            <p:grpSpPr>
              <a:xfrm>
                <a:off x="326687" y="399838"/>
                <a:ext cx="49306" cy="329693"/>
                <a:chOff x="5138963" y="489126"/>
                <a:chExt cx="49306" cy="329693"/>
              </a:xfrm>
            </p:grpSpPr>
            <p:sp>
              <p:nvSpPr>
                <p:cNvPr id="10"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7" name="Rectangle 3"/>
          <p:cNvSpPr txBox="1">
            <a:spLocks noChangeArrowheads="1"/>
          </p:cNvSpPr>
          <p:nvPr/>
        </p:nvSpPr>
        <p:spPr>
          <a:xfrm>
            <a:off x="1041991" y="1275907"/>
            <a:ext cx="10667111" cy="5582093"/>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获取与指定边有相同关联顶点</a:t>
            </a:r>
            <a:r>
              <a:rPr lang="en-US" altLang="zh-CN" sz="2400" dirty="0">
                <a:latin typeface="Times New Roman" panose="02020603050405020304" pitchFamily="18" charset="0"/>
                <a:cs typeface="Times New Roman" panose="02020603050405020304" pitchFamily="18" charset="0"/>
              </a:rPr>
              <a:t>nV1</a:t>
            </a:r>
            <a:r>
              <a:rPr lang="zh-CN" altLang="en-US" sz="2400" dirty="0">
                <a:latin typeface="Times New Roman" panose="02020603050405020304" pitchFamily="18" charset="0"/>
                <a:cs typeface="Times New Roman" panose="02020603050405020304" pitchFamily="18" charset="0"/>
              </a:rPr>
              <a:t>的下一条边的</a:t>
            </a:r>
            <a:r>
              <a:rPr lang="en-US" altLang="zh-CN" sz="2400" dirty="0">
                <a:latin typeface="Times New Roman" panose="02020603050405020304" pitchFamily="18" charset="0"/>
                <a:cs typeface="Times New Roman" panose="02020603050405020304" pitchFamily="18" charset="0"/>
              </a:rPr>
              <a:t>nV1</a:t>
            </a:r>
            <a:r>
              <a:rPr lang="zh-CN" altLang="en-US" sz="2400" dirty="0">
                <a:latin typeface="Times New Roman" panose="02020603050405020304" pitchFamily="18" charset="0"/>
                <a:cs typeface="Times New Roman" panose="02020603050405020304" pitchFamily="18" charset="0"/>
              </a:rPr>
              <a:t>外的顶点</a:t>
            </a:r>
            <a:endParaRPr lang="zh-CN" altLang="en-US"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template &lt;class T&gt;</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int </a:t>
            </a:r>
            <a:r>
              <a:rPr lang="en-US" altLang="zh-CN" sz="2400" dirty="0" err="1">
                <a:latin typeface="Times New Roman" panose="02020603050405020304" pitchFamily="18" charset="0"/>
                <a:cs typeface="Times New Roman" panose="02020603050405020304" pitchFamily="18" charset="0"/>
              </a:rPr>
              <a:t>AdjGraph</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GetNextEdge</a:t>
            </a:r>
            <a:r>
              <a:rPr lang="en-US" altLang="zh-CN" sz="2400" dirty="0">
                <a:latin typeface="Times New Roman" panose="02020603050405020304" pitchFamily="18" charset="0"/>
                <a:cs typeface="Times New Roman" panose="02020603050405020304" pitchFamily="18" charset="0"/>
              </a:rPr>
              <a:t>(int nV1, int nV2)</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IsEdge</a:t>
            </a:r>
            <a:r>
              <a:rPr lang="en-US" altLang="zh-CN" sz="2400" dirty="0">
                <a:latin typeface="Times New Roman" panose="02020603050405020304" pitchFamily="18" charset="0"/>
                <a:cs typeface="Times New Roman" panose="02020603050405020304" pitchFamily="18" charset="0"/>
              </a:rPr>
              <a:t>(nV1, nV2))</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return -1;</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访问</a:t>
            </a:r>
            <a:r>
              <a:rPr lang="en-US" altLang="zh-CN" sz="2400" dirty="0">
                <a:latin typeface="Times New Roman" panose="02020603050405020304" pitchFamily="18" charset="0"/>
                <a:cs typeface="Times New Roman" panose="02020603050405020304" pitchFamily="18" charset="0"/>
              </a:rPr>
              <a:t>nV2</a:t>
            </a:r>
            <a:r>
              <a:rPr lang="zh-CN" altLang="en-US" sz="2400" dirty="0">
                <a:latin typeface="Times New Roman" panose="02020603050405020304" pitchFamily="18" charset="0"/>
                <a:cs typeface="Times New Roman" panose="02020603050405020304" pitchFamily="18" charset="0"/>
              </a:rPr>
              <a:t>后面的顶点，找到下一条与</a:t>
            </a:r>
            <a:r>
              <a:rPr lang="en-US" altLang="zh-CN" sz="2400" dirty="0">
                <a:latin typeface="Times New Roman" panose="02020603050405020304" pitchFamily="18" charset="0"/>
                <a:cs typeface="Times New Roman" panose="02020603050405020304" pitchFamily="18" charset="0"/>
              </a:rPr>
              <a:t>nV1</a:t>
            </a:r>
            <a:r>
              <a:rPr lang="zh-CN" altLang="en-US" sz="2400" dirty="0">
                <a:latin typeface="Times New Roman" panose="02020603050405020304" pitchFamily="18" charset="0"/>
                <a:cs typeface="Times New Roman" panose="02020603050405020304" pitchFamily="18" charset="0"/>
              </a:rPr>
              <a:t>关联的边</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for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=nV2+1;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m_nVertexNum</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IsEdge</a:t>
            </a:r>
            <a:r>
              <a:rPr lang="en-US" altLang="zh-CN" sz="2400" dirty="0">
                <a:latin typeface="Times New Roman" panose="02020603050405020304" pitchFamily="18" charset="0"/>
                <a:cs typeface="Times New Roman" panose="02020603050405020304" pitchFamily="18" charset="0"/>
              </a:rPr>
              <a:t>(nV1,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nJ</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return -1;</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914897" y="1605210"/>
            <a:ext cx="7374267" cy="4873805"/>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添加一个顶点</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template &lt;class T&gt;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bool </a:t>
            </a:r>
            <a:r>
              <a:rPr lang="en-US" altLang="zh-CN" sz="2400" dirty="0" err="1">
                <a:latin typeface="Times New Roman" panose="02020603050405020304" pitchFamily="18" charset="0"/>
                <a:cs typeface="Times New Roman" panose="02020603050405020304" pitchFamily="18" charset="0"/>
              </a:rPr>
              <a:t>AdjGraph</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AddOneVertex</a:t>
            </a:r>
            <a:r>
              <a:rPr lang="en-US" altLang="zh-CN" sz="2400" dirty="0">
                <a:latin typeface="Times New Roman" panose="02020603050405020304" pitchFamily="18" charset="0"/>
                <a:cs typeface="Times New Roman" panose="02020603050405020304" pitchFamily="18" charset="0"/>
              </a:rPr>
              <a:t>(const T &amp;vertex)</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a:t>
            </a:r>
            <a:r>
              <a:rPr lang="pt-BR" altLang="en-US" sz="2400" dirty="0">
                <a:latin typeface="Times New Roman" panose="02020603050405020304" pitchFamily="18" charset="0"/>
                <a:cs typeface="Times New Roman" panose="02020603050405020304" pitchFamily="18" charset="0"/>
              </a:rPr>
              <a:t>if (m_nVertexNum &gt;= MAX_VERTEX_NUM)</a:t>
            </a:r>
            <a:endParaRPr lang="pt-BR"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pt-BR"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return false;</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m_vertex</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m_nVertexNum</a:t>
            </a:r>
            <a:r>
              <a:rPr lang="en-US" altLang="zh-CN" sz="2400" dirty="0">
                <a:latin typeface="Times New Roman" panose="02020603050405020304" pitchFamily="18" charset="0"/>
                <a:cs typeface="Times New Roman" panose="02020603050405020304" pitchFamily="18" charset="0"/>
              </a:rPr>
              <a:t>] = vertex;</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m_nVertexNum</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return true;</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2334635" y="1268273"/>
            <a:ext cx="8286473" cy="5347511"/>
            <a:chOff x="1584402" y="1903846"/>
            <a:chExt cx="9062674" cy="3823037"/>
          </a:xfrm>
        </p:grpSpPr>
        <p:grpSp>
          <p:nvGrpSpPr>
            <p:cNvPr id="4" name="组合 3"/>
            <p:cNvGrpSpPr/>
            <p:nvPr/>
          </p:nvGrpSpPr>
          <p:grpSpPr>
            <a:xfrm>
              <a:off x="1584402" y="3589771"/>
              <a:ext cx="9062674" cy="2137112"/>
              <a:chOff x="1584402" y="3589771"/>
              <a:chExt cx="9062674" cy="2137112"/>
            </a:xfrm>
          </p:grpSpPr>
          <p:sp>
            <p:nvSpPr>
              <p:cNvPr id="15" name="任意多边形: 形状 1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梯形 1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梯形 1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梯形 4"/>
              <p:cNvSpPr/>
              <p:nvPr/>
            </p:nvSpPr>
            <p:spPr>
              <a:xfrm rot="3710282" flipV="1">
                <a:off x="1568395" y="5361784"/>
                <a:ext cx="445142" cy="108669"/>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任意多边形: 形状 1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flipH="1" flipV="1">
              <a:off x="1584402" y="1903846"/>
              <a:ext cx="9062674" cy="2137112"/>
              <a:chOff x="1584402" y="3589771"/>
              <a:chExt cx="9062674" cy="2137112"/>
            </a:xfrm>
          </p:grpSpPr>
          <p:sp>
            <p:nvSpPr>
              <p:cNvPr id="6" name="任意多边形: 形状 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梯形 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4"/>
              <p:cNvSpPr/>
              <p:nvPr/>
            </p:nvSpPr>
            <p:spPr>
              <a:xfrm rot="3707819" flipV="1">
                <a:off x="1559959" y="5371978"/>
                <a:ext cx="460512" cy="9979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形状 1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408134" y="242623"/>
            <a:ext cx="6883151" cy="876848"/>
            <a:chOff x="326687" y="247818"/>
            <a:chExt cx="5998636" cy="725466"/>
          </a:xfrm>
        </p:grpSpPr>
        <p:sp>
          <p:nvSpPr>
            <p:cNvPr id="50" name="文本框 49"/>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图的邻接矩阵表示法的实现</a:t>
              </a:r>
              <a:endParaRPr lang="zh-CN" altLang="en-US" sz="2400" kern="0" dirty="0">
                <a:solidFill>
                  <a:srgbClr val="0070C0"/>
                </a:solidFill>
                <a:latin typeface="+mn-ea"/>
              </a:endParaRPr>
            </a:p>
          </p:txBody>
        </p:sp>
        <p:grpSp>
          <p:nvGrpSpPr>
            <p:cNvPr id="51" name="组合 50"/>
            <p:cNvGrpSpPr/>
            <p:nvPr/>
          </p:nvGrpSpPr>
          <p:grpSpPr>
            <a:xfrm>
              <a:off x="326687" y="247818"/>
              <a:ext cx="4861582" cy="725466"/>
              <a:chOff x="326687" y="247818"/>
              <a:chExt cx="4861582" cy="725466"/>
            </a:xfrm>
          </p:grpSpPr>
          <p:grpSp>
            <p:nvGrpSpPr>
              <p:cNvPr id="52" name="组合 51"/>
              <p:cNvGrpSpPr/>
              <p:nvPr/>
            </p:nvGrpSpPr>
            <p:grpSpPr>
              <a:xfrm>
                <a:off x="349799" y="247818"/>
                <a:ext cx="4791980" cy="261575"/>
                <a:chOff x="349799" y="247818"/>
                <a:chExt cx="4791980" cy="261575"/>
              </a:xfrm>
            </p:grpSpPr>
            <p:cxnSp>
              <p:nvCxnSpPr>
                <p:cNvPr id="67" name="直接连接符 6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2"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3" name="组合 52"/>
              <p:cNvGrpSpPr/>
              <p:nvPr/>
            </p:nvGrpSpPr>
            <p:grpSpPr>
              <a:xfrm>
                <a:off x="349799" y="711709"/>
                <a:ext cx="4815092" cy="261575"/>
                <a:chOff x="358852" y="925118"/>
                <a:chExt cx="4815092" cy="261575"/>
              </a:xfrm>
            </p:grpSpPr>
            <p:cxnSp>
              <p:nvCxnSpPr>
                <p:cNvPr id="60"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5"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6"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4" name="组合 53"/>
              <p:cNvGrpSpPr/>
              <p:nvPr/>
            </p:nvGrpSpPr>
            <p:grpSpPr>
              <a:xfrm>
                <a:off x="5138963" y="489126"/>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5" name="组合 54"/>
              <p:cNvGrpSpPr/>
              <p:nvPr/>
            </p:nvGrpSpPr>
            <p:grpSpPr>
              <a:xfrm>
                <a:off x="326687" y="399838"/>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6688" y="1720944"/>
            <a:ext cx="2569934" cy="461665"/>
          </a:xfrm>
          <a:prstGeom prst="rect">
            <a:avLst/>
          </a:prstGeom>
        </p:spPr>
        <p:txBody>
          <a:bodyPr wrap="square">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有向图和无向图</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3" name="矩形 2"/>
          <p:cNvSpPr/>
          <p:nvPr/>
        </p:nvSpPr>
        <p:spPr>
          <a:xfrm>
            <a:off x="906352" y="2290844"/>
            <a:ext cx="6213478" cy="2354491"/>
          </a:xfrm>
          <a:prstGeom prst="rect">
            <a:avLst/>
          </a:prstGeom>
        </p:spPr>
        <p:txBody>
          <a:bodyPr wrap="square">
            <a:spAutoFit/>
          </a:bodyPr>
          <a:lstStyle/>
          <a:p>
            <a:pPr algn="just">
              <a:lnSpc>
                <a:spcPct val="125000"/>
              </a:lnSpc>
            </a:pPr>
            <a:r>
              <a:rPr lang="zh-CN" altLang="en-US" sz="2400" dirty="0">
                <a:latin typeface="Times New Roman" panose="02020603050405020304" pitchFamily="18" charset="0"/>
                <a:cs typeface="Times New Roman" panose="02020603050405020304" pitchFamily="18" charset="0"/>
              </a:rPr>
              <a:t>若</a:t>
            </a:r>
            <a:r>
              <a:rPr lang="en-US" altLang="zh-CN" sz="2400" dirty="0">
                <a:latin typeface="Times New Roman" panose="02020603050405020304" pitchFamily="18" charset="0"/>
                <a:cs typeface="Times New Roman" panose="02020603050405020304" pitchFamily="18" charset="0"/>
              </a:rPr>
              <a:t>E(G)</a:t>
            </a:r>
            <a:r>
              <a:rPr lang="zh-CN" altLang="en-US" sz="2400" dirty="0">
                <a:latin typeface="Times New Roman" panose="02020603050405020304" pitchFamily="18" charset="0"/>
                <a:cs typeface="Times New Roman" panose="02020603050405020304" pitchFamily="18" charset="0"/>
              </a:rPr>
              <a:t>中的顶点偶对是有序的，则这些有序偶对就形成了有向边，此时图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称为</a:t>
            </a:r>
            <a:r>
              <a:rPr lang="zh-CN" altLang="en-US" sz="2400" dirty="0">
                <a:solidFill>
                  <a:srgbClr val="0070C0"/>
                </a:solidFill>
                <a:latin typeface="Times New Roman" panose="02020603050405020304" pitchFamily="18" charset="0"/>
                <a:cs typeface="Times New Roman" panose="02020603050405020304" pitchFamily="18" charset="0"/>
              </a:rPr>
              <a:t>有向图</a:t>
            </a:r>
            <a:r>
              <a:rPr lang="zh-CN" altLang="en-US" sz="2400" dirty="0">
                <a:latin typeface="Times New Roman" panose="02020603050405020304" pitchFamily="18" charset="0"/>
                <a:cs typeface="Times New Roman" panose="02020603050405020304" pitchFamily="18" charset="0"/>
              </a:rPr>
              <a:t>。其中，有向边也简称为</a:t>
            </a:r>
            <a:r>
              <a:rPr lang="zh-CN" altLang="en-US" sz="2400" dirty="0">
                <a:solidFill>
                  <a:srgbClr val="0070C0"/>
                </a:solidFill>
                <a:latin typeface="Times New Roman" panose="02020603050405020304" pitchFamily="18" charset="0"/>
                <a:cs typeface="Times New Roman" panose="02020603050405020304" pitchFamily="18" charset="0"/>
              </a:rPr>
              <a:t>弧</a:t>
            </a:r>
            <a:r>
              <a:rPr lang="zh-CN" altLang="en-US" sz="2400" dirty="0">
                <a:latin typeface="Times New Roman" panose="02020603050405020304" pitchFamily="18" charset="0"/>
                <a:cs typeface="Times New Roman" panose="02020603050405020304" pitchFamily="18" charset="0"/>
              </a:rPr>
              <a:t>。在有向图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中，对于一条从顶点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到顶点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的弧，记作</a:t>
            </a:r>
            <a:r>
              <a:rPr lang="en-US" altLang="zh-CN" sz="2400" dirty="0">
                <a:latin typeface="Times New Roman" panose="02020603050405020304" pitchFamily="18" charset="0"/>
                <a:cs typeface="Times New Roman" panose="02020603050405020304" pitchFamily="18" charset="0"/>
              </a:rPr>
              <a:t>&lt;v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&gt;</a:t>
            </a:r>
            <a:r>
              <a:rPr lang="zh-CN" altLang="en-US" sz="2400" dirty="0">
                <a:latin typeface="Times New Roman" panose="02020603050405020304" pitchFamily="18" charset="0"/>
                <a:cs typeface="Times New Roman" panose="02020603050405020304" pitchFamily="18" charset="0"/>
              </a:rPr>
              <a:t>并有</a:t>
            </a:r>
            <a:r>
              <a:rPr lang="en-US" altLang="zh-CN" sz="2400" dirty="0">
                <a:latin typeface="Times New Roman" panose="02020603050405020304" pitchFamily="18" charset="0"/>
                <a:cs typeface="Times New Roman" panose="02020603050405020304" pitchFamily="18" charset="0"/>
              </a:rPr>
              <a:t>&lt;v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&gt;∈E(G)</a:t>
            </a:r>
            <a:r>
              <a:rPr lang="zh-CN" altLang="en-US" sz="2400" dirty="0">
                <a:latin typeface="Times New Roman" panose="02020603050405020304" pitchFamily="18" charset="0"/>
                <a:cs typeface="Times New Roman" panose="02020603050405020304" pitchFamily="18" charset="0"/>
              </a:rPr>
              <a:t>，称</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为</a:t>
            </a:r>
            <a:r>
              <a:rPr lang="zh-CN" altLang="en-US" sz="2400" dirty="0">
                <a:solidFill>
                  <a:srgbClr val="0070C0"/>
                </a:solidFill>
                <a:latin typeface="Times New Roman" panose="02020603050405020304" pitchFamily="18" charset="0"/>
                <a:cs typeface="Times New Roman" panose="02020603050405020304" pitchFamily="18" charset="0"/>
              </a:rPr>
              <a:t>弧尾</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为</a:t>
            </a:r>
            <a:r>
              <a:rPr lang="zh-CN" altLang="en-US" sz="2400" dirty="0">
                <a:solidFill>
                  <a:srgbClr val="0070C0"/>
                </a:solidFill>
                <a:latin typeface="Times New Roman" panose="02020603050405020304" pitchFamily="18" charset="0"/>
                <a:cs typeface="Times New Roman" panose="02020603050405020304" pitchFamily="18" charset="0"/>
              </a:rPr>
              <a:t>弧头</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7518911" y="2290844"/>
            <a:ext cx="4475365" cy="4150835"/>
            <a:chOff x="7348582" y="2316971"/>
            <a:chExt cx="4475365" cy="4150835"/>
          </a:xfrm>
        </p:grpSpPr>
        <p:sp>
          <p:nvSpPr>
            <p:cNvPr id="45" name="弧形 44"/>
            <p:cNvSpPr/>
            <p:nvPr/>
          </p:nvSpPr>
          <p:spPr>
            <a:xfrm rot="18828784">
              <a:off x="7294332" y="3123834"/>
              <a:ext cx="2392207" cy="1717287"/>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5" name="弧形 104"/>
            <p:cNvSpPr/>
            <p:nvPr/>
          </p:nvSpPr>
          <p:spPr>
            <a:xfrm rot="19706809">
              <a:off x="7348582" y="3367108"/>
              <a:ext cx="2778205" cy="3100698"/>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 name="Group 3"/>
            <p:cNvGrpSpPr/>
            <p:nvPr/>
          </p:nvGrpSpPr>
          <p:grpSpPr>
            <a:xfrm>
              <a:off x="7430536" y="2316971"/>
              <a:ext cx="4393411" cy="2626613"/>
              <a:chOff x="7378282" y="2290844"/>
              <a:chExt cx="4393411" cy="2626613"/>
            </a:xfrm>
          </p:grpSpPr>
          <p:sp>
            <p:nvSpPr>
              <p:cNvPr id="43" name="椭圆 42"/>
              <p:cNvSpPr/>
              <p:nvPr/>
            </p:nvSpPr>
            <p:spPr>
              <a:xfrm>
                <a:off x="7384864" y="3251839"/>
                <a:ext cx="551425" cy="5291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7378282" y="3089178"/>
                <a:ext cx="760083" cy="529134"/>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0</a:t>
                </a:r>
                <a:endParaRPr lang="zh-CN" altLang="en-US" sz="3200" dirty="0"/>
              </a:p>
            </p:txBody>
          </p:sp>
          <p:sp>
            <p:nvSpPr>
              <p:cNvPr id="97" name="椭圆 96"/>
              <p:cNvSpPr/>
              <p:nvPr/>
            </p:nvSpPr>
            <p:spPr>
              <a:xfrm>
                <a:off x="9183553" y="2982451"/>
                <a:ext cx="551425" cy="5291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9217928" y="2864074"/>
                <a:ext cx="679829" cy="529134"/>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1</a:t>
                </a:r>
                <a:endParaRPr lang="zh-CN" altLang="en-US" sz="3200" dirty="0"/>
              </a:p>
            </p:txBody>
          </p:sp>
          <p:sp>
            <p:nvSpPr>
              <p:cNvPr id="98" name="椭圆 97"/>
              <p:cNvSpPr/>
              <p:nvPr/>
            </p:nvSpPr>
            <p:spPr>
              <a:xfrm>
                <a:off x="10950325" y="3316308"/>
                <a:ext cx="551425" cy="5291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0946465" y="3137522"/>
                <a:ext cx="825228" cy="642817"/>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4</a:t>
                </a:r>
                <a:endParaRPr lang="zh-CN" altLang="en-US" sz="3200" dirty="0"/>
              </a:p>
            </p:txBody>
          </p:sp>
          <p:sp>
            <p:nvSpPr>
              <p:cNvPr id="99" name="弧形 98"/>
              <p:cNvSpPr/>
              <p:nvPr/>
            </p:nvSpPr>
            <p:spPr>
              <a:xfrm rot="19944175">
                <a:off x="8892449" y="3118841"/>
                <a:ext cx="2364872" cy="1606834"/>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p:cNvSpPr/>
              <p:nvPr/>
            </p:nvSpPr>
            <p:spPr>
              <a:xfrm rot="8160678">
                <a:off x="8326075" y="3222558"/>
                <a:ext cx="2279994" cy="1487032"/>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椭圆 100"/>
              <p:cNvSpPr/>
              <p:nvPr/>
            </p:nvSpPr>
            <p:spPr>
              <a:xfrm>
                <a:off x="9837533" y="3992873"/>
                <a:ext cx="551425" cy="5291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9847532" y="3814753"/>
                <a:ext cx="484712" cy="529134"/>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2</a:t>
                </a:r>
                <a:endParaRPr lang="zh-CN" altLang="en-US" sz="3200" dirty="0"/>
              </a:p>
            </p:txBody>
          </p:sp>
          <p:sp>
            <p:nvSpPr>
              <p:cNvPr id="103" name="椭圆 102"/>
              <p:cNvSpPr/>
              <p:nvPr/>
            </p:nvSpPr>
            <p:spPr>
              <a:xfrm>
                <a:off x="8122641" y="4388322"/>
                <a:ext cx="551425" cy="52913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8138610" y="4219642"/>
                <a:ext cx="484712" cy="529134"/>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3</a:t>
                </a:r>
                <a:endParaRPr lang="zh-CN" altLang="en-US" sz="3200" dirty="0"/>
              </a:p>
            </p:txBody>
          </p:sp>
          <p:sp>
            <p:nvSpPr>
              <p:cNvPr id="104" name="弧形 103"/>
              <p:cNvSpPr/>
              <p:nvPr/>
            </p:nvSpPr>
            <p:spPr>
              <a:xfrm rot="11882215">
                <a:off x="7569392" y="3237142"/>
                <a:ext cx="1703479" cy="1533329"/>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6" name="弧形 105"/>
              <p:cNvSpPr/>
              <p:nvPr/>
            </p:nvSpPr>
            <p:spPr>
              <a:xfrm rot="9908398">
                <a:off x="7735647" y="2290844"/>
                <a:ext cx="3736401" cy="1999606"/>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grpSp>
        <p:nvGrpSpPr>
          <p:cNvPr id="109" name="组合 39"/>
          <p:cNvGrpSpPr/>
          <p:nvPr/>
        </p:nvGrpSpPr>
        <p:grpSpPr>
          <a:xfrm>
            <a:off x="549001" y="555626"/>
            <a:ext cx="4643807" cy="991772"/>
            <a:chOff x="326687" y="247818"/>
            <a:chExt cx="4861582" cy="820549"/>
          </a:xfrm>
        </p:grpSpPr>
        <p:sp>
          <p:nvSpPr>
            <p:cNvPr id="110"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111" name="组合 35"/>
            <p:cNvGrpSpPr/>
            <p:nvPr/>
          </p:nvGrpSpPr>
          <p:grpSpPr>
            <a:xfrm>
              <a:off x="326687" y="247818"/>
              <a:ext cx="4861582" cy="725466"/>
              <a:chOff x="326687" y="247818"/>
              <a:chExt cx="4861582" cy="725466"/>
            </a:xfrm>
          </p:grpSpPr>
          <p:grpSp>
            <p:nvGrpSpPr>
              <p:cNvPr id="112" name="组合 2"/>
              <p:cNvGrpSpPr/>
              <p:nvPr/>
            </p:nvGrpSpPr>
            <p:grpSpPr>
              <a:xfrm>
                <a:off x="349799" y="247818"/>
                <a:ext cx="4791980" cy="261575"/>
                <a:chOff x="349799" y="247818"/>
                <a:chExt cx="4791980" cy="261575"/>
              </a:xfrm>
            </p:grpSpPr>
            <p:cxnSp>
              <p:nvCxnSpPr>
                <p:cNvPr id="127"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0"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3" name="组合 1"/>
              <p:cNvGrpSpPr/>
              <p:nvPr/>
            </p:nvGrpSpPr>
            <p:grpSpPr>
              <a:xfrm>
                <a:off x="349799" y="711709"/>
                <a:ext cx="4815092" cy="261575"/>
                <a:chOff x="358852" y="925118"/>
                <a:chExt cx="4815092" cy="261575"/>
              </a:xfrm>
            </p:grpSpPr>
            <p:cxnSp>
              <p:nvCxnSpPr>
                <p:cNvPr id="120"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5"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26"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4" name="组合 33"/>
              <p:cNvGrpSpPr/>
              <p:nvPr/>
            </p:nvGrpSpPr>
            <p:grpSpPr>
              <a:xfrm>
                <a:off x="5138963" y="489126"/>
                <a:ext cx="49306" cy="329693"/>
                <a:chOff x="5138963" y="489126"/>
                <a:chExt cx="49306" cy="329693"/>
              </a:xfrm>
            </p:grpSpPr>
            <p:sp>
              <p:nvSpPr>
                <p:cNvPr id="118"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9"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5" name="组合 36"/>
              <p:cNvGrpSpPr/>
              <p:nvPr/>
            </p:nvGrpSpPr>
            <p:grpSpPr>
              <a:xfrm>
                <a:off x="326687" y="399838"/>
                <a:ext cx="49306" cy="329693"/>
                <a:chOff x="5138963" y="489126"/>
                <a:chExt cx="49306" cy="329693"/>
              </a:xfrm>
            </p:grpSpPr>
            <p:sp>
              <p:nvSpPr>
                <p:cNvPr id="116"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7"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133" name="矩形 2"/>
          <p:cNvSpPr/>
          <p:nvPr/>
        </p:nvSpPr>
        <p:spPr>
          <a:xfrm>
            <a:off x="956903" y="4826141"/>
            <a:ext cx="6213478" cy="1477328"/>
          </a:xfrm>
          <a:prstGeom prst="rect">
            <a:avLst/>
          </a:prstGeom>
        </p:spPr>
        <p:txBody>
          <a:bodyPr wrap="square">
            <a:spAutoFit/>
          </a:bodyPr>
          <a:lstStyle/>
          <a:p>
            <a:pPr algn="just">
              <a:lnSpc>
                <a:spcPct val="125000"/>
              </a:lnSpc>
            </a:pPr>
            <a:r>
              <a:rPr lang="zh-CN" altLang="en-US" sz="2400" dirty="0">
                <a:latin typeface="Times New Roman" panose="02020603050405020304" pitchFamily="18" charset="0"/>
                <a:cs typeface="Times New Roman" panose="02020603050405020304" pitchFamily="18" charset="0"/>
              </a:rPr>
              <a:t>右图是一个有向图，其顶点集合</a:t>
            </a:r>
            <a:r>
              <a:rPr lang="en-US" altLang="zh-CN" sz="2400" dirty="0">
                <a:latin typeface="Times New Roman" panose="02020603050405020304" pitchFamily="18" charset="0"/>
                <a:cs typeface="Times New Roman" panose="02020603050405020304" pitchFamily="18" charset="0"/>
              </a:rPr>
              <a:t>V(G)={v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4</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，边集合</a:t>
            </a:r>
            <a:r>
              <a:rPr lang="en-US" altLang="zh-CN" sz="2400" dirty="0">
                <a:latin typeface="Times New Roman" panose="02020603050405020304" pitchFamily="18" charset="0"/>
                <a:cs typeface="Times New Roman" panose="02020603050405020304" pitchFamily="18" charset="0"/>
              </a:rPr>
              <a:t>E(G)={&lt;v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&gt;, &lt;v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&gt;, &lt;v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4</a:t>
            </a:r>
            <a:r>
              <a:rPr lang="en-US" altLang="zh-CN" sz="2400" dirty="0">
                <a:latin typeface="Times New Roman" panose="02020603050405020304" pitchFamily="18" charset="0"/>
                <a:cs typeface="Times New Roman" panose="02020603050405020304" pitchFamily="18" charset="0"/>
              </a:rPr>
              <a:t>&gt;, &lt;v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&gt;, &lt;v</a:t>
            </a:r>
            <a:r>
              <a:rPr lang="en-US" altLang="zh-CN" sz="2400" baseline="-25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&gt;, &lt;v</a:t>
            </a:r>
            <a:r>
              <a:rPr lang="en-US" altLang="zh-CN" sz="2400" baseline="-25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&gt;}</a:t>
            </a:r>
            <a:r>
              <a:rPr lang="zh-CN" altLang="en-US"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left)">
                                      <p:cBhvr>
                                        <p:cTn id="7" dur="500"/>
                                        <p:tgtEl>
                                          <p:spTgt spid="10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3"/>
                                        </p:tgtEl>
                                        <p:attrNameLst>
                                          <p:attrName>style.visibility</p:attrName>
                                        </p:attrNameLst>
                                      </p:cBhvr>
                                      <p:to>
                                        <p:strVal val="visible"/>
                                      </p:to>
                                    </p:set>
                                    <p:animEffect transition="in" filter="fade">
                                      <p:cBhvr>
                                        <p:cTn id="20" dur="500"/>
                                        <p:tgtEl>
                                          <p:spTgt spid="133"/>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437978" y="2185005"/>
            <a:ext cx="10022378" cy="395685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获取一个顶点中存储的数据</a:t>
            </a:r>
            <a:endParaRPr lang="zh-CN" altLang="en-US"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template &lt;class T&gt;</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bool </a:t>
            </a:r>
            <a:r>
              <a:rPr lang="en-US" altLang="zh-CN" sz="2400" dirty="0" err="1">
                <a:latin typeface="Times New Roman" panose="02020603050405020304" pitchFamily="18" charset="0"/>
                <a:cs typeface="Times New Roman" panose="02020603050405020304" pitchFamily="18" charset="0"/>
              </a:rPr>
              <a:t>AdjGraph</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GetVertexValue</a:t>
            </a:r>
            <a:r>
              <a:rPr lang="en-US" altLang="zh-CN" sz="2400" dirty="0">
                <a:latin typeface="Times New Roman" panose="02020603050405020304" pitchFamily="18" charset="0"/>
                <a:cs typeface="Times New Roman" panose="02020603050405020304" pitchFamily="18" charset="0"/>
              </a:rPr>
              <a:t>(int </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 T &amp;vertex)</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&lt;0 || </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m_nVertexNum</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		return false;</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	vertex = </a:t>
            </a:r>
            <a:r>
              <a:rPr lang="en-US" altLang="zh-CN" sz="2400" dirty="0" err="1">
                <a:latin typeface="Times New Roman" panose="02020603050405020304" pitchFamily="18" charset="0"/>
                <a:cs typeface="Times New Roman" panose="02020603050405020304" pitchFamily="18" charset="0"/>
              </a:rPr>
              <a:t>m_vertex</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	return true;</a:t>
            </a:r>
            <a:endParaRPr lang="en-US" altLang="zh-CN" sz="24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1688127" y="1722788"/>
            <a:ext cx="8458385" cy="4590817"/>
            <a:chOff x="1584402" y="1903846"/>
            <a:chExt cx="9062674" cy="3823037"/>
          </a:xfrm>
        </p:grpSpPr>
        <p:grpSp>
          <p:nvGrpSpPr>
            <p:cNvPr id="4" name="组合 3"/>
            <p:cNvGrpSpPr/>
            <p:nvPr/>
          </p:nvGrpSpPr>
          <p:grpSpPr>
            <a:xfrm>
              <a:off x="1584402" y="3589771"/>
              <a:ext cx="9062674" cy="2137112"/>
              <a:chOff x="1584402" y="3589771"/>
              <a:chExt cx="9062674" cy="2137112"/>
            </a:xfrm>
          </p:grpSpPr>
          <p:sp>
            <p:nvSpPr>
              <p:cNvPr id="15" name="任意多边形: 形状 1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梯形 1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梯形 1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梯形 4"/>
              <p:cNvSpPr/>
              <p:nvPr/>
            </p:nvSpPr>
            <p:spPr>
              <a:xfrm rot="3484412" flipV="1">
                <a:off x="1558166" y="5350568"/>
                <a:ext cx="460512" cy="1210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任意多边形: 形状 1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flipH="1" flipV="1">
              <a:off x="1584402" y="1903846"/>
              <a:ext cx="9062674" cy="2137112"/>
              <a:chOff x="1584402" y="3589771"/>
              <a:chExt cx="9062674" cy="2137112"/>
            </a:xfrm>
          </p:grpSpPr>
          <p:sp>
            <p:nvSpPr>
              <p:cNvPr id="6" name="任意多边形: 形状 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梯形 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梯形 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4"/>
              <p:cNvSpPr/>
              <p:nvPr/>
            </p:nvSpPr>
            <p:spPr>
              <a:xfrm rot="3407167" flipV="1">
                <a:off x="1555770" y="5377049"/>
                <a:ext cx="460512" cy="9406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任意多边形: 形状 1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p:cNvGrpSpPr/>
          <p:nvPr/>
        </p:nvGrpSpPr>
        <p:grpSpPr>
          <a:xfrm>
            <a:off x="408134" y="242623"/>
            <a:ext cx="6883151" cy="876848"/>
            <a:chOff x="326687" y="247818"/>
            <a:chExt cx="5998636" cy="725466"/>
          </a:xfrm>
        </p:grpSpPr>
        <p:sp>
          <p:nvSpPr>
            <p:cNvPr id="50" name="文本框 49"/>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图的邻接矩阵表示法的实现</a:t>
              </a:r>
              <a:endParaRPr lang="zh-CN" altLang="en-US" sz="2400" kern="0" dirty="0">
                <a:solidFill>
                  <a:srgbClr val="0070C0"/>
                </a:solidFill>
                <a:latin typeface="+mn-ea"/>
              </a:endParaRPr>
            </a:p>
          </p:txBody>
        </p:sp>
        <p:grpSp>
          <p:nvGrpSpPr>
            <p:cNvPr id="51" name="组合 50"/>
            <p:cNvGrpSpPr/>
            <p:nvPr/>
          </p:nvGrpSpPr>
          <p:grpSpPr>
            <a:xfrm>
              <a:off x="326687" y="247818"/>
              <a:ext cx="4861582" cy="725466"/>
              <a:chOff x="326687" y="247818"/>
              <a:chExt cx="4861582" cy="725466"/>
            </a:xfrm>
          </p:grpSpPr>
          <p:grpSp>
            <p:nvGrpSpPr>
              <p:cNvPr id="52" name="组合 51"/>
              <p:cNvGrpSpPr/>
              <p:nvPr/>
            </p:nvGrpSpPr>
            <p:grpSpPr>
              <a:xfrm>
                <a:off x="349799" y="247818"/>
                <a:ext cx="4791980" cy="261575"/>
                <a:chOff x="349799" y="247818"/>
                <a:chExt cx="4791980" cy="261575"/>
              </a:xfrm>
            </p:grpSpPr>
            <p:cxnSp>
              <p:nvCxnSpPr>
                <p:cNvPr id="67" name="直接连接符 6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2"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3" name="组合 52"/>
              <p:cNvGrpSpPr/>
              <p:nvPr/>
            </p:nvGrpSpPr>
            <p:grpSpPr>
              <a:xfrm>
                <a:off x="349799" y="711709"/>
                <a:ext cx="4815092" cy="261575"/>
                <a:chOff x="358852" y="925118"/>
                <a:chExt cx="4815092" cy="261575"/>
              </a:xfrm>
            </p:grpSpPr>
            <p:cxnSp>
              <p:nvCxnSpPr>
                <p:cNvPr id="60"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5"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6"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4" name="组合 53"/>
              <p:cNvGrpSpPr/>
              <p:nvPr/>
            </p:nvGrpSpPr>
            <p:grpSpPr>
              <a:xfrm>
                <a:off x="5138963" y="489126"/>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5" name="组合 54"/>
              <p:cNvGrpSpPr/>
              <p:nvPr/>
            </p:nvGrpSpPr>
            <p:grpSpPr>
              <a:xfrm>
                <a:off x="326687" y="399838"/>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618812" y="1244009"/>
            <a:ext cx="11374714" cy="545206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添加一条边</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template &lt;class T&gt;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bool </a:t>
            </a:r>
            <a:r>
              <a:rPr lang="en-US" altLang="zh-CN" sz="2400" dirty="0" err="1">
                <a:latin typeface="Times New Roman" panose="02020603050405020304" pitchFamily="18" charset="0"/>
                <a:cs typeface="Times New Roman" panose="02020603050405020304" pitchFamily="18" charset="0"/>
              </a:rPr>
              <a:t>AdjGraph</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AddOneEdge</a:t>
            </a:r>
            <a:r>
              <a:rPr lang="en-US" altLang="zh-CN" sz="2400" dirty="0">
                <a:latin typeface="Times New Roman" panose="02020603050405020304" pitchFamily="18" charset="0"/>
                <a:cs typeface="Times New Roman" panose="02020603050405020304" pitchFamily="18" charset="0"/>
              </a:rPr>
              <a:t>(int nV1, int nV2, int </a:t>
            </a:r>
            <a:r>
              <a:rPr lang="en-US" altLang="zh-CN" sz="2400" dirty="0" err="1">
                <a:latin typeface="Times New Roman" panose="02020603050405020304" pitchFamily="18" charset="0"/>
                <a:cs typeface="Times New Roman" panose="02020603050405020304" pitchFamily="18" charset="0"/>
              </a:rPr>
              <a:t>nWeight</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两个顶点必须存在，且两个顶点间原先没有边</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 (nV1&lt;0 || nV1&gt;=</a:t>
            </a:r>
            <a:r>
              <a:rPr lang="en-US" altLang="zh-CN" sz="2200" dirty="0" err="1">
                <a:latin typeface="Times New Roman" panose="02020603050405020304" pitchFamily="18" charset="0"/>
                <a:cs typeface="Times New Roman" panose="02020603050405020304" pitchFamily="18" charset="0"/>
              </a:rPr>
              <a:t>m_nVertexNum</a:t>
            </a:r>
            <a:r>
              <a:rPr lang="en-US" altLang="zh-CN" sz="2200" dirty="0">
                <a:latin typeface="Times New Roman" panose="02020603050405020304" pitchFamily="18" charset="0"/>
                <a:cs typeface="Times New Roman" panose="02020603050405020304" pitchFamily="18" charset="0"/>
              </a:rPr>
              <a:t> || nV2&lt;0 || nV2&gt;=</a:t>
            </a:r>
            <a:r>
              <a:rPr lang="en-US" altLang="zh-CN" sz="2200" dirty="0" err="1">
                <a:latin typeface="Times New Roman" panose="02020603050405020304" pitchFamily="18" charset="0"/>
                <a:cs typeface="Times New Roman" panose="02020603050405020304" pitchFamily="18" charset="0"/>
              </a:rPr>
              <a:t>m_nVertexNum</a:t>
            </a: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IsEdge</a:t>
            </a:r>
            <a:r>
              <a:rPr lang="en-US" altLang="zh-CN" sz="2200" dirty="0">
                <a:latin typeface="Times New Roman" panose="02020603050405020304" pitchFamily="18" charset="0"/>
                <a:cs typeface="Times New Roman" panose="02020603050405020304" pitchFamily="18" charset="0"/>
              </a:rPr>
              <a:t>(nV1, nV2))</a:t>
            </a:r>
            <a:endParaRPr lang="en-US" altLang="zh-CN" sz="2200" dirty="0">
              <a:latin typeface="Times New Roman" panose="02020603050405020304" pitchFamily="18" charset="0"/>
              <a:cs typeface="Times New Roman" panose="02020603050405020304" pitchFamily="18" charset="0"/>
            </a:endParaRPr>
          </a:p>
          <a:p>
            <a:pPr marL="0" indent="0">
              <a:lnSpc>
                <a:spcPct val="100000"/>
              </a:lnSpc>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return false;</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m_nAdjMatrix</a:t>
            </a:r>
            <a:r>
              <a:rPr lang="en-US" altLang="zh-CN" sz="2400" dirty="0">
                <a:latin typeface="Times New Roman" panose="02020603050405020304" pitchFamily="18" charset="0"/>
                <a:cs typeface="Times New Roman" panose="02020603050405020304" pitchFamily="18" charset="0"/>
              </a:rPr>
              <a:t>[nV1][nV2] = </a:t>
            </a:r>
            <a:r>
              <a:rPr lang="en-US" altLang="zh-CN" sz="2400" dirty="0" err="1">
                <a:latin typeface="Times New Roman" panose="02020603050405020304" pitchFamily="18" charset="0"/>
                <a:cs typeface="Times New Roman" panose="02020603050405020304" pitchFamily="18" charset="0"/>
              </a:rPr>
              <a:t>nWeight</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m_nGraphType</a:t>
            </a:r>
            <a:r>
              <a:rPr lang="en-US" altLang="zh-CN" sz="2400" dirty="0">
                <a:latin typeface="Times New Roman" panose="02020603050405020304" pitchFamily="18" charset="0"/>
                <a:cs typeface="Times New Roman" panose="02020603050405020304" pitchFamily="18" charset="0"/>
              </a:rPr>
              <a:t>==0)	// </a:t>
            </a:r>
            <a:r>
              <a:rPr lang="zh-CN" altLang="en-US" sz="2400" dirty="0">
                <a:latin typeface="Times New Roman" panose="02020603050405020304" pitchFamily="18" charset="0"/>
                <a:cs typeface="Times New Roman" panose="02020603050405020304" pitchFamily="18" charset="0"/>
              </a:rPr>
              <a:t>无向图</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m_nAdjMatrix</a:t>
            </a:r>
            <a:r>
              <a:rPr lang="en-US" altLang="zh-CN" sz="2400" dirty="0">
                <a:latin typeface="Times New Roman" panose="02020603050405020304" pitchFamily="18" charset="0"/>
                <a:cs typeface="Times New Roman" panose="02020603050405020304" pitchFamily="18" charset="0"/>
              </a:rPr>
              <a:t>[nV2][nV1] = </a:t>
            </a:r>
            <a:r>
              <a:rPr lang="en-US" altLang="zh-CN" sz="2400" dirty="0" err="1">
                <a:latin typeface="Times New Roman" panose="02020603050405020304" pitchFamily="18" charset="0"/>
                <a:cs typeface="Times New Roman" panose="02020603050405020304" pitchFamily="18" charset="0"/>
              </a:rPr>
              <a:t>nWeight</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	return true;</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3" name="组合 48"/>
          <p:cNvGrpSpPr/>
          <p:nvPr/>
        </p:nvGrpSpPr>
        <p:grpSpPr>
          <a:xfrm>
            <a:off x="408134" y="242623"/>
            <a:ext cx="6883151" cy="876848"/>
            <a:chOff x="326687" y="247818"/>
            <a:chExt cx="5998636" cy="725466"/>
          </a:xfrm>
        </p:grpSpPr>
        <p:sp>
          <p:nvSpPr>
            <p:cNvPr id="4" name="文本框 49"/>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图的邻接矩阵表示法的实现</a:t>
              </a:r>
              <a:endParaRPr lang="zh-CN" altLang="en-US" sz="2400" kern="0" dirty="0">
                <a:solidFill>
                  <a:srgbClr val="0070C0"/>
                </a:solidFill>
                <a:latin typeface="+mn-ea"/>
              </a:endParaRPr>
            </a:p>
          </p:txBody>
        </p:sp>
        <p:grpSp>
          <p:nvGrpSpPr>
            <p:cNvPr id="5" name="组合 50"/>
            <p:cNvGrpSpPr/>
            <p:nvPr/>
          </p:nvGrpSpPr>
          <p:grpSpPr>
            <a:xfrm>
              <a:off x="326687" y="247818"/>
              <a:ext cx="4861582" cy="725466"/>
              <a:chOff x="326687" y="247818"/>
              <a:chExt cx="4861582" cy="725466"/>
            </a:xfrm>
          </p:grpSpPr>
          <p:grpSp>
            <p:nvGrpSpPr>
              <p:cNvPr id="6" name="组合 51"/>
              <p:cNvGrpSpPr/>
              <p:nvPr/>
            </p:nvGrpSpPr>
            <p:grpSpPr>
              <a:xfrm>
                <a:off x="349799" y="247818"/>
                <a:ext cx="4791980" cy="261575"/>
                <a:chOff x="349799" y="247818"/>
                <a:chExt cx="4791980" cy="261575"/>
              </a:xfrm>
            </p:grpSpPr>
            <p:cxnSp>
              <p:nvCxnSpPr>
                <p:cNvPr id="21" name="直接连接符 6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6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6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6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52"/>
              <p:cNvGrpSpPr/>
              <p:nvPr/>
            </p:nvGrpSpPr>
            <p:grpSpPr>
              <a:xfrm>
                <a:off x="349799" y="711709"/>
                <a:ext cx="4815092" cy="261575"/>
                <a:chOff x="358852" y="925118"/>
                <a:chExt cx="4815092" cy="261575"/>
              </a:xfrm>
            </p:grpSpPr>
            <p:cxnSp>
              <p:nvCxnSpPr>
                <p:cNvPr id="14"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6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6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6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6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53"/>
              <p:cNvGrpSpPr/>
              <p:nvPr/>
            </p:nvGrpSpPr>
            <p:grpSpPr>
              <a:xfrm>
                <a:off x="5138963" y="489126"/>
                <a:ext cx="49306" cy="329693"/>
                <a:chOff x="5138963" y="489126"/>
                <a:chExt cx="49306" cy="329693"/>
              </a:xfrm>
            </p:grpSpPr>
            <p:sp>
              <p:nvSpPr>
                <p:cNvPr id="12"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54"/>
              <p:cNvGrpSpPr/>
              <p:nvPr/>
            </p:nvGrpSpPr>
            <p:grpSpPr>
              <a:xfrm>
                <a:off x="326687" y="399838"/>
                <a:ext cx="49306" cy="329693"/>
                <a:chOff x="5138963" y="489126"/>
                <a:chExt cx="49306" cy="329693"/>
              </a:xfrm>
            </p:grpSpPr>
            <p:sp>
              <p:nvSpPr>
                <p:cNvPr id="10"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621722" y="1561935"/>
            <a:ext cx="8623004" cy="476610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设置一条边的权</a:t>
            </a:r>
            <a:endParaRPr lang="zh-CN" altLang="en-US" sz="2400" dirty="0">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latin typeface="Times New Roman" panose="02020603050405020304" pitchFamily="18" charset="0"/>
                <a:cs typeface="Times New Roman" panose="02020603050405020304" pitchFamily="18" charset="0"/>
              </a:rPr>
              <a:t>template &lt;class T&gt;</a:t>
            </a:r>
            <a:endParaRPr lang="en-US" altLang="zh-CN" sz="2400" dirty="0">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latin typeface="Times New Roman" panose="02020603050405020304" pitchFamily="18" charset="0"/>
                <a:cs typeface="Times New Roman" panose="02020603050405020304" pitchFamily="18" charset="0"/>
              </a:rPr>
              <a:t>bool </a:t>
            </a:r>
            <a:r>
              <a:rPr lang="en-US" altLang="zh-CN" sz="2400" dirty="0" err="1">
                <a:latin typeface="Times New Roman" panose="02020603050405020304" pitchFamily="18" charset="0"/>
                <a:cs typeface="Times New Roman" panose="02020603050405020304" pitchFamily="18" charset="0"/>
              </a:rPr>
              <a:t>AdjGraph</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SetEdgeWeight</a:t>
            </a:r>
            <a:r>
              <a:rPr lang="en-US" altLang="zh-CN" sz="2400" dirty="0">
                <a:latin typeface="Times New Roman" panose="02020603050405020304" pitchFamily="18" charset="0"/>
                <a:cs typeface="Times New Roman" panose="02020603050405020304" pitchFamily="18" charset="0"/>
              </a:rPr>
              <a:t>(int nV1, int nV2, int </a:t>
            </a:r>
            <a:r>
              <a:rPr lang="en-US" altLang="zh-CN" sz="2400" dirty="0" err="1">
                <a:latin typeface="Times New Roman" panose="02020603050405020304" pitchFamily="18" charset="0"/>
                <a:cs typeface="Times New Roman" panose="02020603050405020304" pitchFamily="18" charset="0"/>
              </a:rPr>
              <a:t>nWeight</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IsEdge</a:t>
            </a:r>
            <a:r>
              <a:rPr lang="en-US" altLang="zh-CN" sz="2400" dirty="0">
                <a:latin typeface="Times New Roman" panose="02020603050405020304" pitchFamily="18" charset="0"/>
                <a:cs typeface="Times New Roman" panose="02020603050405020304" pitchFamily="18" charset="0"/>
              </a:rPr>
              <a:t>(nV1, nV2))</a:t>
            </a:r>
            <a:endParaRPr lang="en-US" altLang="zh-CN" sz="2400" dirty="0">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latin typeface="Times New Roman" panose="02020603050405020304" pitchFamily="18" charset="0"/>
                <a:cs typeface="Times New Roman" panose="02020603050405020304" pitchFamily="18" charset="0"/>
              </a:rPr>
              <a:t>		return false;</a:t>
            </a:r>
            <a:endParaRPr lang="en-US" altLang="zh-CN" sz="2400" dirty="0">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m_nAdjMatrix</a:t>
            </a:r>
            <a:r>
              <a:rPr lang="en-US" altLang="zh-CN" sz="2400" dirty="0">
                <a:latin typeface="Times New Roman" panose="02020603050405020304" pitchFamily="18" charset="0"/>
                <a:cs typeface="Times New Roman" panose="02020603050405020304" pitchFamily="18" charset="0"/>
              </a:rPr>
              <a:t>[nV1][nV2] = </a:t>
            </a:r>
            <a:r>
              <a:rPr lang="en-US" altLang="zh-CN" sz="2400" dirty="0" err="1">
                <a:latin typeface="Times New Roman" panose="02020603050405020304" pitchFamily="18" charset="0"/>
                <a:cs typeface="Times New Roman" panose="02020603050405020304" pitchFamily="18" charset="0"/>
              </a:rPr>
              <a:t>nWeight</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latin typeface="Times New Roman" panose="02020603050405020304" pitchFamily="18" charset="0"/>
                <a:cs typeface="Times New Roman" panose="02020603050405020304" pitchFamily="18" charset="0"/>
              </a:rPr>
              <a:t>	return true;</a:t>
            </a:r>
            <a:endParaRPr lang="en-US" altLang="zh-CN" sz="2400" dirty="0">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408134" y="242623"/>
            <a:ext cx="6883151" cy="876848"/>
            <a:chOff x="326687" y="247818"/>
            <a:chExt cx="5998636" cy="725466"/>
          </a:xfrm>
        </p:grpSpPr>
        <p:sp>
          <p:nvSpPr>
            <p:cNvPr id="4" name="文本框 3"/>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图的邻接矩阵表示法的实现</a:t>
              </a:r>
              <a:endParaRPr lang="zh-CN" altLang="en-US" sz="2400" kern="0" dirty="0">
                <a:solidFill>
                  <a:srgbClr val="0070C0"/>
                </a:solidFill>
                <a:latin typeface="+mn-ea"/>
              </a:endParaRPr>
            </a:p>
          </p:txBody>
        </p:sp>
        <p:grpSp>
          <p:nvGrpSpPr>
            <p:cNvPr id="5" name="组合 4"/>
            <p:cNvGrpSpPr/>
            <p:nvPr/>
          </p:nvGrpSpPr>
          <p:grpSpPr>
            <a:xfrm>
              <a:off x="326687" y="247818"/>
              <a:ext cx="4861582" cy="725466"/>
              <a:chOff x="326687" y="247818"/>
              <a:chExt cx="4861582" cy="725466"/>
            </a:xfrm>
          </p:grpSpPr>
          <p:grpSp>
            <p:nvGrpSpPr>
              <p:cNvPr id="6" name="组合 5"/>
              <p:cNvGrpSpPr/>
              <p:nvPr/>
            </p:nvGrpSpPr>
            <p:grpSpPr>
              <a:xfrm>
                <a:off x="349799" y="247818"/>
                <a:ext cx="4791980" cy="261575"/>
                <a:chOff x="349799" y="247818"/>
                <a:chExt cx="4791980" cy="261575"/>
              </a:xfrm>
            </p:grpSpPr>
            <p:cxnSp>
              <p:nvCxnSpPr>
                <p:cNvPr id="21" name="直接连接符 2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6"/>
              <p:cNvGrpSpPr/>
              <p:nvPr/>
            </p:nvGrpSpPr>
            <p:grpSpPr>
              <a:xfrm>
                <a:off x="349799" y="711709"/>
                <a:ext cx="4815092" cy="261575"/>
                <a:chOff x="358852" y="925118"/>
                <a:chExt cx="4815092" cy="261575"/>
              </a:xfrm>
            </p:grpSpPr>
            <p:cxnSp>
              <p:nvCxnSpPr>
                <p:cNvPr id="14" name="直接连接符 1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1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7"/>
              <p:cNvGrpSpPr/>
              <p:nvPr/>
            </p:nvGrpSpPr>
            <p:grpSpPr>
              <a:xfrm>
                <a:off x="5138963" y="489126"/>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8"/>
              <p:cNvGrpSpPr/>
              <p:nvPr/>
            </p:nvGrpSpPr>
            <p:grpSpPr>
              <a:xfrm>
                <a:off x="326687" y="399838"/>
                <a:ext cx="49306" cy="329693"/>
                <a:chOff x="5138963" y="489126"/>
                <a:chExt cx="49306" cy="329693"/>
              </a:xfrm>
            </p:grpSpPr>
            <p:sp>
              <p:nvSpPr>
                <p:cNvPr id="10" name="椭圆 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7" name="组合 2"/>
          <p:cNvGrpSpPr/>
          <p:nvPr/>
        </p:nvGrpSpPr>
        <p:grpSpPr>
          <a:xfrm>
            <a:off x="1105786" y="1254642"/>
            <a:ext cx="9601200" cy="5475767"/>
            <a:chOff x="1584402" y="1903846"/>
            <a:chExt cx="9062674" cy="3823037"/>
          </a:xfrm>
        </p:grpSpPr>
        <p:grpSp>
          <p:nvGrpSpPr>
            <p:cNvPr id="28" name="组合 3"/>
            <p:cNvGrpSpPr/>
            <p:nvPr/>
          </p:nvGrpSpPr>
          <p:grpSpPr>
            <a:xfrm>
              <a:off x="1584402" y="3589771"/>
              <a:ext cx="9062674" cy="2137112"/>
              <a:chOff x="1584402" y="3589771"/>
              <a:chExt cx="9062674" cy="2137112"/>
            </a:xfrm>
          </p:grpSpPr>
          <p:sp>
            <p:nvSpPr>
              <p:cNvPr id="40" name="任意多边形: 形状 1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梯形 1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梯形 1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梯形 4"/>
              <p:cNvSpPr/>
              <p:nvPr/>
            </p:nvSpPr>
            <p:spPr>
              <a:xfrm rot="3542791" flipV="1">
                <a:off x="1548941" y="5383236"/>
                <a:ext cx="460512" cy="8073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1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5" name="任意多边形: 形状 1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2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2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2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4"/>
            <p:cNvGrpSpPr/>
            <p:nvPr/>
          </p:nvGrpSpPr>
          <p:grpSpPr>
            <a:xfrm flipH="1" flipV="1">
              <a:off x="1584402" y="1903846"/>
              <a:ext cx="9062674" cy="2137112"/>
              <a:chOff x="1584402" y="3589771"/>
              <a:chExt cx="9062674" cy="2137112"/>
            </a:xfrm>
          </p:grpSpPr>
          <p:sp>
            <p:nvSpPr>
              <p:cNvPr id="31" name="任意多边形: 形状 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梯形 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梯形 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梯形 4"/>
              <p:cNvSpPr/>
              <p:nvPr/>
            </p:nvSpPr>
            <p:spPr>
              <a:xfrm rot="3494103" flipV="1">
                <a:off x="1552058" y="5371609"/>
                <a:ext cx="460512" cy="9693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任意多边形: 形状 1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1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1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1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077962" y="1489138"/>
            <a:ext cx="9372634" cy="5183514"/>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获取一条边的权</a:t>
            </a:r>
            <a:endParaRPr lang="zh-CN" altLang="en-US" sz="2400" dirty="0">
              <a:latin typeface="Times New Roman" panose="02020603050405020304" pitchFamily="18" charset="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template &lt;class T&gt;</a:t>
            </a:r>
            <a:endParaRPr lang="en-US" altLang="zh-CN" sz="2400" dirty="0">
              <a:latin typeface="Times New Roman" panose="02020603050405020304" pitchFamily="18" charset="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bool </a:t>
            </a:r>
            <a:r>
              <a:rPr lang="en-US" altLang="zh-CN" sz="2400" dirty="0" err="1">
                <a:latin typeface="Times New Roman" panose="02020603050405020304" pitchFamily="18" charset="0"/>
                <a:cs typeface="Times New Roman" panose="02020603050405020304" pitchFamily="18" charset="0"/>
              </a:rPr>
              <a:t>AdjGraph</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GetEdgeWeight</a:t>
            </a:r>
            <a:r>
              <a:rPr lang="en-US" altLang="zh-CN" sz="2400" dirty="0">
                <a:latin typeface="Times New Roman" panose="02020603050405020304" pitchFamily="18" charset="0"/>
                <a:cs typeface="Times New Roman" panose="02020603050405020304" pitchFamily="18" charset="0"/>
              </a:rPr>
              <a:t>(int nV1, int nV2, int &amp;</a:t>
            </a:r>
            <a:r>
              <a:rPr lang="en-US" altLang="zh-CN" sz="2400" dirty="0" err="1">
                <a:latin typeface="Times New Roman" panose="02020603050405020304" pitchFamily="18" charset="0"/>
                <a:cs typeface="Times New Roman" panose="02020603050405020304" pitchFamily="18" charset="0"/>
              </a:rPr>
              <a:t>nWeight</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IsEdge</a:t>
            </a:r>
            <a:r>
              <a:rPr lang="en-US" altLang="zh-CN" sz="2400" dirty="0">
                <a:latin typeface="Times New Roman" panose="02020603050405020304" pitchFamily="18" charset="0"/>
                <a:cs typeface="Times New Roman" panose="02020603050405020304" pitchFamily="18" charset="0"/>
              </a:rPr>
              <a:t>(nV1, nV2))</a:t>
            </a:r>
            <a:endParaRPr lang="en-US" altLang="zh-CN" sz="2400" dirty="0">
              <a:latin typeface="Times New Roman" panose="02020603050405020304" pitchFamily="18" charset="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 		return false;</a:t>
            </a:r>
            <a:endParaRPr lang="en-US" altLang="zh-CN" sz="2400" dirty="0">
              <a:latin typeface="Times New Roman" panose="02020603050405020304" pitchFamily="18" charset="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nWeight</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m_nAdjMatrix</a:t>
            </a:r>
            <a:r>
              <a:rPr lang="en-US" altLang="zh-CN" sz="2400" dirty="0">
                <a:latin typeface="Times New Roman" panose="02020603050405020304" pitchFamily="18" charset="0"/>
                <a:cs typeface="Times New Roman" panose="02020603050405020304" pitchFamily="18" charset="0"/>
              </a:rPr>
              <a:t>[nV1][nV2];</a:t>
            </a:r>
            <a:endParaRPr lang="en-US" altLang="zh-CN" sz="2400" dirty="0">
              <a:latin typeface="Times New Roman" panose="02020603050405020304" pitchFamily="18" charset="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 		return true;</a:t>
            </a:r>
            <a:endParaRPr lang="en-US" altLang="zh-CN" sz="2400" dirty="0">
              <a:latin typeface="Times New Roman" panose="02020603050405020304" pitchFamily="18" charset="0"/>
              <a:cs typeface="Times New Roman" panose="02020603050405020304" pitchFamily="18" charset="0"/>
            </a:endParaRPr>
          </a:p>
          <a:p>
            <a:pPr marL="0" indent="0">
              <a:lnSpc>
                <a:spcPct val="120000"/>
              </a:lnSpc>
              <a:buNone/>
            </a:pPr>
            <a:r>
              <a:rPr lang="en-US" altLang="zh-CN"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24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408134" y="242623"/>
            <a:ext cx="6883151" cy="876848"/>
            <a:chOff x="326687" y="247818"/>
            <a:chExt cx="5998636" cy="725466"/>
          </a:xfrm>
        </p:grpSpPr>
        <p:sp>
          <p:nvSpPr>
            <p:cNvPr id="4" name="文本框 3"/>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图的邻接矩阵表示法的实现</a:t>
              </a:r>
              <a:endParaRPr lang="zh-CN" altLang="en-US" sz="2400" kern="0" dirty="0">
                <a:solidFill>
                  <a:srgbClr val="0070C0"/>
                </a:solidFill>
                <a:latin typeface="+mn-ea"/>
              </a:endParaRPr>
            </a:p>
          </p:txBody>
        </p:sp>
        <p:grpSp>
          <p:nvGrpSpPr>
            <p:cNvPr id="5" name="组合 4"/>
            <p:cNvGrpSpPr/>
            <p:nvPr/>
          </p:nvGrpSpPr>
          <p:grpSpPr>
            <a:xfrm>
              <a:off x="326687" y="247818"/>
              <a:ext cx="4861582" cy="725466"/>
              <a:chOff x="326687" y="247818"/>
              <a:chExt cx="4861582" cy="725466"/>
            </a:xfrm>
          </p:grpSpPr>
          <p:grpSp>
            <p:nvGrpSpPr>
              <p:cNvPr id="6" name="组合 5"/>
              <p:cNvGrpSpPr/>
              <p:nvPr/>
            </p:nvGrpSpPr>
            <p:grpSpPr>
              <a:xfrm>
                <a:off x="349799" y="247818"/>
                <a:ext cx="4791980" cy="261575"/>
                <a:chOff x="349799" y="247818"/>
                <a:chExt cx="4791980" cy="261575"/>
              </a:xfrm>
            </p:grpSpPr>
            <p:cxnSp>
              <p:nvCxnSpPr>
                <p:cNvPr id="21" name="直接连接符 2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6"/>
              <p:cNvGrpSpPr/>
              <p:nvPr/>
            </p:nvGrpSpPr>
            <p:grpSpPr>
              <a:xfrm>
                <a:off x="349799" y="711709"/>
                <a:ext cx="4815092" cy="261575"/>
                <a:chOff x="358852" y="925118"/>
                <a:chExt cx="4815092" cy="261575"/>
              </a:xfrm>
            </p:grpSpPr>
            <p:cxnSp>
              <p:nvCxnSpPr>
                <p:cNvPr id="14" name="直接连接符 1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1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7"/>
              <p:cNvGrpSpPr/>
              <p:nvPr/>
            </p:nvGrpSpPr>
            <p:grpSpPr>
              <a:xfrm>
                <a:off x="5138963" y="489126"/>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8"/>
              <p:cNvGrpSpPr/>
              <p:nvPr/>
            </p:nvGrpSpPr>
            <p:grpSpPr>
              <a:xfrm>
                <a:off x="326687" y="399838"/>
                <a:ext cx="49306" cy="329693"/>
                <a:chOff x="5138963" y="489126"/>
                <a:chExt cx="49306" cy="329693"/>
              </a:xfrm>
            </p:grpSpPr>
            <p:sp>
              <p:nvSpPr>
                <p:cNvPr id="10" name="椭圆 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49" name="组合 2"/>
          <p:cNvGrpSpPr/>
          <p:nvPr/>
        </p:nvGrpSpPr>
        <p:grpSpPr>
          <a:xfrm>
            <a:off x="1485000" y="1245089"/>
            <a:ext cx="9601200" cy="5475767"/>
            <a:chOff x="1584402" y="1903846"/>
            <a:chExt cx="9062674" cy="3823037"/>
          </a:xfrm>
        </p:grpSpPr>
        <p:grpSp>
          <p:nvGrpSpPr>
            <p:cNvPr id="50" name="组合 3"/>
            <p:cNvGrpSpPr/>
            <p:nvPr/>
          </p:nvGrpSpPr>
          <p:grpSpPr>
            <a:xfrm>
              <a:off x="1584402" y="3589771"/>
              <a:ext cx="9062674" cy="2137112"/>
              <a:chOff x="1584402" y="3589771"/>
              <a:chExt cx="9062674" cy="2137112"/>
            </a:xfrm>
          </p:grpSpPr>
          <p:sp>
            <p:nvSpPr>
              <p:cNvPr id="61" name="任意多边形: 形状 1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1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1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4"/>
              <p:cNvSpPr/>
              <p:nvPr/>
            </p:nvSpPr>
            <p:spPr>
              <a:xfrm rot="3542791" flipV="1">
                <a:off x="1548941" y="5383236"/>
                <a:ext cx="460512" cy="8073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1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任意多边形: 形状 1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2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2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2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4"/>
            <p:cNvGrpSpPr/>
            <p:nvPr/>
          </p:nvGrpSpPr>
          <p:grpSpPr>
            <a:xfrm flipH="1" flipV="1">
              <a:off x="1584402" y="1903846"/>
              <a:ext cx="9062674" cy="2137112"/>
              <a:chOff x="1584402" y="3589771"/>
              <a:chExt cx="9062674" cy="2137112"/>
            </a:xfrm>
          </p:grpSpPr>
          <p:sp>
            <p:nvSpPr>
              <p:cNvPr id="52" name="任意多边形: 形状 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梯形 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梯形 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4"/>
              <p:cNvSpPr/>
              <p:nvPr/>
            </p:nvSpPr>
            <p:spPr>
              <a:xfrm rot="3494103" flipV="1">
                <a:off x="1552058" y="5371609"/>
                <a:ext cx="460512" cy="9693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椭圆 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任意多边形: 形状 1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1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1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1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27538" y="2833999"/>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283771" y="3501847"/>
              <a:ext cx="1107996" cy="646331"/>
            </a:xfrm>
            <a:prstGeom prst="rect">
              <a:avLst/>
            </a:prstGeom>
          </p:spPr>
          <p:txBody>
            <a:bodyPr wrap="none">
              <a:spAutoFit/>
            </a:bodyPr>
            <a:lstStyle/>
            <a:p>
              <a:r>
                <a:rPr lang="zh-CN" altLang="en-US" sz="3600" dirty="0">
                  <a:solidFill>
                    <a:srgbClr val="0070C0"/>
                  </a:solidFill>
                  <a:latin typeface="+mn-ea"/>
                </a:rPr>
                <a:t>提示</a:t>
              </a:r>
              <a:endParaRPr lang="zh-CN" altLang="en-US" sz="3600" dirty="0"/>
            </a:p>
          </p:txBody>
        </p:sp>
      </p:grpSp>
      <p:grpSp>
        <p:nvGrpSpPr>
          <p:cNvPr id="78" name="组合 77"/>
          <p:cNvGrpSpPr/>
          <p:nvPr/>
        </p:nvGrpSpPr>
        <p:grpSpPr>
          <a:xfrm>
            <a:off x="2184915" y="2512645"/>
            <a:ext cx="9334635" cy="2586406"/>
            <a:chOff x="2184915" y="2512645"/>
            <a:chExt cx="9334635" cy="2586406"/>
          </a:xfrm>
        </p:grpSpPr>
        <p:sp>
          <p:nvSpPr>
            <p:cNvPr id="79"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035020" y="2617049"/>
              <a:ext cx="8267700" cy="24311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将关于图邻接矩阵表示类模板的声明代码和关于图邻接矩阵表示类模板的实现代码（以及后面要学习的</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BFSTraverse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和</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DFSTraverse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DFS</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等函数）一起存储在</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AdjGraph.h</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文件中，以后就可以基于该类模板快速完成图相关应用问题的求解。</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81" name="组合 80"/>
          <p:cNvGrpSpPr/>
          <p:nvPr/>
        </p:nvGrpSpPr>
        <p:grpSpPr>
          <a:xfrm>
            <a:off x="408134" y="242623"/>
            <a:ext cx="6883151" cy="876848"/>
            <a:chOff x="326687" y="247818"/>
            <a:chExt cx="5998636" cy="725466"/>
          </a:xfrm>
        </p:grpSpPr>
        <p:sp>
          <p:nvSpPr>
            <p:cNvPr id="82" name="文本框 81"/>
            <p:cNvSpPr txBox="1"/>
            <p:nvPr/>
          </p:nvSpPr>
          <p:spPr bwMode="auto">
            <a:xfrm>
              <a:off x="1265171" y="398456"/>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图的邻接矩阵表示法的实现</a:t>
              </a:r>
              <a:endParaRPr lang="zh-CN" altLang="en-US" sz="2400" kern="0" dirty="0">
                <a:solidFill>
                  <a:srgbClr val="0070C0"/>
                </a:solidFill>
                <a:latin typeface="+mn-ea"/>
              </a:endParaRPr>
            </a:p>
          </p:txBody>
        </p:sp>
        <p:grpSp>
          <p:nvGrpSpPr>
            <p:cNvPr id="83" name="组合 82"/>
            <p:cNvGrpSpPr/>
            <p:nvPr/>
          </p:nvGrpSpPr>
          <p:grpSpPr>
            <a:xfrm>
              <a:off x="326687" y="247818"/>
              <a:ext cx="4861582" cy="725466"/>
              <a:chOff x="326687" y="247818"/>
              <a:chExt cx="4861582" cy="725466"/>
            </a:xfrm>
          </p:grpSpPr>
          <p:grpSp>
            <p:nvGrpSpPr>
              <p:cNvPr id="84" name="组合 83"/>
              <p:cNvGrpSpPr/>
              <p:nvPr/>
            </p:nvGrpSpPr>
            <p:grpSpPr>
              <a:xfrm>
                <a:off x="349799" y="247818"/>
                <a:ext cx="4791980" cy="261575"/>
                <a:chOff x="349799" y="247818"/>
                <a:chExt cx="4791980" cy="261575"/>
              </a:xfrm>
            </p:grpSpPr>
            <p:cxnSp>
              <p:nvCxnSpPr>
                <p:cNvPr id="99" name="直接连接符 9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3" name="任意多边形: 形状 10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04" name="任意多边形: 形状 10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5" name="组合 84"/>
              <p:cNvGrpSpPr/>
              <p:nvPr/>
            </p:nvGrpSpPr>
            <p:grpSpPr>
              <a:xfrm>
                <a:off x="349799" y="711709"/>
                <a:ext cx="4815092" cy="261575"/>
                <a:chOff x="358852" y="925118"/>
                <a:chExt cx="4815092" cy="261575"/>
              </a:xfrm>
            </p:grpSpPr>
            <p:cxnSp>
              <p:nvCxnSpPr>
                <p:cNvPr id="92" name="直接连接符 9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7" name="任意多边形: 形状 9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98" name="任意多边形: 形状 9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6" name="组合 85"/>
              <p:cNvGrpSpPr/>
              <p:nvPr/>
            </p:nvGrpSpPr>
            <p:grpSpPr>
              <a:xfrm>
                <a:off x="5138963" y="489126"/>
                <a:ext cx="49306" cy="329693"/>
                <a:chOff x="5138963" y="489126"/>
                <a:chExt cx="49306" cy="329693"/>
              </a:xfrm>
            </p:grpSpPr>
            <p:sp>
              <p:nvSpPr>
                <p:cNvPr id="90" name="椭圆 8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87" name="组合 86"/>
              <p:cNvGrpSpPr/>
              <p:nvPr/>
            </p:nvGrpSpPr>
            <p:grpSpPr>
              <a:xfrm>
                <a:off x="326687" y="399838"/>
                <a:ext cx="49306" cy="329693"/>
                <a:chOff x="5138963" y="489126"/>
                <a:chExt cx="49306" cy="329693"/>
              </a:xfrm>
            </p:grpSpPr>
            <p:sp>
              <p:nvSpPr>
                <p:cNvPr id="88" name="椭圆 8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675046"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图的遍历</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31" name="文本框 30"/>
          <p:cNvSpPr txBox="1"/>
          <p:nvPr/>
        </p:nvSpPr>
        <p:spPr>
          <a:xfrm>
            <a:off x="1341404" y="1682309"/>
            <a:ext cx="9727206" cy="1200329"/>
          </a:xfrm>
          <a:prstGeom prst="rect">
            <a:avLst/>
          </a:prstGeom>
          <a:noFill/>
        </p:spPr>
        <p:txBody>
          <a:bodyPr wrap="square" rtlCol="0">
            <a:spAutoFit/>
          </a:bodyPr>
          <a:lstStyle/>
          <a:p>
            <a:r>
              <a:rPr lang="zh-CN" altLang="en-US" sz="2400" dirty="0">
                <a:solidFill>
                  <a:srgbClr val="0070C0"/>
                </a:solidFill>
                <a:latin typeface="+mn-ea"/>
              </a:rPr>
              <a:t>图的遍历</a:t>
            </a:r>
            <a:r>
              <a:rPr lang="zh-CN" altLang="en-US" sz="2400" dirty="0">
                <a:solidFill>
                  <a:schemeClr val="tx1">
                    <a:lumMod val="85000"/>
                    <a:lumOff val="15000"/>
                  </a:schemeClr>
                </a:solidFill>
                <a:latin typeface="+mn-ea"/>
              </a:rPr>
              <a:t>是指从某一顶点出发按照某种规则依次访问图中的所有顶点，且每个顶点只被访问一次。</a:t>
            </a:r>
            <a:endParaRPr lang="en-US" altLang="zh-CN" sz="2400" dirty="0">
              <a:solidFill>
                <a:schemeClr val="tx1">
                  <a:lumMod val="85000"/>
                  <a:lumOff val="15000"/>
                </a:schemeClr>
              </a:solidFill>
              <a:latin typeface="+mn-ea"/>
            </a:endParaRPr>
          </a:p>
          <a:p>
            <a:endParaRPr lang="zh-CN" altLang="en-US" sz="2400" dirty="0">
              <a:latin typeface="+mn-ea"/>
            </a:endParaRPr>
          </a:p>
        </p:txBody>
      </p:sp>
      <p:sp>
        <p:nvSpPr>
          <p:cNvPr id="32" name="矩形 31"/>
          <p:cNvSpPr/>
          <p:nvPr/>
        </p:nvSpPr>
        <p:spPr>
          <a:xfrm>
            <a:off x="1094103" y="2951245"/>
            <a:ext cx="3948517" cy="387798"/>
          </a:xfrm>
          <a:prstGeom prst="rect">
            <a:avLst/>
          </a:prstGeom>
        </p:spPr>
        <p:txBody>
          <a:bodyPr wrap="none">
            <a:spAutoFit/>
          </a:bodyPr>
          <a:lstStyle/>
          <a:p>
            <a:pPr indent="374650">
              <a:lnSpc>
                <a:spcPct val="80000"/>
              </a:lnSpc>
            </a:pPr>
            <a:r>
              <a:rPr lang="zh-CN" altLang="en-US" sz="2400" dirty="0">
                <a:solidFill>
                  <a:srgbClr val="0070C0"/>
                </a:solidFill>
                <a:latin typeface="+mn-ea"/>
              </a:rPr>
              <a:t>图的遍历要解决的问题：</a:t>
            </a:r>
            <a:endParaRPr lang="en-US" altLang="zh-CN" sz="2400" dirty="0">
              <a:solidFill>
                <a:srgbClr val="0070C0"/>
              </a:solidFill>
              <a:latin typeface="+mn-ea"/>
            </a:endParaRPr>
          </a:p>
        </p:txBody>
      </p:sp>
      <p:sp>
        <p:nvSpPr>
          <p:cNvPr id="33" name="矩形 32"/>
          <p:cNvSpPr/>
          <p:nvPr/>
        </p:nvSpPr>
        <p:spPr>
          <a:xfrm>
            <a:off x="1190445" y="3361403"/>
            <a:ext cx="9763371" cy="2308324"/>
          </a:xfrm>
          <a:prstGeom prst="rect">
            <a:avLst/>
          </a:prstGeom>
        </p:spPr>
        <p:txBody>
          <a:bodyPr wrap="square">
            <a:spAutoFit/>
          </a:bodyPr>
          <a:lstStyle/>
          <a:p>
            <a:pPr marL="6858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mn-ea"/>
              </a:rPr>
              <a:t>在图中存在回路的情况下，从某个顶点出发访问图中其他顶点，最后可能又会回到初始顶点造成重复访问；</a:t>
            </a:r>
            <a:endParaRPr lang="en-US" altLang="zh-CN" sz="2400" dirty="0">
              <a:solidFill>
                <a:schemeClr val="tx1">
                  <a:lumMod val="85000"/>
                  <a:lumOff val="15000"/>
                </a:schemeClr>
              </a:solidFill>
              <a:latin typeface="+mn-ea"/>
            </a:endParaRPr>
          </a:p>
          <a:p>
            <a:pPr marL="6858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mn-ea"/>
              </a:rPr>
              <a:t>对于非连通图或非强连通图来说，从某个顶点出发不一定能访问到其他所有顶点。</a:t>
            </a:r>
            <a:endParaRPr lang="zh-CN" altLang="en-US" sz="2400" dirty="0">
              <a:solidFill>
                <a:schemeClr val="tx1">
                  <a:lumMod val="85000"/>
                  <a:lumOff val="15000"/>
                </a:schemeClr>
              </a:solidFill>
              <a:latin typeface="+mn-ea"/>
            </a:endParaRPr>
          </a:p>
        </p:txBody>
      </p:sp>
      <p:grpSp>
        <p:nvGrpSpPr>
          <p:cNvPr id="29" name="组合 28"/>
          <p:cNvGrpSpPr/>
          <p:nvPr/>
        </p:nvGrpSpPr>
        <p:grpSpPr>
          <a:xfrm>
            <a:off x="1182351" y="2540806"/>
            <a:ext cx="10005899" cy="3355791"/>
            <a:chOff x="5960125" y="2504386"/>
            <a:chExt cx="5179022" cy="2756474"/>
          </a:xfrm>
        </p:grpSpPr>
        <p:grpSp>
          <p:nvGrpSpPr>
            <p:cNvPr id="30" name="组合 29"/>
            <p:cNvGrpSpPr/>
            <p:nvPr/>
          </p:nvGrpSpPr>
          <p:grpSpPr>
            <a:xfrm>
              <a:off x="5960125" y="2504386"/>
              <a:ext cx="5179022" cy="2756474"/>
              <a:chOff x="1584402" y="1903846"/>
              <a:chExt cx="9062674" cy="3823037"/>
            </a:xfrm>
          </p:grpSpPr>
          <p:grpSp>
            <p:nvGrpSpPr>
              <p:cNvPr id="35" name="组合 34"/>
              <p:cNvGrpSpPr/>
              <p:nvPr/>
            </p:nvGrpSpPr>
            <p:grpSpPr>
              <a:xfrm>
                <a:off x="1584402" y="3589771"/>
                <a:ext cx="9062674" cy="2137112"/>
                <a:chOff x="1584402" y="3589771"/>
                <a:chExt cx="9062674" cy="2137112"/>
              </a:xfrm>
            </p:grpSpPr>
            <p:sp>
              <p:nvSpPr>
                <p:cNvPr id="46"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flipH="1" flipV="1">
                <a:off x="1584402" y="1903846"/>
                <a:ext cx="9062674" cy="2137112"/>
                <a:chOff x="1584402" y="3589771"/>
                <a:chExt cx="9062674" cy="2137112"/>
              </a:xfrm>
            </p:grpSpPr>
            <p:sp>
              <p:nvSpPr>
                <p:cNvPr id="37"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3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4" name="矩形 33"/>
            <p:cNvSpPr/>
            <p:nvPr/>
          </p:nvSpPr>
          <p:spPr>
            <a:xfrm>
              <a:off x="7429512" y="3098364"/>
              <a:ext cx="2318206" cy="461665"/>
            </a:xfrm>
            <a:prstGeom prst="rect">
              <a:avLst/>
            </a:prstGeom>
          </p:spPr>
          <p:txBody>
            <a:bodyPr wrap="square">
              <a:spAutoFit/>
            </a:bodyPr>
            <a:lstStyle/>
            <a:p>
              <a:endParaRPr lang="zh-CN" altLang="en-US" sz="2400" dirty="0">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wipe(left)">
                                      <p:cBhvr>
                                        <p:cTn id="23" dur="500"/>
                                        <p:tgtEl>
                                          <p:spTgt spid="33">
                                            <p:txEl>
                                              <p:pRg st="0" end="0"/>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3">
                                            <p:txEl>
                                              <p:pRg st="1" end="1"/>
                                            </p:txEl>
                                          </p:spTgt>
                                        </p:tgtEl>
                                        <p:attrNameLst>
                                          <p:attrName>style.visibility</p:attrName>
                                        </p:attrNameLst>
                                      </p:cBhvr>
                                      <p:to>
                                        <p:strVal val="visible"/>
                                      </p:to>
                                    </p:set>
                                    <p:animEffect transition="in" filter="wipe(left)">
                                      <p:cBhvr>
                                        <p:cTn id="27"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179062" y="1833187"/>
            <a:ext cx="9822541" cy="3490186"/>
          </a:xfrm>
          <a:prstGeom prst="rect">
            <a:avLst/>
          </a:prstGeom>
        </p:spPr>
        <p:txBody>
          <a:bodyPr wrap="square">
            <a:spAutoFit/>
          </a:bodyPr>
          <a:lstStyle/>
          <a:p>
            <a:pPr marL="92075" algn="just">
              <a:lnSpc>
                <a:spcPct val="120000"/>
              </a:lnSpc>
            </a:pPr>
            <a:r>
              <a:rPr lang="zh-CN" altLang="en-US" sz="2300" dirty="0">
                <a:solidFill>
                  <a:srgbClr val="0070C0"/>
                </a:solidFill>
              </a:rPr>
              <a:t>解决问题的方法：</a:t>
            </a:r>
            <a:endParaRPr lang="en-US" altLang="zh-CN" sz="2300" dirty="0">
              <a:solidFill>
                <a:srgbClr val="0070C0"/>
              </a:solidFill>
            </a:endParaRPr>
          </a:p>
          <a:p>
            <a:pPr marL="92075" algn="just">
              <a:lnSpc>
                <a:spcPct val="120000"/>
              </a:lnSpc>
            </a:pPr>
            <a:r>
              <a:rPr lang="zh-CN" altLang="en-US" sz="2300" dirty="0">
                <a:solidFill>
                  <a:schemeClr val="tx1">
                    <a:lumMod val="85000"/>
                    <a:lumOff val="15000"/>
                  </a:schemeClr>
                </a:solidFill>
              </a:rPr>
              <a:t>可以通过设置一个布尔型的一维数组</a:t>
            </a:r>
            <a:r>
              <a:rPr lang="en-US" altLang="zh-CN" sz="2300" dirty="0">
                <a:solidFill>
                  <a:schemeClr val="tx1">
                    <a:lumMod val="85000"/>
                    <a:lumOff val="15000"/>
                  </a:schemeClr>
                </a:solidFill>
                <a:latin typeface="Times New Roman" panose="02020603050405020304" pitchFamily="18" charset="0"/>
                <a:cs typeface="Times New Roman" panose="02020603050405020304" pitchFamily="18" charset="0"/>
              </a:rPr>
              <a:t>visited</a:t>
            </a:r>
            <a:r>
              <a:rPr lang="zh-CN" altLang="en-US" sz="2300" dirty="0">
                <a:solidFill>
                  <a:schemeClr val="tx1">
                    <a:lumMod val="85000"/>
                    <a:lumOff val="15000"/>
                  </a:schemeClr>
                </a:solidFill>
              </a:rPr>
              <a:t>，</a:t>
            </a:r>
            <a:r>
              <a:rPr lang="en-US" altLang="zh-CN" sz="2300" dirty="0">
                <a:solidFill>
                  <a:schemeClr val="tx1">
                    <a:lumMod val="85000"/>
                    <a:lumOff val="15000"/>
                  </a:schemeClr>
                </a:solidFill>
                <a:latin typeface="Times New Roman" panose="02020603050405020304" pitchFamily="18" charset="0"/>
                <a:cs typeface="Times New Roman" panose="02020603050405020304" pitchFamily="18" charset="0"/>
              </a:rPr>
              <a:t>visited</a:t>
            </a:r>
            <a:r>
              <a:rPr lang="zh-CN" altLang="en-US" sz="2300" dirty="0">
                <a:solidFill>
                  <a:schemeClr val="tx1">
                    <a:lumMod val="85000"/>
                    <a:lumOff val="15000"/>
                  </a:schemeClr>
                </a:solidFill>
              </a:rPr>
              <a:t>数组的长度等于图中顶点的数目，用来记录每个顶点是否被访问过。在从某一顶点出发访问其他顶点的过程中，若访问某顶点时，发现</a:t>
            </a:r>
            <a:r>
              <a:rPr lang="en-US" altLang="zh-CN" sz="2300" dirty="0">
                <a:solidFill>
                  <a:schemeClr val="tx1">
                    <a:lumMod val="85000"/>
                    <a:lumOff val="15000"/>
                  </a:schemeClr>
                </a:solidFill>
                <a:latin typeface="Times New Roman" panose="02020603050405020304" pitchFamily="18" charset="0"/>
                <a:cs typeface="Times New Roman" panose="02020603050405020304" pitchFamily="18" charset="0"/>
              </a:rPr>
              <a:t>visited</a:t>
            </a:r>
            <a:r>
              <a:rPr lang="zh-CN" altLang="en-US" sz="2300" dirty="0">
                <a:solidFill>
                  <a:schemeClr val="tx1">
                    <a:lumMod val="85000"/>
                    <a:lumOff val="15000"/>
                  </a:schemeClr>
                </a:solidFill>
              </a:rPr>
              <a:t>数组中相应元素的值为</a:t>
            </a:r>
            <a:r>
              <a:rPr lang="en-US" altLang="zh-CN" sz="2300" dirty="0">
                <a:solidFill>
                  <a:schemeClr val="tx1">
                    <a:lumMod val="85000"/>
                    <a:lumOff val="15000"/>
                  </a:schemeClr>
                </a:solidFill>
                <a:latin typeface="Times New Roman" panose="02020603050405020304" pitchFamily="18" charset="0"/>
                <a:cs typeface="Times New Roman" panose="02020603050405020304" pitchFamily="18" charset="0"/>
              </a:rPr>
              <a:t>true</a:t>
            </a:r>
            <a:r>
              <a:rPr lang="zh-CN" altLang="en-US" sz="2300" dirty="0">
                <a:solidFill>
                  <a:schemeClr val="tx1">
                    <a:lumMod val="85000"/>
                    <a:lumOff val="15000"/>
                  </a:schemeClr>
                </a:solidFill>
              </a:rPr>
              <a:t>，则表明该顶点已被访问过、不应再重复访问；</a:t>
            </a:r>
            <a:endParaRPr lang="en-US" altLang="zh-CN" sz="2300" dirty="0">
              <a:solidFill>
                <a:schemeClr val="tx1">
                  <a:lumMod val="85000"/>
                  <a:lumOff val="15000"/>
                </a:schemeClr>
              </a:solidFill>
            </a:endParaRPr>
          </a:p>
          <a:p>
            <a:pPr marL="92075" algn="just">
              <a:lnSpc>
                <a:spcPct val="120000"/>
              </a:lnSpc>
            </a:pPr>
            <a:r>
              <a:rPr lang="zh-CN" altLang="en-US" sz="2300" dirty="0">
                <a:solidFill>
                  <a:schemeClr val="tx1">
                    <a:lumMod val="85000"/>
                    <a:lumOff val="15000"/>
                  </a:schemeClr>
                </a:solidFill>
              </a:rPr>
              <a:t>在从某一顶点访问其他顶点的操作完毕后，若发现仍有一些顶点在</a:t>
            </a:r>
            <a:r>
              <a:rPr lang="en-US" altLang="zh-CN" sz="2300" dirty="0">
                <a:solidFill>
                  <a:schemeClr val="tx1">
                    <a:lumMod val="85000"/>
                    <a:lumOff val="15000"/>
                  </a:schemeClr>
                </a:solidFill>
                <a:latin typeface="Times New Roman" panose="02020603050405020304" pitchFamily="18" charset="0"/>
                <a:cs typeface="Times New Roman" panose="02020603050405020304" pitchFamily="18" charset="0"/>
              </a:rPr>
              <a:t>visited</a:t>
            </a:r>
            <a:r>
              <a:rPr lang="zh-CN" altLang="en-US" sz="2300" dirty="0">
                <a:solidFill>
                  <a:schemeClr val="tx1">
                    <a:lumMod val="85000"/>
                    <a:lumOff val="15000"/>
                  </a:schemeClr>
                </a:solidFill>
              </a:rPr>
              <a:t>数组中对应元素的值为</a:t>
            </a:r>
            <a:r>
              <a:rPr lang="en-US" altLang="zh-CN" sz="2300" dirty="0">
                <a:solidFill>
                  <a:schemeClr val="tx1">
                    <a:lumMod val="85000"/>
                    <a:lumOff val="15000"/>
                  </a:schemeClr>
                </a:solidFill>
                <a:latin typeface="Times New Roman" panose="02020603050405020304" pitchFamily="18" charset="0"/>
                <a:cs typeface="Times New Roman" panose="02020603050405020304" pitchFamily="18" charset="0"/>
              </a:rPr>
              <a:t>false</a:t>
            </a:r>
            <a:r>
              <a:rPr lang="zh-CN" altLang="en-US" sz="2300" dirty="0">
                <a:solidFill>
                  <a:schemeClr val="tx1">
                    <a:lumMod val="85000"/>
                    <a:lumOff val="15000"/>
                  </a:schemeClr>
                </a:solidFill>
              </a:rPr>
              <a:t>，则表明该图是非连通图或非强连通图，应从某一未被访问的顶点开始继续遍历图。</a:t>
            </a:r>
            <a:endParaRPr lang="zh-CN" altLang="en-US" sz="2300" dirty="0">
              <a:solidFill>
                <a:schemeClr val="tx1">
                  <a:lumMod val="85000"/>
                  <a:lumOff val="15000"/>
                </a:schemeClr>
              </a:solidFill>
            </a:endParaRPr>
          </a:p>
        </p:txBody>
      </p:sp>
      <p:grpSp>
        <p:nvGrpSpPr>
          <p:cNvPr id="44" name="组合 43"/>
          <p:cNvGrpSpPr/>
          <p:nvPr/>
        </p:nvGrpSpPr>
        <p:grpSpPr>
          <a:xfrm>
            <a:off x="777424" y="1621098"/>
            <a:ext cx="10754172" cy="5072101"/>
            <a:chOff x="6929120" y="2200155"/>
            <a:chExt cx="4302259" cy="5072101"/>
          </a:xfrm>
        </p:grpSpPr>
        <p:sp>
          <p:nvSpPr>
            <p:cNvPr id="48" name="Rectangle 3"/>
            <p:cNvSpPr txBox="1">
              <a:spLocks noChangeArrowheads="1"/>
            </p:cNvSpPr>
            <p:nvPr/>
          </p:nvSpPr>
          <p:spPr>
            <a:xfrm>
              <a:off x="9105617" y="6169960"/>
              <a:ext cx="1153173" cy="110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endParaRPr lang="zh-CN" altLang="en-US" sz="2400" dirty="0">
                <a:solidFill>
                  <a:schemeClr val="tx1">
                    <a:lumMod val="85000"/>
                    <a:lumOff val="15000"/>
                  </a:schemeClr>
                </a:solidFill>
                <a:latin typeface="+mn-ea"/>
              </a:endParaRPr>
            </a:p>
          </p:txBody>
        </p:sp>
        <p:grpSp>
          <p:nvGrpSpPr>
            <p:cNvPr id="49" name="组合 48"/>
            <p:cNvGrpSpPr/>
            <p:nvPr/>
          </p:nvGrpSpPr>
          <p:grpSpPr>
            <a:xfrm rot="16200000">
              <a:off x="7229112" y="1900163"/>
              <a:ext cx="3702276" cy="4302259"/>
              <a:chOff x="1131488" y="2576747"/>
              <a:chExt cx="2267242" cy="2634666"/>
            </a:xfrm>
            <a:solidFill>
              <a:srgbClr val="0070C0"/>
            </a:solidFill>
          </p:grpSpPr>
          <p:sp>
            <p:nvSpPr>
              <p:cNvPr id="50" name="任意多边形: 形状 49"/>
              <p:cNvSpPr/>
              <p:nvPr/>
            </p:nvSpPr>
            <p:spPr>
              <a:xfrm>
                <a:off x="1131488" y="2576747"/>
                <a:ext cx="2267242"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6" name="矩形 5"/>
          <p:cNvSpPr/>
          <p:nvPr/>
        </p:nvSpPr>
        <p:spPr>
          <a:xfrm>
            <a:off x="1884729" y="5804188"/>
            <a:ext cx="4185761" cy="461665"/>
          </a:xfrm>
          <a:prstGeom prst="rect">
            <a:avLst/>
          </a:prstGeom>
        </p:spPr>
        <p:txBody>
          <a:bodyPr wrap="none">
            <a:spAutoFit/>
          </a:bodyPr>
          <a:lstStyle/>
          <a:p>
            <a:r>
              <a:rPr lang="zh-CN" altLang="en-US" sz="2400" dirty="0">
                <a:solidFill>
                  <a:srgbClr val="0070C0"/>
                </a:solidFill>
              </a:rPr>
              <a:t>通常采用两种图的遍历方法：</a:t>
            </a:r>
            <a:endParaRPr lang="zh-CN" altLang="en-US" sz="2400" dirty="0">
              <a:solidFill>
                <a:srgbClr val="0070C0"/>
              </a:solidFill>
            </a:endParaRPr>
          </a:p>
        </p:txBody>
      </p:sp>
      <p:cxnSp>
        <p:nvCxnSpPr>
          <p:cNvPr id="35" name="直接连接符 34"/>
          <p:cNvCxnSpPr/>
          <p:nvPr/>
        </p:nvCxnSpPr>
        <p:spPr>
          <a:xfrm>
            <a:off x="6264113" y="5468062"/>
            <a:ext cx="0" cy="113391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90" name="组合 3"/>
          <p:cNvGrpSpPr/>
          <p:nvPr/>
        </p:nvGrpSpPr>
        <p:grpSpPr>
          <a:xfrm>
            <a:off x="549001" y="555626"/>
            <a:ext cx="3565799" cy="876848"/>
            <a:chOff x="326687" y="247818"/>
            <a:chExt cx="4861582" cy="725466"/>
          </a:xfrm>
        </p:grpSpPr>
        <p:sp>
          <p:nvSpPr>
            <p:cNvPr id="91" name="文本框 5"/>
            <p:cNvSpPr txBox="1"/>
            <p:nvPr/>
          </p:nvSpPr>
          <p:spPr bwMode="auto">
            <a:xfrm>
              <a:off x="1675046"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图的遍历</a:t>
              </a:r>
              <a:endParaRPr lang="zh-CN" altLang="en-US" sz="2400" kern="0" dirty="0">
                <a:solidFill>
                  <a:srgbClr val="0070C0"/>
                </a:solidFill>
                <a:latin typeface="+mn-ea"/>
              </a:endParaRPr>
            </a:p>
          </p:txBody>
        </p:sp>
        <p:grpSp>
          <p:nvGrpSpPr>
            <p:cNvPr id="92" name="组合 6"/>
            <p:cNvGrpSpPr/>
            <p:nvPr/>
          </p:nvGrpSpPr>
          <p:grpSpPr>
            <a:xfrm>
              <a:off x="326687" y="247818"/>
              <a:ext cx="4861582" cy="725466"/>
              <a:chOff x="326687" y="247818"/>
              <a:chExt cx="4861582" cy="725466"/>
            </a:xfrm>
          </p:grpSpPr>
          <p:grpSp>
            <p:nvGrpSpPr>
              <p:cNvPr id="93" name="组合 7"/>
              <p:cNvGrpSpPr/>
              <p:nvPr/>
            </p:nvGrpSpPr>
            <p:grpSpPr>
              <a:xfrm>
                <a:off x="349799" y="247818"/>
                <a:ext cx="4791980" cy="261575"/>
                <a:chOff x="349799" y="247818"/>
                <a:chExt cx="4791980" cy="261575"/>
              </a:xfrm>
            </p:grpSpPr>
            <p:cxnSp>
              <p:nvCxnSpPr>
                <p:cNvPr id="108"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2"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13"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4" name="组合 8"/>
              <p:cNvGrpSpPr/>
              <p:nvPr/>
            </p:nvGrpSpPr>
            <p:grpSpPr>
              <a:xfrm>
                <a:off x="349799" y="711709"/>
                <a:ext cx="4815092" cy="261575"/>
                <a:chOff x="358852" y="925118"/>
                <a:chExt cx="4815092" cy="261575"/>
              </a:xfrm>
            </p:grpSpPr>
            <p:cxnSp>
              <p:nvCxnSpPr>
                <p:cNvPr id="101"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6"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07"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5" name="组合 9"/>
              <p:cNvGrpSpPr/>
              <p:nvPr/>
            </p:nvGrpSpPr>
            <p:grpSpPr>
              <a:xfrm>
                <a:off x="5138963" y="489126"/>
                <a:ext cx="49306" cy="329693"/>
                <a:chOff x="5138963" y="489126"/>
                <a:chExt cx="49306" cy="329693"/>
              </a:xfrm>
            </p:grpSpPr>
            <p:sp>
              <p:nvSpPr>
                <p:cNvPr id="9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6" name="组合 10"/>
              <p:cNvGrpSpPr/>
              <p:nvPr/>
            </p:nvGrpSpPr>
            <p:grpSpPr>
              <a:xfrm>
                <a:off x="326687" y="399838"/>
                <a:ext cx="49306" cy="329693"/>
                <a:chOff x="5138963" y="489126"/>
                <a:chExt cx="49306" cy="329693"/>
              </a:xfrm>
            </p:grpSpPr>
            <p:sp>
              <p:nvSpPr>
                <p:cNvPr id="97"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8"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0" name="矩形 39"/>
          <p:cNvSpPr/>
          <p:nvPr/>
        </p:nvSpPr>
        <p:spPr>
          <a:xfrm>
            <a:off x="7335271" y="5560842"/>
            <a:ext cx="2031325" cy="941155"/>
          </a:xfrm>
          <a:prstGeom prst="rect">
            <a:avLst/>
          </a:prstGeom>
        </p:spPr>
        <p:txBody>
          <a:bodyPr wrap="none">
            <a:spAutoFit/>
          </a:bodyPr>
          <a:lstStyle/>
          <a:p>
            <a:pPr>
              <a:lnSpc>
                <a:spcPct val="120000"/>
              </a:lnSpc>
            </a:pPr>
            <a:r>
              <a:rPr lang="zh-CN" altLang="en-US" sz="2400" dirty="0">
                <a:solidFill>
                  <a:schemeClr val="tx1">
                    <a:lumMod val="85000"/>
                    <a:lumOff val="15000"/>
                  </a:schemeClr>
                </a:solidFill>
                <a:latin typeface="+mn-ea"/>
              </a:rPr>
              <a:t>广度优先遍历</a:t>
            </a:r>
            <a:endParaRPr lang="zh-CN" altLang="en-US" sz="2400" dirty="0">
              <a:solidFill>
                <a:schemeClr val="tx1">
                  <a:lumMod val="85000"/>
                  <a:lumOff val="15000"/>
                </a:schemeClr>
              </a:solidFill>
              <a:latin typeface="+mn-ea"/>
            </a:endParaRPr>
          </a:p>
          <a:p>
            <a:pPr>
              <a:lnSpc>
                <a:spcPct val="120000"/>
              </a:lnSpc>
            </a:pPr>
            <a:r>
              <a:rPr lang="zh-CN" altLang="en-US" sz="2400" dirty="0">
                <a:solidFill>
                  <a:schemeClr val="tx1">
                    <a:lumMod val="85000"/>
                    <a:lumOff val="15000"/>
                  </a:schemeClr>
                </a:solidFill>
                <a:latin typeface="+mn-ea"/>
              </a:rPr>
              <a:t>深度优先遍历</a:t>
            </a:r>
            <a:endParaRPr lang="zh-CN" altLang="en-US" sz="2400" dirty="0">
              <a:solidFill>
                <a:schemeClr val="tx1">
                  <a:lumMod val="85000"/>
                  <a:lumOff val="15000"/>
                </a:schemeClr>
              </a:solidFill>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
                                            <p:txEl>
                                              <p:pRg st="0" end="0"/>
                                            </p:txEl>
                                          </p:spTgt>
                                        </p:tgtEl>
                                        <p:attrNameLst>
                                          <p:attrName>style.visibility</p:attrName>
                                        </p:attrNameLst>
                                      </p:cBhvr>
                                      <p:to>
                                        <p:strVal val="visible"/>
                                      </p:to>
                                    </p:set>
                                    <p:animEffect transition="in" filter="wipe(left)">
                                      <p:cBhvr>
                                        <p:cTn id="15" dur="500"/>
                                        <p:tgtEl>
                                          <p:spTgt spid="41">
                                            <p:txEl>
                                              <p:pRg st="0" end="0"/>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1">
                                            <p:txEl>
                                              <p:pRg st="1" end="1"/>
                                            </p:txEl>
                                          </p:spTgt>
                                        </p:tgtEl>
                                        <p:attrNameLst>
                                          <p:attrName>style.visibility</p:attrName>
                                        </p:attrNameLst>
                                      </p:cBhvr>
                                      <p:to>
                                        <p:strVal val="visible"/>
                                      </p:to>
                                    </p:set>
                                    <p:animEffect transition="in" filter="wipe(left)">
                                      <p:cBhvr>
                                        <p:cTn id="19" dur="500"/>
                                        <p:tgtEl>
                                          <p:spTgt spid="41">
                                            <p:txEl>
                                              <p:pRg st="1" end="1"/>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wipe(left)">
                                      <p:cBhvr>
                                        <p:cTn id="23" dur="500"/>
                                        <p:tgtEl>
                                          <p:spTgt spid="4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73099" y="2480280"/>
            <a:ext cx="9083041" cy="2862322"/>
          </a:xfrm>
          <a:prstGeom prst="rect">
            <a:avLst/>
          </a:prstGeom>
        </p:spPr>
        <p:txBody>
          <a:bodyPr wrap="square">
            <a:spAutoFit/>
          </a:bodyPr>
          <a:lstStyle/>
          <a:p>
            <a:pPr algn="just">
              <a:lnSpc>
                <a:spcPct val="125000"/>
              </a:lnSpc>
            </a:pPr>
            <a:r>
              <a:rPr lang="zh-CN" altLang="zh-CN" sz="2400" dirty="0">
                <a:latin typeface="Times New Roman" panose="02020603050405020304" pitchFamily="18" charset="0"/>
                <a:cs typeface="Times New Roman" panose="02020603050405020304" pitchFamily="18" charset="0"/>
              </a:rPr>
              <a:t>广度优先遍历类似于树的逐层遍历，即先从某一个顶点开始访问，然后访问与该顶点相邻接且未被访问过的顶点集</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(G)</a:t>
            </a:r>
            <a:r>
              <a:rPr lang="zh-CN" altLang="zh-CN" sz="2400" dirty="0">
                <a:latin typeface="Times New Roman" panose="02020603050405020304" pitchFamily="18" charset="0"/>
                <a:cs typeface="Times New Roman" panose="02020603050405020304" pitchFamily="18" charset="0"/>
              </a:rPr>
              <a:t>，再访问与</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(G)</a:t>
            </a:r>
            <a:r>
              <a:rPr lang="zh-CN" altLang="zh-CN" sz="2400" dirty="0">
                <a:latin typeface="Times New Roman" panose="02020603050405020304" pitchFamily="18" charset="0"/>
                <a:cs typeface="Times New Roman" panose="02020603050405020304" pitchFamily="18" charset="0"/>
              </a:rPr>
              <a:t>中顶点相邻接且未被访问过的顶点集</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(G)</a:t>
            </a:r>
            <a:r>
              <a:rPr lang="zh-CN" altLang="zh-CN" sz="2400" dirty="0">
                <a:latin typeface="Times New Roman" panose="02020603050405020304" pitchFamily="18" charset="0"/>
                <a:cs typeface="Times New Roman" panose="02020603050405020304" pitchFamily="18" charset="0"/>
              </a:rPr>
              <a:t>，重复该过程直至与初始顶点连通的所有顶点都被访问完。</a:t>
            </a:r>
            <a:endParaRPr lang="en-US" altLang="zh-CN" sz="2400" dirty="0">
              <a:latin typeface="Times New Roman" panose="02020603050405020304" pitchFamily="18" charset="0"/>
              <a:cs typeface="Times New Roman" panose="02020603050405020304" pitchFamily="18" charset="0"/>
            </a:endParaRPr>
          </a:p>
          <a:p>
            <a:pPr algn="just">
              <a:lnSpc>
                <a:spcPct val="125000"/>
              </a:lnSpc>
            </a:pPr>
            <a:r>
              <a:rPr lang="zh-CN" altLang="zh-CN" sz="2400" dirty="0">
                <a:latin typeface="Times New Roman" panose="02020603050405020304" pitchFamily="18" charset="0"/>
                <a:cs typeface="Times New Roman" panose="02020603050405020304" pitchFamily="18" charset="0"/>
              </a:rPr>
              <a:t>对于非连通图或非强连通图，还要从某一个未被访问的顶点开始重复上一过程，直至所有顶点访问完毕。</a:t>
            </a:r>
            <a:endParaRPr lang="en-US" altLang="zh-CN" sz="2300" dirty="0">
              <a:latin typeface="Times New Roman" panose="02020603050405020304" pitchFamily="18" charset="0"/>
              <a:cs typeface="Times New Roman" panose="02020603050405020304" pitchFamily="18" charset="0"/>
            </a:endParaRPr>
          </a:p>
        </p:txBody>
      </p:sp>
      <p:grpSp>
        <p:nvGrpSpPr>
          <p:cNvPr id="29" name="组合 118"/>
          <p:cNvGrpSpPr/>
          <p:nvPr/>
        </p:nvGrpSpPr>
        <p:grpSpPr>
          <a:xfrm>
            <a:off x="549001" y="555626"/>
            <a:ext cx="3565799" cy="876848"/>
            <a:chOff x="326687" y="247818"/>
            <a:chExt cx="4861582" cy="725466"/>
          </a:xfrm>
        </p:grpSpPr>
        <p:sp>
          <p:nvSpPr>
            <p:cNvPr id="30" name="文本框 119"/>
            <p:cNvSpPr txBox="1"/>
            <p:nvPr/>
          </p:nvSpPr>
          <p:spPr bwMode="auto">
            <a:xfrm>
              <a:off x="948831" y="412399"/>
              <a:ext cx="385230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广度优先遍历算法</a:t>
              </a:r>
              <a:endParaRPr lang="zh-CN" altLang="en-US" sz="2400" kern="0" dirty="0">
                <a:solidFill>
                  <a:srgbClr val="0070C0"/>
                </a:solidFill>
                <a:latin typeface="+mn-ea"/>
              </a:endParaRPr>
            </a:p>
          </p:txBody>
        </p:sp>
        <p:grpSp>
          <p:nvGrpSpPr>
            <p:cNvPr id="42" name="组合 120"/>
            <p:cNvGrpSpPr/>
            <p:nvPr/>
          </p:nvGrpSpPr>
          <p:grpSpPr>
            <a:xfrm>
              <a:off x="326687" y="247818"/>
              <a:ext cx="4861582" cy="725466"/>
              <a:chOff x="326687" y="247818"/>
              <a:chExt cx="4861582" cy="725466"/>
            </a:xfrm>
          </p:grpSpPr>
          <p:grpSp>
            <p:nvGrpSpPr>
              <p:cNvPr id="43" name="组合 121"/>
              <p:cNvGrpSpPr/>
              <p:nvPr/>
            </p:nvGrpSpPr>
            <p:grpSpPr>
              <a:xfrm>
                <a:off x="349799" y="247818"/>
                <a:ext cx="4791980" cy="261575"/>
                <a:chOff x="349799" y="247818"/>
                <a:chExt cx="4791980" cy="261575"/>
              </a:xfrm>
            </p:grpSpPr>
            <p:cxnSp>
              <p:nvCxnSpPr>
                <p:cNvPr id="58" name="直接连接符 13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13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13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13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14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3" name="任意多边形: 形状 14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4" name="组合 122"/>
              <p:cNvGrpSpPr/>
              <p:nvPr/>
            </p:nvGrpSpPr>
            <p:grpSpPr>
              <a:xfrm>
                <a:off x="349799" y="711709"/>
                <a:ext cx="4815092" cy="261575"/>
                <a:chOff x="358852" y="925118"/>
                <a:chExt cx="4815092" cy="261575"/>
              </a:xfrm>
            </p:grpSpPr>
            <p:cxnSp>
              <p:nvCxnSpPr>
                <p:cNvPr id="51" name="直接连接符 12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13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13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13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13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6" name="任意多边形: 形状 13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7" name="任意多边形: 形状 13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5" name="组合 123"/>
              <p:cNvGrpSpPr/>
              <p:nvPr/>
            </p:nvGrpSpPr>
            <p:grpSpPr>
              <a:xfrm>
                <a:off x="5138963" y="489126"/>
                <a:ext cx="49306" cy="329693"/>
                <a:chOff x="5138963" y="489126"/>
                <a:chExt cx="49306" cy="329693"/>
              </a:xfrm>
            </p:grpSpPr>
            <p:sp>
              <p:nvSpPr>
                <p:cNvPr id="49" name="椭圆 12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12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6" name="组合 124"/>
              <p:cNvGrpSpPr/>
              <p:nvPr/>
            </p:nvGrpSpPr>
            <p:grpSpPr>
              <a:xfrm>
                <a:off x="326687" y="399838"/>
                <a:ext cx="49306" cy="329693"/>
                <a:chOff x="5138963" y="489126"/>
                <a:chExt cx="49306" cy="329693"/>
              </a:xfrm>
            </p:grpSpPr>
            <p:sp>
              <p:nvSpPr>
                <p:cNvPr id="47" name="椭圆 12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8" name="椭圆 12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8" name="组合 55"/>
          <p:cNvGrpSpPr/>
          <p:nvPr/>
        </p:nvGrpSpPr>
        <p:grpSpPr>
          <a:xfrm>
            <a:off x="1242290" y="1969275"/>
            <a:ext cx="9853198" cy="3764172"/>
            <a:chOff x="1584402" y="1903846"/>
            <a:chExt cx="9062674" cy="3823037"/>
          </a:xfrm>
        </p:grpSpPr>
        <p:grpSp>
          <p:nvGrpSpPr>
            <p:cNvPr id="31" name="组合 57"/>
            <p:cNvGrpSpPr/>
            <p:nvPr/>
          </p:nvGrpSpPr>
          <p:grpSpPr>
            <a:xfrm>
              <a:off x="1584402" y="3589771"/>
              <a:ext cx="9062674" cy="2137112"/>
              <a:chOff x="1584402" y="3589771"/>
              <a:chExt cx="9062674" cy="2137112"/>
            </a:xfrm>
          </p:grpSpPr>
          <p:sp>
            <p:nvSpPr>
              <p:cNvPr id="65" name="任意多边形: 形状 8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9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梯形 9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9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任意多边形: 形状 9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9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9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9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58"/>
            <p:cNvGrpSpPr/>
            <p:nvPr/>
          </p:nvGrpSpPr>
          <p:grpSpPr>
            <a:xfrm flipH="1" flipV="1">
              <a:off x="1584402" y="1903846"/>
              <a:ext cx="9062674" cy="2137112"/>
              <a:chOff x="1584402" y="3589771"/>
              <a:chExt cx="9062674" cy="2137112"/>
            </a:xfrm>
          </p:grpSpPr>
          <p:sp>
            <p:nvSpPr>
              <p:cNvPr id="33"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8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任意多边形: 形状 8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组合 118"/>
          <p:cNvGrpSpPr/>
          <p:nvPr/>
        </p:nvGrpSpPr>
        <p:grpSpPr>
          <a:xfrm>
            <a:off x="549001" y="555626"/>
            <a:ext cx="3565799" cy="876848"/>
            <a:chOff x="326687" y="247818"/>
            <a:chExt cx="4861582" cy="725466"/>
          </a:xfrm>
        </p:grpSpPr>
        <p:sp>
          <p:nvSpPr>
            <p:cNvPr id="81" name="文本框 119"/>
            <p:cNvSpPr txBox="1"/>
            <p:nvPr/>
          </p:nvSpPr>
          <p:spPr bwMode="auto">
            <a:xfrm>
              <a:off x="948831" y="412399"/>
              <a:ext cx="385230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广度优先遍历算法</a:t>
              </a:r>
              <a:endParaRPr lang="zh-CN" altLang="en-US" sz="2400" kern="0" dirty="0">
                <a:solidFill>
                  <a:srgbClr val="0070C0"/>
                </a:solidFill>
                <a:latin typeface="+mn-ea"/>
              </a:endParaRPr>
            </a:p>
          </p:txBody>
        </p:sp>
        <p:grpSp>
          <p:nvGrpSpPr>
            <p:cNvPr id="92" name="组合 120"/>
            <p:cNvGrpSpPr/>
            <p:nvPr/>
          </p:nvGrpSpPr>
          <p:grpSpPr>
            <a:xfrm>
              <a:off x="326687" y="247818"/>
              <a:ext cx="4861582" cy="725466"/>
              <a:chOff x="326687" y="247818"/>
              <a:chExt cx="4861582" cy="725466"/>
            </a:xfrm>
          </p:grpSpPr>
          <p:grpSp>
            <p:nvGrpSpPr>
              <p:cNvPr id="94" name="组合 121"/>
              <p:cNvGrpSpPr/>
              <p:nvPr/>
            </p:nvGrpSpPr>
            <p:grpSpPr>
              <a:xfrm>
                <a:off x="349799" y="247818"/>
                <a:ext cx="4791980" cy="261575"/>
                <a:chOff x="349799" y="247818"/>
                <a:chExt cx="4791980" cy="261575"/>
              </a:xfrm>
            </p:grpSpPr>
            <p:cxnSp>
              <p:nvCxnSpPr>
                <p:cNvPr id="113" name="直接连接符 13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3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3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3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8" name="任意多边形: 形状 14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19" name="任意多边形: 形状 14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6" name="组合 122"/>
              <p:cNvGrpSpPr/>
              <p:nvPr/>
            </p:nvGrpSpPr>
            <p:grpSpPr>
              <a:xfrm>
                <a:off x="349799" y="711709"/>
                <a:ext cx="4815092" cy="261575"/>
                <a:chOff x="358852" y="925118"/>
                <a:chExt cx="4815092" cy="261575"/>
              </a:xfrm>
            </p:grpSpPr>
            <p:cxnSp>
              <p:nvCxnSpPr>
                <p:cNvPr id="106" name="直接连接符 12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3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3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3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3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1" name="任意多边形: 形状 13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12" name="任意多边形: 形状 13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7" name="组合 123"/>
              <p:cNvGrpSpPr/>
              <p:nvPr/>
            </p:nvGrpSpPr>
            <p:grpSpPr>
              <a:xfrm>
                <a:off x="5138963" y="489126"/>
                <a:ext cx="49306" cy="329693"/>
                <a:chOff x="5138963" y="489126"/>
                <a:chExt cx="49306" cy="329693"/>
              </a:xfrm>
            </p:grpSpPr>
            <p:sp>
              <p:nvSpPr>
                <p:cNvPr id="104" name="椭圆 12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12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8" name="组合 124"/>
              <p:cNvGrpSpPr/>
              <p:nvPr/>
            </p:nvGrpSpPr>
            <p:grpSpPr>
              <a:xfrm>
                <a:off x="326687" y="399838"/>
                <a:ext cx="49306" cy="329693"/>
                <a:chOff x="5138963" y="489126"/>
                <a:chExt cx="49306" cy="329693"/>
              </a:xfrm>
            </p:grpSpPr>
            <p:sp>
              <p:nvSpPr>
                <p:cNvPr id="100" name="椭圆 12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2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120" name="组合 55"/>
          <p:cNvGrpSpPr/>
          <p:nvPr/>
        </p:nvGrpSpPr>
        <p:grpSpPr>
          <a:xfrm>
            <a:off x="5877025" y="1818073"/>
            <a:ext cx="5179022" cy="4081454"/>
            <a:chOff x="1584402" y="1903846"/>
            <a:chExt cx="9062674" cy="3823037"/>
          </a:xfrm>
        </p:grpSpPr>
        <p:grpSp>
          <p:nvGrpSpPr>
            <p:cNvPr id="121" name="组合 57"/>
            <p:cNvGrpSpPr/>
            <p:nvPr/>
          </p:nvGrpSpPr>
          <p:grpSpPr>
            <a:xfrm>
              <a:off x="1584402" y="3589771"/>
              <a:ext cx="9062674" cy="2137112"/>
              <a:chOff x="1584402" y="3589771"/>
              <a:chExt cx="9062674" cy="2137112"/>
            </a:xfrm>
          </p:grpSpPr>
          <p:sp>
            <p:nvSpPr>
              <p:cNvPr id="156" name="任意多边形: 形状 8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梯形 9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梯形 9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梯形 4"/>
              <p:cNvSpPr/>
              <p:nvPr/>
            </p:nvSpPr>
            <p:spPr>
              <a:xfrm rot="3841127" flipV="1">
                <a:off x="1579232" y="5342737"/>
                <a:ext cx="460512" cy="14682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9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1" name="任意多边形: 形状 9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任意多边形: 形状 9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任意多边形: 形状 9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任意多边形: 形状 9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58"/>
            <p:cNvGrpSpPr/>
            <p:nvPr/>
          </p:nvGrpSpPr>
          <p:grpSpPr>
            <a:xfrm flipH="1" flipV="1">
              <a:off x="1584402" y="1903846"/>
              <a:ext cx="9062674" cy="2137112"/>
              <a:chOff x="1584402" y="3589771"/>
              <a:chExt cx="9062674" cy="2137112"/>
            </a:xfrm>
          </p:grpSpPr>
          <p:sp>
            <p:nvSpPr>
              <p:cNvPr id="123"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梯形 4"/>
              <p:cNvSpPr/>
              <p:nvPr/>
            </p:nvSpPr>
            <p:spPr>
              <a:xfrm rot="4113779" flipV="1">
                <a:off x="1568942" y="5312416"/>
                <a:ext cx="460512" cy="187976"/>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8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2" name="任意多边形: 形状 8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5" name="矩形 52"/>
          <p:cNvSpPr/>
          <p:nvPr/>
        </p:nvSpPr>
        <p:spPr>
          <a:xfrm>
            <a:off x="6164362" y="2300853"/>
            <a:ext cx="4626335" cy="978729"/>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开始广度优先遍历这个图的</a:t>
            </a:r>
            <a:r>
              <a:rPr lang="zh-CN" altLang="en-US" sz="2400" dirty="0">
                <a:solidFill>
                  <a:srgbClr val="080808"/>
                </a:solidFill>
                <a:latin typeface="Times New Roman" panose="02020603050405020304" pitchFamily="18" charset="0"/>
                <a:cs typeface="Times New Roman" panose="02020603050405020304" pitchFamily="18" charset="0"/>
              </a:rPr>
              <a:t>结果是什么？</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5" name="Rectangle 4"/>
          <p:cNvSpPr/>
          <p:nvPr/>
        </p:nvSpPr>
        <p:spPr>
          <a:xfrm>
            <a:off x="6315923" y="3224524"/>
            <a:ext cx="4323214" cy="535531"/>
          </a:xfrm>
          <a:prstGeom prst="rect">
            <a:avLst/>
          </a:prstGeom>
        </p:spPr>
        <p:txBody>
          <a:bodyPr wrap="square">
            <a:spAutoFit/>
          </a:bodyPr>
          <a:lstStyle/>
          <a:p>
            <a:pPr lvl="0">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V</a:t>
            </a:r>
            <a:r>
              <a:rPr lang="en-US" altLang="zh-CN" sz="2400" baseline="-25000" dirty="0">
                <a:solidFill>
                  <a:srgbClr val="080808"/>
                </a:solidFill>
                <a:latin typeface="Times New Roman" panose="02020603050405020304" pitchFamily="18" charset="0"/>
                <a:cs typeface="Times New Roman" panose="02020603050405020304" pitchFamily="18" charset="0"/>
              </a:rPr>
              <a:t>0</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1</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2</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4</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3</a:t>
            </a:r>
            <a:endParaRPr lang="zh-CN" altLang="en-US" sz="2400" baseline="-25000" dirty="0">
              <a:solidFill>
                <a:srgbClr val="080808"/>
              </a:solidFill>
              <a:latin typeface="Times New Roman" panose="02020603050405020304" pitchFamily="18" charset="0"/>
              <a:cs typeface="Times New Roman" panose="02020603050405020304" pitchFamily="18" charset="0"/>
            </a:endParaRPr>
          </a:p>
        </p:txBody>
      </p:sp>
      <p:sp>
        <p:nvSpPr>
          <p:cNvPr id="166" name="矩形 52"/>
          <p:cNvSpPr/>
          <p:nvPr/>
        </p:nvSpPr>
        <p:spPr>
          <a:xfrm>
            <a:off x="6137864" y="3798774"/>
            <a:ext cx="4501273" cy="940963"/>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开始广度优先遍历这个图的</a:t>
            </a:r>
            <a:r>
              <a:rPr lang="zh-CN" altLang="en-US" sz="2400" dirty="0">
                <a:solidFill>
                  <a:srgbClr val="080808"/>
                </a:solidFill>
                <a:latin typeface="Times New Roman" panose="02020603050405020304" pitchFamily="18" charset="0"/>
                <a:cs typeface="Times New Roman" panose="02020603050405020304" pitchFamily="18" charset="0"/>
              </a:rPr>
              <a:t>结果是什么？</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167" name="Rectangle 166"/>
          <p:cNvSpPr/>
          <p:nvPr/>
        </p:nvSpPr>
        <p:spPr>
          <a:xfrm>
            <a:off x="6293935" y="4794984"/>
            <a:ext cx="4323214" cy="535531"/>
          </a:xfrm>
          <a:prstGeom prst="rect">
            <a:avLst/>
          </a:prstGeom>
        </p:spPr>
        <p:txBody>
          <a:bodyPr wrap="square">
            <a:spAutoFit/>
          </a:bodyPr>
          <a:lstStyle/>
          <a:p>
            <a:pPr lvl="0">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V</a:t>
            </a:r>
            <a:r>
              <a:rPr lang="en-US" altLang="zh-CN" sz="2400" baseline="-25000" dirty="0">
                <a:solidFill>
                  <a:srgbClr val="080808"/>
                </a:solidFill>
                <a:latin typeface="Times New Roman" panose="02020603050405020304" pitchFamily="18" charset="0"/>
                <a:cs typeface="Times New Roman" panose="02020603050405020304" pitchFamily="18" charset="0"/>
              </a:rPr>
              <a:t>3</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0</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1</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2</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4</a:t>
            </a:r>
            <a:endParaRPr lang="zh-CN" altLang="en-US" sz="2400" baseline="-25000" dirty="0">
              <a:solidFill>
                <a:srgbClr val="080808"/>
              </a:solidFill>
              <a:latin typeface="Times New Roman" panose="02020603050405020304" pitchFamily="18" charset="0"/>
              <a:cs typeface="Times New Roman" panose="02020603050405020304" pitchFamily="18" charset="0"/>
            </a:endParaRPr>
          </a:p>
        </p:txBody>
      </p:sp>
      <p:sp>
        <p:nvSpPr>
          <p:cNvPr id="6" name="Rectangle 20"/>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7" name="Group 1"/>
          <p:cNvGrpSpPr>
            <a:grpSpLocks noChangeAspect="1"/>
          </p:cNvGrpSpPr>
          <p:nvPr/>
        </p:nvGrpSpPr>
        <p:grpSpPr bwMode="auto">
          <a:xfrm>
            <a:off x="1149692" y="2289099"/>
            <a:ext cx="4669447" cy="3070463"/>
            <a:chOff x="2425" y="4930"/>
            <a:chExt cx="3388" cy="2227"/>
          </a:xfrm>
          <a:effectLst>
            <a:outerShdw dist="50800" sx="1000" sy="1000" algn="ctr" rotWithShape="0">
              <a:srgbClr val="EBEDEC">
                <a:alpha val="0"/>
              </a:srgbClr>
            </a:outerShdw>
          </a:effectLst>
        </p:grpSpPr>
        <p:sp>
          <p:nvSpPr>
            <p:cNvPr id="8" name="AutoShape 19"/>
            <p:cNvSpPr>
              <a:spLocks noChangeAspect="1" noChangeArrowheads="1" noTextEdit="1"/>
            </p:cNvSpPr>
            <p:nvPr/>
          </p:nvSpPr>
          <p:spPr bwMode="auto">
            <a:xfrm>
              <a:off x="2425" y="4930"/>
              <a:ext cx="3388" cy="22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9" name="Text Box 18"/>
            <p:cNvSpPr txBox="1">
              <a:spLocks noChangeArrowheads="1"/>
            </p:cNvSpPr>
            <p:nvPr/>
          </p:nvSpPr>
          <p:spPr bwMode="auto">
            <a:xfrm>
              <a:off x="3803" y="6469"/>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 name="Text Box 17"/>
            <p:cNvSpPr txBox="1">
              <a:spLocks noChangeArrowheads="1"/>
            </p:cNvSpPr>
            <p:nvPr/>
          </p:nvSpPr>
          <p:spPr bwMode="auto">
            <a:xfrm>
              <a:off x="2759" y="6241"/>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1" name="Text Box 16"/>
            <p:cNvSpPr txBox="1">
              <a:spLocks noChangeArrowheads="1"/>
            </p:cNvSpPr>
            <p:nvPr/>
          </p:nvSpPr>
          <p:spPr bwMode="auto">
            <a:xfrm>
              <a:off x="3333" y="5851"/>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2" name="Text Box 15"/>
            <p:cNvSpPr txBox="1">
              <a:spLocks noChangeArrowheads="1"/>
            </p:cNvSpPr>
            <p:nvPr/>
          </p:nvSpPr>
          <p:spPr bwMode="auto">
            <a:xfrm>
              <a:off x="3747" y="5527"/>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 name="Text Box 14"/>
            <p:cNvSpPr txBox="1">
              <a:spLocks noChangeArrowheads="1"/>
            </p:cNvSpPr>
            <p:nvPr/>
          </p:nvSpPr>
          <p:spPr bwMode="auto">
            <a:xfrm>
              <a:off x="4515" y="5017"/>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4" name="Text Box 13"/>
            <p:cNvSpPr txBox="1">
              <a:spLocks noChangeArrowheads="1"/>
            </p:cNvSpPr>
            <p:nvPr/>
          </p:nvSpPr>
          <p:spPr bwMode="auto">
            <a:xfrm>
              <a:off x="3111" y="5008"/>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5" name="Oval 12"/>
            <p:cNvSpPr>
              <a:spLocks noChangeArrowheads="1"/>
            </p:cNvSpPr>
            <p:nvPr/>
          </p:nvSpPr>
          <p:spPr bwMode="auto">
            <a:xfrm>
              <a:off x="3243" y="6661"/>
              <a:ext cx="496" cy="496"/>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6" name="Oval 11"/>
            <p:cNvSpPr>
              <a:spLocks noChangeArrowheads="1"/>
            </p:cNvSpPr>
            <p:nvPr/>
          </p:nvSpPr>
          <p:spPr bwMode="auto">
            <a:xfrm>
              <a:off x="4011" y="5995"/>
              <a:ext cx="498" cy="496"/>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7" name="Oval 10"/>
            <p:cNvSpPr>
              <a:spLocks noChangeArrowheads="1"/>
            </p:cNvSpPr>
            <p:nvPr/>
          </p:nvSpPr>
          <p:spPr bwMode="auto">
            <a:xfrm>
              <a:off x="4765" y="5707"/>
              <a:ext cx="496" cy="496"/>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8" name="Oval 9"/>
            <p:cNvSpPr>
              <a:spLocks noChangeArrowheads="1"/>
            </p:cNvSpPr>
            <p:nvPr/>
          </p:nvSpPr>
          <p:spPr bwMode="auto">
            <a:xfrm>
              <a:off x="3759" y="5023"/>
              <a:ext cx="497" cy="496"/>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9" name="Oval 8"/>
            <p:cNvSpPr>
              <a:spLocks noChangeArrowheads="1"/>
            </p:cNvSpPr>
            <p:nvPr/>
          </p:nvSpPr>
          <p:spPr bwMode="auto">
            <a:xfrm>
              <a:off x="2669" y="5457"/>
              <a:ext cx="497" cy="496"/>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 name="AutoShape 7"/>
            <p:cNvSpPr>
              <a:spLocks noChangeShapeType="1"/>
            </p:cNvSpPr>
            <p:nvPr/>
          </p:nvSpPr>
          <p:spPr bwMode="auto">
            <a:xfrm rot="5400000" flipH="1">
              <a:off x="3443" y="5428"/>
              <a:ext cx="363" cy="918"/>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1" name="AutoShape 6"/>
            <p:cNvSpPr>
              <a:spLocks noChangeShapeType="1"/>
            </p:cNvSpPr>
            <p:nvPr/>
          </p:nvSpPr>
          <p:spPr bwMode="auto">
            <a:xfrm rot="16200000" flipH="1">
              <a:off x="3370" y="5603"/>
              <a:ext cx="363" cy="918"/>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2" name="AutoShape 5"/>
            <p:cNvSpPr>
              <a:spLocks noChangeShapeType="1"/>
            </p:cNvSpPr>
            <p:nvPr/>
          </p:nvSpPr>
          <p:spPr bwMode="auto">
            <a:xfrm rot="16200000">
              <a:off x="3296" y="5068"/>
              <a:ext cx="259" cy="666"/>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3" name="AutoShape 4"/>
            <p:cNvSpPr>
              <a:spLocks noChangeShapeType="1"/>
            </p:cNvSpPr>
            <p:nvPr/>
          </p:nvSpPr>
          <p:spPr bwMode="auto">
            <a:xfrm rot="10800000">
              <a:off x="2742" y="5880"/>
              <a:ext cx="501" cy="1029"/>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4" name="AutoShape 3"/>
            <p:cNvSpPr>
              <a:spLocks noChangeShapeType="1"/>
            </p:cNvSpPr>
            <p:nvPr/>
          </p:nvSpPr>
          <p:spPr bwMode="auto">
            <a:xfrm>
              <a:off x="4256" y="5271"/>
              <a:ext cx="757" cy="436"/>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5" name="AutoShape 2"/>
            <p:cNvSpPr>
              <a:spLocks noChangeShapeType="1"/>
            </p:cNvSpPr>
            <p:nvPr/>
          </p:nvSpPr>
          <p:spPr bwMode="auto">
            <a:xfrm rot="5400000">
              <a:off x="3791" y="6439"/>
              <a:ext cx="418" cy="521"/>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65"/>
                                        </p:tgtEl>
                                        <p:attrNameLst>
                                          <p:attrName>style.visibility</p:attrName>
                                        </p:attrNameLst>
                                      </p:cBhvr>
                                      <p:to>
                                        <p:strVal val="visible"/>
                                      </p:to>
                                    </p:set>
                                    <p:animEffect transition="in" filter="fade">
                                      <p:cBhvr>
                                        <p:cTn id="20" dur="500"/>
                                        <p:tgtEl>
                                          <p:spTgt spid="16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
                                            <p:txEl>
                                              <p:pRg st="0" end="0"/>
                                            </p:txEl>
                                          </p:spTgt>
                                        </p:tgtEl>
                                        <p:attrNameLst>
                                          <p:attrName>style.visibility</p:attrName>
                                        </p:attrNameLst>
                                      </p:cBhvr>
                                      <p:to>
                                        <p:strVal val="visible"/>
                                      </p:to>
                                    </p:set>
                                    <p:animEffect transition="in" filter="fade">
                                      <p:cBhvr>
                                        <p:cTn id="35" dur="500"/>
                                        <p:tgtEl>
                                          <p:spTgt spid="1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组合 118"/>
          <p:cNvGrpSpPr/>
          <p:nvPr/>
        </p:nvGrpSpPr>
        <p:grpSpPr>
          <a:xfrm>
            <a:off x="549001" y="555626"/>
            <a:ext cx="3565799" cy="876848"/>
            <a:chOff x="326687" y="247818"/>
            <a:chExt cx="4861582" cy="725466"/>
          </a:xfrm>
        </p:grpSpPr>
        <p:sp>
          <p:nvSpPr>
            <p:cNvPr id="81" name="文本框 119"/>
            <p:cNvSpPr txBox="1"/>
            <p:nvPr/>
          </p:nvSpPr>
          <p:spPr bwMode="auto">
            <a:xfrm>
              <a:off x="948831" y="412399"/>
              <a:ext cx="385230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广度优先遍历算法</a:t>
              </a:r>
              <a:endParaRPr lang="zh-CN" altLang="en-US" sz="2400" kern="0" dirty="0">
                <a:solidFill>
                  <a:srgbClr val="0070C0"/>
                </a:solidFill>
                <a:latin typeface="+mn-ea"/>
              </a:endParaRPr>
            </a:p>
          </p:txBody>
        </p:sp>
        <p:grpSp>
          <p:nvGrpSpPr>
            <p:cNvPr id="92" name="组合 120"/>
            <p:cNvGrpSpPr/>
            <p:nvPr/>
          </p:nvGrpSpPr>
          <p:grpSpPr>
            <a:xfrm>
              <a:off x="326687" y="247818"/>
              <a:ext cx="4861582" cy="725466"/>
              <a:chOff x="326687" y="247818"/>
              <a:chExt cx="4861582" cy="725466"/>
            </a:xfrm>
          </p:grpSpPr>
          <p:grpSp>
            <p:nvGrpSpPr>
              <p:cNvPr id="94" name="组合 121"/>
              <p:cNvGrpSpPr/>
              <p:nvPr/>
            </p:nvGrpSpPr>
            <p:grpSpPr>
              <a:xfrm>
                <a:off x="349799" y="247818"/>
                <a:ext cx="4791980" cy="261575"/>
                <a:chOff x="349799" y="247818"/>
                <a:chExt cx="4791980" cy="261575"/>
              </a:xfrm>
            </p:grpSpPr>
            <p:cxnSp>
              <p:nvCxnSpPr>
                <p:cNvPr id="113" name="直接连接符 13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3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3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3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8" name="任意多边形: 形状 14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19" name="任意多边形: 形状 14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6" name="组合 122"/>
              <p:cNvGrpSpPr/>
              <p:nvPr/>
            </p:nvGrpSpPr>
            <p:grpSpPr>
              <a:xfrm>
                <a:off x="349799" y="711709"/>
                <a:ext cx="4815092" cy="261575"/>
                <a:chOff x="358852" y="925118"/>
                <a:chExt cx="4815092" cy="261575"/>
              </a:xfrm>
            </p:grpSpPr>
            <p:cxnSp>
              <p:nvCxnSpPr>
                <p:cNvPr id="106" name="直接连接符 12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3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3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3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3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1" name="任意多边形: 形状 13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12" name="任意多边形: 形状 13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7" name="组合 123"/>
              <p:cNvGrpSpPr/>
              <p:nvPr/>
            </p:nvGrpSpPr>
            <p:grpSpPr>
              <a:xfrm>
                <a:off x="5138963" y="489126"/>
                <a:ext cx="49306" cy="329693"/>
                <a:chOff x="5138963" y="489126"/>
                <a:chExt cx="49306" cy="329693"/>
              </a:xfrm>
            </p:grpSpPr>
            <p:sp>
              <p:nvSpPr>
                <p:cNvPr id="104" name="椭圆 12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12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8" name="组合 124"/>
              <p:cNvGrpSpPr/>
              <p:nvPr/>
            </p:nvGrpSpPr>
            <p:grpSpPr>
              <a:xfrm>
                <a:off x="326687" y="399838"/>
                <a:ext cx="49306" cy="329693"/>
                <a:chOff x="5138963" y="489126"/>
                <a:chExt cx="49306" cy="329693"/>
              </a:xfrm>
            </p:grpSpPr>
            <p:sp>
              <p:nvSpPr>
                <p:cNvPr id="100" name="椭圆 12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2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165" name="矩形 52"/>
          <p:cNvSpPr/>
          <p:nvPr/>
        </p:nvSpPr>
        <p:spPr>
          <a:xfrm>
            <a:off x="6361089" y="2425652"/>
            <a:ext cx="4626335" cy="978729"/>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开始广度优先遍历这个图的</a:t>
            </a:r>
            <a:r>
              <a:rPr lang="zh-CN" altLang="en-US" sz="2400" dirty="0">
                <a:solidFill>
                  <a:srgbClr val="080808"/>
                </a:solidFill>
                <a:latin typeface="Times New Roman" panose="02020603050405020304" pitchFamily="18" charset="0"/>
                <a:cs typeface="Times New Roman" panose="02020603050405020304" pitchFamily="18" charset="0"/>
              </a:rPr>
              <a:t>结果是什么？</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5" name="Rectangle 4"/>
          <p:cNvSpPr/>
          <p:nvPr/>
        </p:nvSpPr>
        <p:spPr>
          <a:xfrm>
            <a:off x="6512650" y="3349323"/>
            <a:ext cx="4323214" cy="535531"/>
          </a:xfrm>
          <a:prstGeom prst="rect">
            <a:avLst/>
          </a:prstGeom>
        </p:spPr>
        <p:txBody>
          <a:bodyPr wrap="square">
            <a:spAutoFit/>
          </a:bodyPr>
          <a:lstStyle/>
          <a:p>
            <a:pPr lvl="0">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V</a:t>
            </a:r>
            <a:r>
              <a:rPr lang="en-US" altLang="zh-CN" sz="2400" baseline="-25000" dirty="0">
                <a:solidFill>
                  <a:srgbClr val="080808"/>
                </a:solidFill>
                <a:latin typeface="Times New Roman" panose="02020603050405020304" pitchFamily="18" charset="0"/>
                <a:cs typeface="Times New Roman" panose="02020603050405020304" pitchFamily="18" charset="0"/>
              </a:rPr>
              <a:t>0</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1</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2</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3</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4</a:t>
            </a:r>
            <a:r>
              <a:rPr lang="en-US" altLang="zh-CN" sz="2400" dirty="0">
                <a:solidFill>
                  <a:srgbClr val="080808"/>
                </a:solidFill>
                <a:latin typeface="Times New Roman" panose="02020603050405020304" pitchFamily="18" charset="0"/>
                <a:cs typeface="Times New Roman" panose="02020603050405020304" pitchFamily="18" charset="0"/>
              </a:rPr>
              <a:t> </a:t>
            </a:r>
            <a:endParaRPr lang="zh-CN" altLang="en-US" sz="2400" baseline="-25000" dirty="0">
              <a:solidFill>
                <a:srgbClr val="080808"/>
              </a:solidFill>
              <a:latin typeface="Times New Roman" panose="02020603050405020304" pitchFamily="18" charset="0"/>
              <a:cs typeface="Times New Roman" panose="02020603050405020304" pitchFamily="18" charset="0"/>
            </a:endParaRPr>
          </a:p>
        </p:txBody>
      </p:sp>
      <p:sp>
        <p:nvSpPr>
          <p:cNvPr id="166" name="矩形 52"/>
          <p:cNvSpPr/>
          <p:nvPr/>
        </p:nvSpPr>
        <p:spPr>
          <a:xfrm>
            <a:off x="6334591" y="3923573"/>
            <a:ext cx="4501273" cy="940963"/>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开始广度优先遍历这个图的</a:t>
            </a:r>
            <a:r>
              <a:rPr lang="zh-CN" altLang="en-US" sz="2400" dirty="0">
                <a:solidFill>
                  <a:srgbClr val="080808"/>
                </a:solidFill>
                <a:latin typeface="Times New Roman" panose="02020603050405020304" pitchFamily="18" charset="0"/>
                <a:cs typeface="Times New Roman" panose="02020603050405020304" pitchFamily="18" charset="0"/>
              </a:rPr>
              <a:t>结果是什么？</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167" name="Rectangle 166"/>
          <p:cNvSpPr/>
          <p:nvPr/>
        </p:nvSpPr>
        <p:spPr>
          <a:xfrm>
            <a:off x="6490662" y="4919783"/>
            <a:ext cx="4323214" cy="535531"/>
          </a:xfrm>
          <a:prstGeom prst="rect">
            <a:avLst/>
          </a:prstGeom>
        </p:spPr>
        <p:txBody>
          <a:bodyPr wrap="square">
            <a:spAutoFit/>
          </a:bodyPr>
          <a:lstStyle/>
          <a:p>
            <a:pPr lvl="0">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V</a:t>
            </a:r>
            <a:r>
              <a:rPr lang="en-US" altLang="zh-CN" sz="2400" baseline="-25000" dirty="0">
                <a:solidFill>
                  <a:srgbClr val="080808"/>
                </a:solidFill>
                <a:latin typeface="Times New Roman" panose="02020603050405020304" pitchFamily="18" charset="0"/>
                <a:cs typeface="Times New Roman" panose="02020603050405020304" pitchFamily="18" charset="0"/>
              </a:rPr>
              <a:t>3</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0</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2</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1</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4</a:t>
            </a:r>
            <a:r>
              <a:rPr lang="en-US" altLang="zh-CN" sz="2400" dirty="0">
                <a:solidFill>
                  <a:srgbClr val="080808"/>
                </a:solidFill>
                <a:latin typeface="Times New Roman" panose="02020603050405020304" pitchFamily="18" charset="0"/>
                <a:cs typeface="Times New Roman" panose="02020603050405020304" pitchFamily="18" charset="0"/>
              </a:rPr>
              <a:t> </a:t>
            </a:r>
            <a:endParaRPr lang="zh-CN" altLang="en-US" sz="2400" baseline="-25000" dirty="0">
              <a:solidFill>
                <a:srgbClr val="080808"/>
              </a:solidFill>
              <a:latin typeface="Times New Roman" panose="02020603050405020304" pitchFamily="18" charset="0"/>
              <a:cs typeface="Times New Roman" panose="02020603050405020304" pitchFamily="18" charset="0"/>
            </a:endParaRPr>
          </a:p>
        </p:txBody>
      </p:sp>
      <p:sp>
        <p:nvSpPr>
          <p:cNvPr id="6" name="Rectangle 18"/>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7" name="Group 1"/>
          <p:cNvGrpSpPr>
            <a:grpSpLocks noChangeAspect="1"/>
          </p:cNvGrpSpPr>
          <p:nvPr/>
        </p:nvGrpSpPr>
        <p:grpSpPr bwMode="auto">
          <a:xfrm>
            <a:off x="1311556" y="2494198"/>
            <a:ext cx="4233470" cy="2790029"/>
            <a:chOff x="2267" y="7934"/>
            <a:chExt cx="3388" cy="2233"/>
          </a:xfrm>
        </p:grpSpPr>
        <p:sp>
          <p:nvSpPr>
            <p:cNvPr id="8" name="AutoShape 17"/>
            <p:cNvSpPr>
              <a:spLocks noChangeAspect="1" noChangeArrowheads="1" noTextEdit="1"/>
            </p:cNvSpPr>
            <p:nvPr/>
          </p:nvSpPr>
          <p:spPr bwMode="auto">
            <a:xfrm>
              <a:off x="2267" y="7934"/>
              <a:ext cx="3388" cy="22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9" name="Text Box 16"/>
            <p:cNvSpPr txBox="1">
              <a:spLocks noChangeArrowheads="1"/>
            </p:cNvSpPr>
            <p:nvPr/>
          </p:nvSpPr>
          <p:spPr bwMode="auto">
            <a:xfrm>
              <a:off x="2805" y="9202"/>
              <a:ext cx="424" cy="40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 name="Text Box 15"/>
            <p:cNvSpPr txBox="1">
              <a:spLocks noChangeArrowheads="1"/>
            </p:cNvSpPr>
            <p:nvPr/>
          </p:nvSpPr>
          <p:spPr bwMode="auto">
            <a:xfrm>
              <a:off x="3827" y="9592"/>
              <a:ext cx="424" cy="40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1" name="Text Box 14"/>
            <p:cNvSpPr txBox="1">
              <a:spLocks noChangeArrowheads="1"/>
            </p:cNvSpPr>
            <p:nvPr/>
          </p:nvSpPr>
          <p:spPr bwMode="auto">
            <a:xfrm>
              <a:off x="3537" y="8623"/>
              <a:ext cx="424" cy="40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2" name="Text Box 13"/>
            <p:cNvSpPr txBox="1">
              <a:spLocks noChangeArrowheads="1"/>
            </p:cNvSpPr>
            <p:nvPr/>
          </p:nvSpPr>
          <p:spPr bwMode="auto">
            <a:xfrm>
              <a:off x="4423" y="8260"/>
              <a:ext cx="424" cy="40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 name="Text Box 12"/>
            <p:cNvSpPr txBox="1">
              <a:spLocks noChangeArrowheads="1"/>
            </p:cNvSpPr>
            <p:nvPr/>
          </p:nvSpPr>
          <p:spPr bwMode="auto">
            <a:xfrm>
              <a:off x="3191" y="8104"/>
              <a:ext cx="424" cy="40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4" name="Oval 11"/>
            <p:cNvSpPr>
              <a:spLocks noChangeArrowheads="1"/>
            </p:cNvSpPr>
            <p:nvPr/>
          </p:nvSpPr>
          <p:spPr bwMode="auto">
            <a:xfrm>
              <a:off x="3241" y="9687"/>
              <a:ext cx="496" cy="480"/>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5" name="Oval 10"/>
            <p:cNvSpPr>
              <a:spLocks noChangeArrowheads="1"/>
            </p:cNvSpPr>
            <p:nvPr/>
          </p:nvSpPr>
          <p:spPr bwMode="auto">
            <a:xfrm>
              <a:off x="4009" y="9021"/>
              <a:ext cx="498" cy="480"/>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6" name="Oval 9"/>
            <p:cNvSpPr>
              <a:spLocks noChangeArrowheads="1"/>
            </p:cNvSpPr>
            <p:nvPr/>
          </p:nvSpPr>
          <p:spPr bwMode="auto">
            <a:xfrm>
              <a:off x="4763" y="8733"/>
              <a:ext cx="496" cy="480"/>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7" name="Oval 8"/>
            <p:cNvSpPr>
              <a:spLocks noChangeArrowheads="1"/>
            </p:cNvSpPr>
            <p:nvPr/>
          </p:nvSpPr>
          <p:spPr bwMode="auto">
            <a:xfrm>
              <a:off x="3757" y="8049"/>
              <a:ext cx="497" cy="480"/>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8" name="Oval 7"/>
            <p:cNvSpPr>
              <a:spLocks noChangeArrowheads="1"/>
            </p:cNvSpPr>
            <p:nvPr/>
          </p:nvSpPr>
          <p:spPr bwMode="auto">
            <a:xfrm>
              <a:off x="2667" y="8483"/>
              <a:ext cx="497" cy="480"/>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9" name="AutoShape 6"/>
            <p:cNvSpPr>
              <a:spLocks noChangeShapeType="1"/>
            </p:cNvSpPr>
            <p:nvPr/>
          </p:nvSpPr>
          <p:spPr bwMode="auto">
            <a:xfrm flipV="1">
              <a:off x="3091" y="8281"/>
              <a:ext cx="666" cy="259"/>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0" name="AutoShape 5"/>
            <p:cNvSpPr>
              <a:spLocks noChangeShapeType="1"/>
            </p:cNvSpPr>
            <p:nvPr/>
          </p:nvSpPr>
          <p:spPr bwMode="auto">
            <a:xfrm>
              <a:off x="2916" y="8963"/>
              <a:ext cx="398" cy="78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1" name="AutoShape 4"/>
            <p:cNvSpPr>
              <a:spLocks noChangeShapeType="1"/>
            </p:cNvSpPr>
            <p:nvPr/>
          </p:nvSpPr>
          <p:spPr bwMode="auto">
            <a:xfrm>
              <a:off x="4254" y="8281"/>
              <a:ext cx="582" cy="509"/>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2" name="AutoShape 3"/>
            <p:cNvSpPr>
              <a:spLocks noChangeShapeType="1"/>
            </p:cNvSpPr>
            <p:nvPr/>
          </p:nvSpPr>
          <p:spPr bwMode="auto">
            <a:xfrm>
              <a:off x="3164" y="8715"/>
              <a:ext cx="918" cy="3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3" name="AutoShape 2"/>
            <p:cNvSpPr>
              <a:spLocks noChangeShapeType="1"/>
            </p:cNvSpPr>
            <p:nvPr/>
          </p:nvSpPr>
          <p:spPr bwMode="auto">
            <a:xfrm flipV="1">
              <a:off x="3664" y="9428"/>
              <a:ext cx="418" cy="31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grpSp>
      <p:grpSp>
        <p:nvGrpSpPr>
          <p:cNvPr id="69" name="组合 55"/>
          <p:cNvGrpSpPr/>
          <p:nvPr/>
        </p:nvGrpSpPr>
        <p:grpSpPr>
          <a:xfrm>
            <a:off x="5877025" y="1818073"/>
            <a:ext cx="5179022" cy="4081454"/>
            <a:chOff x="1584402" y="1903846"/>
            <a:chExt cx="9062674" cy="3823037"/>
          </a:xfrm>
        </p:grpSpPr>
        <p:grpSp>
          <p:nvGrpSpPr>
            <p:cNvPr id="70" name="组合 57"/>
            <p:cNvGrpSpPr/>
            <p:nvPr/>
          </p:nvGrpSpPr>
          <p:grpSpPr>
            <a:xfrm>
              <a:off x="1584402" y="3589771"/>
              <a:ext cx="9062674" cy="2137112"/>
              <a:chOff x="1584402" y="3589771"/>
              <a:chExt cx="9062674" cy="2137112"/>
            </a:xfrm>
          </p:grpSpPr>
          <p:sp>
            <p:nvSpPr>
              <p:cNvPr id="83" name="任意多边形: 形状 8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梯形 9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梯形 9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梯形 4"/>
              <p:cNvSpPr/>
              <p:nvPr/>
            </p:nvSpPr>
            <p:spPr>
              <a:xfrm rot="3841127" flipV="1">
                <a:off x="1579232" y="5342737"/>
                <a:ext cx="460512" cy="14682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9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8" name="任意多边形: 形状 9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9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9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58"/>
            <p:cNvGrpSpPr/>
            <p:nvPr/>
          </p:nvGrpSpPr>
          <p:grpSpPr>
            <a:xfrm flipH="1" flipV="1">
              <a:off x="1584402" y="1903846"/>
              <a:ext cx="9062674" cy="2137112"/>
              <a:chOff x="1584402" y="3589771"/>
              <a:chExt cx="9062674" cy="2137112"/>
            </a:xfrm>
          </p:grpSpPr>
          <p:sp>
            <p:nvSpPr>
              <p:cNvPr id="72"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梯形 4"/>
              <p:cNvSpPr/>
              <p:nvPr/>
            </p:nvSpPr>
            <p:spPr>
              <a:xfrm rot="4113779" flipV="1">
                <a:off x="1568942" y="5312416"/>
                <a:ext cx="460512" cy="187976"/>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8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任意多边形: 形状 8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65"/>
                                        </p:tgtEl>
                                        <p:attrNameLst>
                                          <p:attrName>style.visibility</p:attrName>
                                        </p:attrNameLst>
                                      </p:cBhvr>
                                      <p:to>
                                        <p:strVal val="visible"/>
                                      </p:to>
                                    </p:set>
                                    <p:animEffect transition="in" filter="fade">
                                      <p:cBhvr>
                                        <p:cTn id="20" dur="500"/>
                                        <p:tgtEl>
                                          <p:spTgt spid="16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
                                            <p:txEl>
                                              <p:pRg st="0" end="0"/>
                                            </p:txEl>
                                          </p:spTgt>
                                        </p:tgtEl>
                                        <p:attrNameLst>
                                          <p:attrName>style.visibility</p:attrName>
                                        </p:attrNameLst>
                                      </p:cBhvr>
                                      <p:to>
                                        <p:strVal val="visible"/>
                                      </p:to>
                                    </p:set>
                                    <p:animEffect transition="in" filter="fade">
                                      <p:cBhvr>
                                        <p:cTn id="35" dur="500"/>
                                        <p:tgtEl>
                                          <p:spTgt spid="1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06352" y="1623183"/>
            <a:ext cx="10590323" cy="1477328"/>
          </a:xfrm>
          <a:prstGeom prst="rect">
            <a:avLst/>
          </a:prstGeom>
        </p:spPr>
        <p:txBody>
          <a:bodyPr wrap="square">
            <a:spAutoFit/>
          </a:bodyPr>
          <a:lstStyle/>
          <a:p>
            <a:pPr>
              <a:lnSpc>
                <a:spcPct val="125000"/>
              </a:lnSpc>
            </a:pPr>
            <a:r>
              <a:rPr lang="zh-CN" altLang="en-US" sz="2400" dirty="0">
                <a:latin typeface="Times New Roman" panose="02020603050405020304" pitchFamily="18" charset="0"/>
                <a:cs typeface="Times New Roman" panose="02020603050405020304" pitchFamily="18" charset="0"/>
              </a:rPr>
              <a:t>若</a:t>
            </a:r>
            <a:r>
              <a:rPr lang="en-US" altLang="zh-CN" sz="2400" dirty="0">
                <a:latin typeface="Times New Roman" panose="02020603050405020304" pitchFamily="18" charset="0"/>
                <a:cs typeface="Times New Roman" panose="02020603050405020304" pitchFamily="18" charset="0"/>
              </a:rPr>
              <a:t>E(G)</a:t>
            </a:r>
            <a:r>
              <a:rPr lang="zh-CN" altLang="en-US" sz="2400" dirty="0">
                <a:latin typeface="Times New Roman" panose="02020603050405020304" pitchFamily="18" charset="0"/>
                <a:cs typeface="Times New Roman" panose="02020603050405020304" pitchFamily="18" charset="0"/>
              </a:rPr>
              <a:t>中的顶点偶对是无序的，则这些无序偶对就形成了无向边，此时图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称为</a:t>
            </a:r>
            <a:r>
              <a:rPr lang="zh-CN" altLang="en-US" sz="2400" dirty="0">
                <a:solidFill>
                  <a:srgbClr val="0070C0"/>
                </a:solidFill>
                <a:latin typeface="Times New Roman" panose="02020603050405020304" pitchFamily="18" charset="0"/>
                <a:cs typeface="Times New Roman" panose="02020603050405020304" pitchFamily="18" charset="0"/>
              </a:rPr>
              <a:t>无向图</a:t>
            </a:r>
            <a:r>
              <a:rPr lang="zh-CN" altLang="en-US" sz="2400" dirty="0">
                <a:latin typeface="Times New Roman" panose="02020603050405020304" pitchFamily="18" charset="0"/>
                <a:cs typeface="Times New Roman" panose="02020603050405020304" pitchFamily="18" charset="0"/>
              </a:rPr>
              <a:t>。其中，无向边也简称为</a:t>
            </a:r>
            <a:r>
              <a:rPr lang="zh-CN" altLang="en-US" sz="2400" dirty="0">
                <a:solidFill>
                  <a:srgbClr val="0070C0"/>
                </a:solidFill>
                <a:latin typeface="Times New Roman" panose="02020603050405020304" pitchFamily="18" charset="0"/>
                <a:cs typeface="Times New Roman" panose="02020603050405020304" pitchFamily="18" charset="0"/>
              </a:rPr>
              <a:t>边</a:t>
            </a:r>
            <a:r>
              <a:rPr lang="zh-CN" altLang="en-US" sz="2400" dirty="0">
                <a:latin typeface="Times New Roman" panose="02020603050405020304" pitchFamily="18" charset="0"/>
                <a:cs typeface="Times New Roman" panose="02020603050405020304" pitchFamily="18" charset="0"/>
              </a:rPr>
              <a:t>。在无向图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中，对于一条存在于顶点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和顶点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之间的边，记作</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或</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并有</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)∈E(G)</a:t>
            </a:r>
            <a:r>
              <a:rPr lang="zh-CN" altLang="en-US" sz="2400" dirty="0">
                <a:latin typeface="Times New Roman" panose="02020603050405020304" pitchFamily="18" charset="0"/>
                <a:cs typeface="Times New Roman" panose="02020603050405020304" pitchFamily="18" charset="0"/>
              </a:rPr>
              <a:t>或</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)∈E(G)</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6276080" y="3817794"/>
            <a:ext cx="4468467" cy="2127566"/>
            <a:chOff x="4024525" y="4074505"/>
            <a:chExt cx="4468467" cy="2127566"/>
          </a:xfrm>
        </p:grpSpPr>
        <p:grpSp>
          <p:nvGrpSpPr>
            <p:cNvPr id="13" name="组合 12"/>
            <p:cNvGrpSpPr/>
            <p:nvPr/>
          </p:nvGrpSpPr>
          <p:grpSpPr>
            <a:xfrm>
              <a:off x="4024525" y="4074505"/>
              <a:ext cx="4468467" cy="2127566"/>
              <a:chOff x="4024525" y="4074505"/>
              <a:chExt cx="4468467" cy="2127566"/>
            </a:xfrm>
          </p:grpSpPr>
          <p:sp>
            <p:nvSpPr>
              <p:cNvPr id="43" name="椭圆 42"/>
              <p:cNvSpPr/>
              <p:nvPr/>
            </p:nvSpPr>
            <p:spPr>
              <a:xfrm>
                <a:off x="4024525" y="4361308"/>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057775" y="4262330"/>
                <a:ext cx="824995" cy="584775"/>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0</a:t>
                </a:r>
                <a:endParaRPr lang="zh-CN" altLang="en-US" sz="3200" dirty="0"/>
              </a:p>
            </p:txBody>
          </p:sp>
          <p:sp>
            <p:nvSpPr>
              <p:cNvPr id="97" name="椭圆 96"/>
              <p:cNvSpPr/>
              <p:nvPr/>
            </p:nvSpPr>
            <p:spPr>
              <a:xfrm>
                <a:off x="5976822" y="409246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6074286" y="4074505"/>
                <a:ext cx="737886" cy="584775"/>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1</a:t>
                </a:r>
                <a:endParaRPr lang="zh-CN" altLang="en-US" sz="3200" dirty="0"/>
              </a:p>
            </p:txBody>
          </p:sp>
          <p:sp>
            <p:nvSpPr>
              <p:cNvPr id="98" name="椭圆 97"/>
              <p:cNvSpPr/>
              <p:nvPr/>
            </p:nvSpPr>
            <p:spPr>
              <a:xfrm>
                <a:off x="7894475" y="4432556"/>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7930681" y="4335954"/>
                <a:ext cx="526106" cy="584775"/>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4</a:t>
                </a:r>
                <a:endParaRPr lang="zh-CN" altLang="en-US" sz="3200" dirty="0"/>
              </a:p>
            </p:txBody>
          </p:sp>
          <p:sp>
            <p:nvSpPr>
              <p:cNvPr id="101" name="椭圆 100"/>
              <p:cNvSpPr/>
              <p:nvPr/>
            </p:nvSpPr>
            <p:spPr>
              <a:xfrm>
                <a:off x="6686652" y="5180264"/>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697504" y="5144989"/>
                <a:ext cx="526106" cy="584775"/>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2</a:t>
                </a:r>
                <a:endParaRPr lang="zh-CN" altLang="en-US" sz="3200" dirty="0"/>
              </a:p>
            </p:txBody>
          </p:sp>
          <p:sp>
            <p:nvSpPr>
              <p:cNvPr id="103" name="椭圆 102"/>
              <p:cNvSpPr/>
              <p:nvPr/>
            </p:nvSpPr>
            <p:spPr>
              <a:xfrm>
                <a:off x="4825308" y="5617296"/>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4883035" y="5552060"/>
                <a:ext cx="526106" cy="584775"/>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3</a:t>
                </a:r>
                <a:endParaRPr lang="zh-CN" altLang="en-US" sz="3200" dirty="0"/>
              </a:p>
            </p:txBody>
          </p:sp>
        </p:grpSp>
        <p:cxnSp>
          <p:nvCxnSpPr>
            <p:cNvPr id="4" name="直接连接符 3"/>
            <p:cNvCxnSpPr>
              <a:stCxn id="43" idx="6"/>
            </p:cNvCxnSpPr>
            <p:nvPr/>
          </p:nvCxnSpPr>
          <p:spPr>
            <a:xfrm flipV="1">
              <a:off x="4623042" y="4354916"/>
              <a:ext cx="1376143" cy="298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97" idx="6"/>
              <a:endCxn id="47" idx="1"/>
            </p:cNvCxnSpPr>
            <p:nvPr/>
          </p:nvCxnSpPr>
          <p:spPr>
            <a:xfrm>
              <a:off x="6575339" y="4384855"/>
              <a:ext cx="1355342" cy="243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43" idx="5"/>
            </p:cNvCxnSpPr>
            <p:nvPr/>
          </p:nvCxnSpPr>
          <p:spPr>
            <a:xfrm>
              <a:off x="4535391" y="4860445"/>
              <a:ext cx="2276781" cy="4219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43" idx="4"/>
              <a:endCxn id="49" idx="1"/>
            </p:cNvCxnSpPr>
            <p:nvPr/>
          </p:nvCxnSpPr>
          <p:spPr>
            <a:xfrm>
              <a:off x="4323784" y="4946083"/>
              <a:ext cx="559251" cy="8983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409141" y="5650088"/>
              <a:ext cx="1376143" cy="298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组合 39"/>
          <p:cNvGrpSpPr/>
          <p:nvPr/>
        </p:nvGrpSpPr>
        <p:grpSpPr>
          <a:xfrm>
            <a:off x="549001" y="555626"/>
            <a:ext cx="4643807" cy="991772"/>
            <a:chOff x="326687" y="247818"/>
            <a:chExt cx="4861582" cy="820549"/>
          </a:xfrm>
        </p:grpSpPr>
        <p:sp>
          <p:nvSpPr>
            <p:cNvPr id="52"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53" name="组合 35"/>
            <p:cNvGrpSpPr/>
            <p:nvPr/>
          </p:nvGrpSpPr>
          <p:grpSpPr>
            <a:xfrm>
              <a:off x="326687" y="247818"/>
              <a:ext cx="4861582" cy="725466"/>
              <a:chOff x="326687" y="247818"/>
              <a:chExt cx="4861582" cy="725466"/>
            </a:xfrm>
          </p:grpSpPr>
          <p:grpSp>
            <p:nvGrpSpPr>
              <p:cNvPr id="54" name="组合 2"/>
              <p:cNvGrpSpPr/>
              <p:nvPr/>
            </p:nvGrpSpPr>
            <p:grpSpPr>
              <a:xfrm>
                <a:off x="349799" y="247818"/>
                <a:ext cx="4791980" cy="261575"/>
                <a:chOff x="349799" y="247818"/>
                <a:chExt cx="4791980" cy="261575"/>
              </a:xfrm>
            </p:grpSpPr>
            <p:cxnSp>
              <p:nvCxnSpPr>
                <p:cNvPr id="9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1"/>
              <p:cNvGrpSpPr/>
              <p:nvPr/>
            </p:nvGrpSpPr>
            <p:grpSpPr>
              <a:xfrm>
                <a:off x="349799" y="711709"/>
                <a:ext cx="4815092" cy="261575"/>
                <a:chOff x="358852" y="925118"/>
                <a:chExt cx="4815092" cy="261575"/>
              </a:xfrm>
            </p:grpSpPr>
            <p:cxnSp>
              <p:nvCxnSpPr>
                <p:cNvPr id="6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33"/>
              <p:cNvGrpSpPr/>
              <p:nvPr/>
            </p:nvGrpSpPr>
            <p:grpSpPr>
              <a:xfrm>
                <a:off x="5138963" y="489126"/>
                <a:ext cx="49306" cy="329693"/>
                <a:chOff x="5138963" y="489126"/>
                <a:chExt cx="49306" cy="329693"/>
              </a:xfrm>
            </p:grpSpPr>
            <p:sp>
              <p:nvSpPr>
                <p:cNvPr id="6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36"/>
              <p:cNvGrpSpPr/>
              <p:nvPr/>
            </p:nvGrpSpPr>
            <p:grpSpPr>
              <a:xfrm>
                <a:off x="326687" y="399838"/>
                <a:ext cx="49306" cy="329693"/>
                <a:chOff x="5138963" y="489126"/>
                <a:chExt cx="49306" cy="329693"/>
              </a:xfrm>
            </p:grpSpPr>
            <p:sp>
              <p:nvSpPr>
                <p:cNvPr id="5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 name="Rectangle 1"/>
          <p:cNvSpPr/>
          <p:nvPr/>
        </p:nvSpPr>
        <p:spPr>
          <a:xfrm>
            <a:off x="1090515" y="3648745"/>
            <a:ext cx="4709394" cy="1938992"/>
          </a:xfrm>
          <a:prstGeom prst="rect">
            <a:avLst/>
          </a:prstGeom>
        </p:spPr>
        <p:txBody>
          <a:bodyPr wrap="square">
            <a:spAutoFit/>
          </a:bodyPr>
          <a:lstStyle/>
          <a:p>
            <a:pPr lvl="0">
              <a:lnSpc>
                <a:spcPct val="125000"/>
              </a:lnSpc>
            </a:pPr>
            <a:r>
              <a:rPr lang="zh-CN" altLang="en-US" sz="2400" dirty="0">
                <a:solidFill>
                  <a:prstClr val="black"/>
                </a:solidFill>
                <a:latin typeface="Times New Roman" panose="02020603050405020304" pitchFamily="18" charset="0"/>
                <a:cs typeface="Times New Roman" panose="02020603050405020304" pitchFamily="18" charset="0"/>
              </a:rPr>
              <a:t>右图是一个无向图，其顶点集合</a:t>
            </a:r>
            <a:r>
              <a:rPr lang="en-US" altLang="zh-CN" sz="2400" dirty="0">
                <a:solidFill>
                  <a:prstClr val="black"/>
                </a:solidFill>
                <a:latin typeface="Times New Roman" panose="02020603050405020304" pitchFamily="18" charset="0"/>
                <a:cs typeface="Times New Roman" panose="02020603050405020304" pitchFamily="18" charset="0"/>
              </a:rPr>
              <a:t>V(G)={v</a:t>
            </a:r>
            <a:r>
              <a:rPr lang="en-US" altLang="zh-CN" sz="2400" baseline="-25000" dirty="0">
                <a:solidFill>
                  <a:prstClr val="black"/>
                </a:solidFill>
                <a:latin typeface="Times New Roman" panose="02020603050405020304" pitchFamily="18" charset="0"/>
                <a:cs typeface="Times New Roman" panose="02020603050405020304" pitchFamily="18" charset="0"/>
              </a:rPr>
              <a:t>0</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solidFill>
                  <a:prstClr val="black"/>
                </a:solidFill>
                <a:latin typeface="Times New Roman" panose="02020603050405020304" pitchFamily="18" charset="0"/>
                <a:cs typeface="Times New Roman" panose="02020603050405020304" pitchFamily="18" charset="0"/>
              </a:rPr>
              <a:t>1</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solidFill>
                  <a:prstClr val="black"/>
                </a:solidFill>
                <a:latin typeface="Times New Roman" panose="02020603050405020304" pitchFamily="18" charset="0"/>
                <a:cs typeface="Times New Roman" panose="02020603050405020304" pitchFamily="18" charset="0"/>
              </a:rPr>
              <a:t>2</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solidFill>
                  <a:prstClr val="black"/>
                </a:solidFill>
                <a:latin typeface="Times New Roman" panose="02020603050405020304" pitchFamily="18" charset="0"/>
                <a:cs typeface="Times New Roman" panose="02020603050405020304" pitchFamily="18" charset="0"/>
              </a:rPr>
              <a:t>3</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solidFill>
                  <a:prstClr val="black"/>
                </a:solidFill>
                <a:latin typeface="Times New Roman" panose="02020603050405020304" pitchFamily="18" charset="0"/>
                <a:cs typeface="Times New Roman" panose="02020603050405020304" pitchFamily="18" charset="0"/>
              </a:rPr>
              <a:t>4</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，边集合</a:t>
            </a:r>
            <a:r>
              <a:rPr lang="en-US" altLang="zh-CN" sz="2400" dirty="0">
                <a:solidFill>
                  <a:prstClr val="black"/>
                </a:solidFill>
                <a:latin typeface="Times New Roman" panose="02020603050405020304" pitchFamily="18" charset="0"/>
                <a:cs typeface="Times New Roman" panose="02020603050405020304" pitchFamily="18" charset="0"/>
              </a:rPr>
              <a:t>E(G)={(v</a:t>
            </a:r>
            <a:r>
              <a:rPr lang="en-US" altLang="zh-CN" sz="2400" baseline="-25000" dirty="0">
                <a:solidFill>
                  <a:prstClr val="black"/>
                </a:solidFill>
                <a:latin typeface="Times New Roman" panose="02020603050405020304" pitchFamily="18" charset="0"/>
                <a:cs typeface="Times New Roman" panose="02020603050405020304" pitchFamily="18" charset="0"/>
              </a:rPr>
              <a:t>0</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1</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solidFill>
                  <a:prstClr val="black"/>
                </a:solidFill>
                <a:latin typeface="Times New Roman" panose="02020603050405020304" pitchFamily="18" charset="0"/>
                <a:cs typeface="Times New Roman" panose="02020603050405020304" pitchFamily="18" charset="0"/>
              </a:rPr>
              <a:t>0</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2</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solidFill>
                  <a:prstClr val="black"/>
                </a:solidFill>
                <a:latin typeface="Times New Roman" panose="02020603050405020304" pitchFamily="18" charset="0"/>
                <a:cs typeface="Times New Roman" panose="02020603050405020304" pitchFamily="18" charset="0"/>
              </a:rPr>
              <a:t>0</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3</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solidFill>
                  <a:prstClr val="black"/>
                </a:solidFill>
                <a:latin typeface="Times New Roman" panose="02020603050405020304" pitchFamily="18" charset="0"/>
                <a:cs typeface="Times New Roman" panose="02020603050405020304" pitchFamily="18" charset="0"/>
              </a:rPr>
              <a:t>1</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4</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solidFill>
                  <a:prstClr val="black"/>
                </a:solidFill>
                <a:latin typeface="Times New Roman" panose="02020603050405020304" pitchFamily="18" charset="0"/>
                <a:cs typeface="Times New Roman" panose="02020603050405020304" pitchFamily="18" charset="0"/>
              </a:rPr>
              <a:t>2</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3</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208937" name="组合 208936"/>
          <p:cNvGrpSpPr/>
          <p:nvPr/>
        </p:nvGrpSpPr>
        <p:grpSpPr>
          <a:xfrm>
            <a:off x="2146119" y="1156717"/>
            <a:ext cx="8920061" cy="5539317"/>
            <a:chOff x="3178628" y="1589160"/>
            <a:chExt cx="6461548" cy="5034694"/>
          </a:xfrm>
        </p:grpSpPr>
        <p:sp>
          <p:nvSpPr>
            <p:cNvPr id="4" name="矩形 3"/>
            <p:cNvSpPr/>
            <p:nvPr/>
          </p:nvSpPr>
          <p:spPr>
            <a:xfrm>
              <a:off x="4524815" y="2174711"/>
              <a:ext cx="2460437" cy="433633"/>
            </a:xfrm>
            <a:prstGeom prst="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37" name="矩形 36"/>
            <p:cNvSpPr/>
            <p:nvPr/>
          </p:nvSpPr>
          <p:spPr>
            <a:xfrm>
              <a:off x="4860952" y="2784838"/>
              <a:ext cx="1747238" cy="433633"/>
            </a:xfrm>
            <a:prstGeom prst="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38" name="矩形 37"/>
            <p:cNvSpPr/>
            <p:nvPr/>
          </p:nvSpPr>
          <p:spPr>
            <a:xfrm>
              <a:off x="4336330" y="3442100"/>
              <a:ext cx="2809188" cy="556056"/>
            </a:xfrm>
            <a:prstGeom prst="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39" name="矩形 38"/>
            <p:cNvSpPr/>
            <p:nvPr/>
          </p:nvSpPr>
          <p:spPr>
            <a:xfrm>
              <a:off x="7892938" y="3432673"/>
              <a:ext cx="1747238" cy="565480"/>
            </a:xfrm>
            <a:prstGeom prst="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5" name="菱形 4"/>
            <p:cNvSpPr/>
            <p:nvPr/>
          </p:nvSpPr>
          <p:spPr>
            <a:xfrm>
              <a:off x="4538918" y="4296850"/>
              <a:ext cx="2403835" cy="514060"/>
            </a:xfrm>
            <a:prstGeom prst="diamond">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6" name="菱形 5"/>
            <p:cNvSpPr/>
            <p:nvPr/>
          </p:nvSpPr>
          <p:spPr>
            <a:xfrm>
              <a:off x="3966879" y="5109604"/>
              <a:ext cx="3544478" cy="791851"/>
            </a:xfrm>
            <a:prstGeom prst="diamond">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41" name="矩形: 圆角 40"/>
            <p:cNvSpPr/>
            <p:nvPr/>
          </p:nvSpPr>
          <p:spPr>
            <a:xfrm>
              <a:off x="5241302" y="1605489"/>
              <a:ext cx="989815" cy="318549"/>
            </a:xfrm>
            <a:prstGeom prst="roundRect">
              <a:avLst>
                <a:gd name="adj" fmla="val 50000"/>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sp>
          <p:nvSpPr>
            <p:cNvPr id="43" name="矩形: 圆角 42"/>
            <p:cNvSpPr/>
            <p:nvPr/>
          </p:nvSpPr>
          <p:spPr>
            <a:xfrm>
              <a:off x="5241315" y="6257304"/>
              <a:ext cx="989815" cy="318549"/>
            </a:xfrm>
            <a:prstGeom prst="roundRect">
              <a:avLst>
                <a:gd name="adj" fmla="val 50000"/>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endParaRPr>
            </a:p>
          </p:txBody>
        </p:sp>
        <p:cxnSp>
          <p:nvCxnSpPr>
            <p:cNvPr id="44" name="直接箭头连接符 43"/>
            <p:cNvCxnSpPr/>
            <p:nvPr/>
          </p:nvCxnSpPr>
          <p:spPr>
            <a:xfrm>
              <a:off x="5747265" y="3998156"/>
              <a:ext cx="0" cy="301715"/>
            </a:xfrm>
            <a:prstGeom prst="straightConnector1">
              <a:avLst/>
            </a:prstGeom>
            <a:ln w="19050">
              <a:solidFill>
                <a:schemeClr val="tx1">
                  <a:lumMod val="85000"/>
                  <a:lumOff val="15000"/>
                </a:schemeClr>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5748456" y="4810910"/>
              <a:ext cx="0" cy="294049"/>
            </a:xfrm>
            <a:prstGeom prst="straightConnector1">
              <a:avLst/>
            </a:prstGeom>
            <a:ln w="19050">
              <a:solidFill>
                <a:schemeClr val="tx1">
                  <a:lumMod val="85000"/>
                  <a:lumOff val="15000"/>
                </a:schemeClr>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5748456" y="5901455"/>
              <a:ext cx="88" cy="348722"/>
            </a:xfrm>
            <a:prstGeom prst="straightConnector1">
              <a:avLst/>
            </a:prstGeom>
            <a:ln w="19050">
              <a:solidFill>
                <a:schemeClr val="tx1">
                  <a:lumMod val="85000"/>
                  <a:lumOff val="15000"/>
                </a:schemeClr>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5758455" y="3218471"/>
              <a:ext cx="0" cy="216009"/>
            </a:xfrm>
            <a:prstGeom prst="straightConnector1">
              <a:avLst/>
            </a:prstGeom>
            <a:ln w="19050">
              <a:solidFill>
                <a:schemeClr val="tx1">
                  <a:lumMod val="85000"/>
                  <a:lumOff val="15000"/>
                </a:schemeClr>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5758455" y="2608344"/>
              <a:ext cx="0" cy="171220"/>
            </a:xfrm>
            <a:prstGeom prst="straightConnector1">
              <a:avLst/>
            </a:prstGeom>
            <a:ln w="19050">
              <a:solidFill>
                <a:schemeClr val="tx1">
                  <a:lumMod val="85000"/>
                  <a:lumOff val="15000"/>
                </a:schemeClr>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5748456" y="1931658"/>
              <a:ext cx="0" cy="236576"/>
            </a:xfrm>
            <a:prstGeom prst="straightConnector1">
              <a:avLst/>
            </a:prstGeom>
            <a:ln w="19050">
              <a:solidFill>
                <a:schemeClr val="tx1">
                  <a:lumMod val="85000"/>
                  <a:lumOff val="15000"/>
                </a:schemeClr>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8896" name="直接连接符 208895"/>
            <p:cNvCxnSpPr>
              <a:stCxn id="39" idx="0"/>
            </p:cNvCxnSpPr>
            <p:nvPr/>
          </p:nvCxnSpPr>
          <p:spPr>
            <a:xfrm flipV="1">
              <a:off x="8766557" y="3001655"/>
              <a:ext cx="0" cy="43101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904" name="直接箭头连接符 208903"/>
            <p:cNvCxnSpPr/>
            <p:nvPr/>
          </p:nvCxnSpPr>
          <p:spPr>
            <a:xfrm flipH="1">
              <a:off x="6608190" y="3001654"/>
              <a:ext cx="2158367"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907" name="直接连接符 208906"/>
            <p:cNvCxnSpPr>
              <a:stCxn id="5" idx="3"/>
            </p:cNvCxnSpPr>
            <p:nvPr/>
          </p:nvCxnSpPr>
          <p:spPr>
            <a:xfrm>
              <a:off x="6942753" y="4553880"/>
              <a:ext cx="1823804"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909" name="直接箭头连接符 208908"/>
            <p:cNvCxnSpPr/>
            <p:nvPr/>
          </p:nvCxnSpPr>
          <p:spPr>
            <a:xfrm flipV="1">
              <a:off x="8766556" y="4007863"/>
              <a:ext cx="0" cy="546017"/>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911" name="直接连接符 208910"/>
            <p:cNvCxnSpPr/>
            <p:nvPr/>
          </p:nvCxnSpPr>
          <p:spPr>
            <a:xfrm flipH="1">
              <a:off x="3182658" y="5510616"/>
              <a:ext cx="784221"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915" name="直接连接符 208914"/>
            <p:cNvCxnSpPr/>
            <p:nvPr/>
          </p:nvCxnSpPr>
          <p:spPr>
            <a:xfrm flipV="1">
              <a:off x="3178628" y="2391527"/>
              <a:ext cx="0" cy="312851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8917" name="直接箭头连接符 208916"/>
            <p:cNvCxnSpPr>
              <a:endCxn id="4" idx="1"/>
            </p:cNvCxnSpPr>
            <p:nvPr/>
          </p:nvCxnSpPr>
          <p:spPr>
            <a:xfrm>
              <a:off x="3178628" y="2391528"/>
              <a:ext cx="1346187"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918" name="文本框 208917"/>
            <p:cNvSpPr txBox="1"/>
            <p:nvPr/>
          </p:nvSpPr>
          <p:spPr>
            <a:xfrm>
              <a:off x="5447245" y="1589160"/>
              <a:ext cx="914400" cy="363661"/>
            </a:xfrm>
            <a:prstGeom prst="rect">
              <a:avLst/>
            </a:prstGeom>
            <a:noFill/>
          </p:spPr>
          <p:txBody>
            <a:bodyPr wrap="square" rtlCol="0">
              <a:spAutoFit/>
            </a:bodyPr>
            <a:lstStyle/>
            <a:p>
              <a:r>
                <a:rPr lang="zh-CN" altLang="en-US" sz="2000" dirty="0">
                  <a:solidFill>
                    <a:schemeClr val="tx1">
                      <a:lumMod val="85000"/>
                      <a:lumOff val="15000"/>
                    </a:schemeClr>
                  </a:solidFill>
                </a:rPr>
                <a:t>开始</a:t>
              </a:r>
              <a:endParaRPr lang="zh-CN" altLang="en-US" sz="2000" dirty="0">
                <a:solidFill>
                  <a:schemeClr val="tx1">
                    <a:lumMod val="85000"/>
                    <a:lumOff val="15000"/>
                  </a:schemeClr>
                </a:solidFill>
              </a:endParaRPr>
            </a:p>
          </p:txBody>
        </p:sp>
        <p:sp>
          <p:nvSpPr>
            <p:cNvPr id="88" name="文本框 87"/>
            <p:cNvSpPr txBox="1"/>
            <p:nvPr/>
          </p:nvSpPr>
          <p:spPr>
            <a:xfrm>
              <a:off x="4568769" y="2224796"/>
              <a:ext cx="2407067" cy="363661"/>
            </a:xfrm>
            <a:prstGeom prst="rect">
              <a:avLst/>
            </a:prstGeom>
            <a:noFill/>
          </p:spPr>
          <p:txBody>
            <a:bodyPr wrap="square" rtlCol="0">
              <a:spAutoFit/>
            </a:bodyPr>
            <a:lstStyle/>
            <a:p>
              <a:r>
                <a:rPr lang="zh-CN" altLang="en-US" sz="2000" dirty="0">
                  <a:solidFill>
                    <a:schemeClr val="tx1">
                      <a:lumMod val="85000"/>
                      <a:lumOff val="15000"/>
                    </a:schemeClr>
                  </a:solidFill>
                </a:rPr>
                <a:t>选择一个未被访问结点</a:t>
              </a:r>
              <a:r>
                <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rPr>
                <a:t>Vi</a:t>
              </a:r>
              <a:endPar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89" name="文本框 88"/>
            <p:cNvSpPr txBox="1"/>
            <p:nvPr/>
          </p:nvSpPr>
          <p:spPr>
            <a:xfrm>
              <a:off x="5132615" y="2821074"/>
              <a:ext cx="1265995" cy="363661"/>
            </a:xfrm>
            <a:prstGeom prst="rect">
              <a:avLst/>
            </a:prstGeom>
            <a:noFill/>
          </p:spPr>
          <p:txBody>
            <a:bodyPr wrap="square" rtlCol="0">
              <a:spAutoFit/>
            </a:bodyPr>
            <a:lstStyle/>
            <a:p>
              <a:r>
                <a:rPr lang="zh-CN" altLang="en-US" sz="2000" dirty="0">
                  <a:solidFill>
                    <a:schemeClr val="tx1">
                      <a:lumMod val="85000"/>
                      <a:lumOff val="15000"/>
                    </a:schemeClr>
                  </a:solidFill>
                </a:rPr>
                <a:t>访问结点</a:t>
              </a:r>
              <a:r>
                <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rPr>
                <a:t>Vi</a:t>
              </a:r>
              <a:endPar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1" name="文本框 90"/>
            <p:cNvSpPr txBox="1"/>
            <p:nvPr/>
          </p:nvSpPr>
          <p:spPr>
            <a:xfrm>
              <a:off x="8065223" y="3423088"/>
              <a:ext cx="1492945" cy="643399"/>
            </a:xfrm>
            <a:prstGeom prst="rect">
              <a:avLst/>
            </a:prstGeom>
            <a:noFill/>
          </p:spPr>
          <p:txBody>
            <a:bodyPr wrap="square" rtlCol="0">
              <a:spAutoFit/>
            </a:bodyPr>
            <a:lstStyle/>
            <a:p>
              <a:r>
                <a:rPr lang="zh-CN" altLang="en-US" sz="2000" dirty="0">
                  <a:solidFill>
                    <a:schemeClr val="tx1">
                      <a:lumMod val="85000"/>
                      <a:lumOff val="15000"/>
                    </a:schemeClr>
                  </a:solidFill>
                </a:rPr>
                <a:t>取集合</a:t>
              </a:r>
              <a:r>
                <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rPr>
                <a:t>V</a:t>
              </a:r>
              <a:r>
                <a:rPr lang="en-US" altLang="zh-CN" sz="2000" dirty="0">
                  <a:solidFill>
                    <a:schemeClr val="tx1">
                      <a:lumMod val="85000"/>
                      <a:lumOff val="15000"/>
                    </a:schemeClr>
                  </a:solidFill>
                </a:rPr>
                <a:t>(</a:t>
              </a:r>
              <a:r>
                <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rPr>
                <a:t>G</a:t>
              </a:r>
              <a:r>
                <a:rPr lang="en-US" altLang="zh-CN" sz="2000" dirty="0">
                  <a:solidFill>
                    <a:schemeClr val="tx1">
                      <a:lumMod val="85000"/>
                      <a:lumOff val="15000"/>
                    </a:schemeClr>
                  </a:solidFill>
                </a:rPr>
                <a:t>)</a:t>
              </a:r>
              <a:r>
                <a:rPr lang="zh-CN" altLang="en-US" sz="2000" dirty="0">
                  <a:solidFill>
                    <a:schemeClr val="tx1">
                      <a:lumMod val="85000"/>
                      <a:lumOff val="15000"/>
                    </a:schemeClr>
                  </a:solidFill>
                </a:rPr>
                <a:t>中</a:t>
              </a:r>
              <a:endPar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zh-CN" altLang="en-US" sz="2000" dirty="0">
                  <a:solidFill>
                    <a:schemeClr val="tx1">
                      <a:lumMod val="85000"/>
                      <a:lumOff val="15000"/>
                    </a:schemeClr>
                  </a:solidFill>
                </a:rPr>
                <a:t>的一个结点</a:t>
              </a:r>
              <a:r>
                <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rPr>
                <a:t>Vi</a:t>
              </a:r>
              <a:endPar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2" name="文本框 91"/>
            <p:cNvSpPr txBox="1"/>
            <p:nvPr/>
          </p:nvSpPr>
          <p:spPr>
            <a:xfrm>
              <a:off x="5154009" y="4374943"/>
              <a:ext cx="1188894" cy="363661"/>
            </a:xfrm>
            <a:prstGeom prst="rect">
              <a:avLst/>
            </a:prstGeom>
            <a:noFill/>
          </p:spPr>
          <p:txBody>
            <a:bodyPr wrap="square" rtlCol="0">
              <a:spAutoFit/>
            </a:bodyPr>
            <a:lstStyle/>
            <a:p>
              <a:r>
                <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rPr>
                <a:t>V(G)</a:t>
              </a:r>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空吗？</a:t>
              </a:r>
              <a:endPar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3" name="文本框 92"/>
            <p:cNvSpPr txBox="1"/>
            <p:nvPr/>
          </p:nvSpPr>
          <p:spPr>
            <a:xfrm>
              <a:off x="4796627" y="5233657"/>
              <a:ext cx="1894787" cy="643399"/>
            </a:xfrm>
            <a:prstGeom prst="rect">
              <a:avLst/>
            </a:prstGeom>
            <a:noFill/>
          </p:spPr>
          <p:txBody>
            <a:bodyPr wrap="square" rtlCol="0">
              <a:spAutoFit/>
            </a:bodyPr>
            <a:lstStyle/>
            <a:p>
              <a:pPr algn="ctr"/>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图中所有结点都被访问过了吗？</a:t>
              </a:r>
              <a:endPar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4" name="文本框 93"/>
            <p:cNvSpPr txBox="1"/>
            <p:nvPr/>
          </p:nvSpPr>
          <p:spPr>
            <a:xfrm>
              <a:off x="5454018" y="6260193"/>
              <a:ext cx="783433" cy="363661"/>
            </a:xfrm>
            <a:prstGeom prst="rect">
              <a:avLst/>
            </a:prstGeom>
            <a:noFill/>
          </p:spPr>
          <p:txBody>
            <a:bodyPr wrap="square" rtlCol="0">
              <a:spAutoFit/>
            </a:bodyPr>
            <a:lstStyle/>
            <a:p>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结束</a:t>
              </a:r>
              <a:endPar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5" name="文本框 94"/>
            <p:cNvSpPr txBox="1"/>
            <p:nvPr/>
          </p:nvSpPr>
          <p:spPr>
            <a:xfrm>
              <a:off x="7273820" y="4174565"/>
              <a:ext cx="385393" cy="363661"/>
            </a:xfrm>
            <a:prstGeom prst="rect">
              <a:avLst/>
            </a:prstGeom>
            <a:noFill/>
          </p:spPr>
          <p:txBody>
            <a:bodyPr wrap="square" rtlCol="0">
              <a:spAutoFit/>
            </a:bodyPr>
            <a:lstStyle/>
            <a:p>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否</a:t>
              </a:r>
              <a:endPar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6" name="文本框 95"/>
            <p:cNvSpPr txBox="1"/>
            <p:nvPr/>
          </p:nvSpPr>
          <p:spPr>
            <a:xfrm>
              <a:off x="5969928" y="4813690"/>
              <a:ext cx="391455" cy="363661"/>
            </a:xfrm>
            <a:prstGeom prst="rect">
              <a:avLst/>
            </a:prstGeom>
            <a:noFill/>
          </p:spPr>
          <p:txBody>
            <a:bodyPr wrap="square" rtlCol="0">
              <a:spAutoFit/>
            </a:bodyPr>
            <a:lstStyle/>
            <a:p>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是</a:t>
              </a:r>
              <a:endPar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7" name="文本框 96"/>
            <p:cNvSpPr txBox="1"/>
            <p:nvPr/>
          </p:nvSpPr>
          <p:spPr>
            <a:xfrm>
              <a:off x="5998335" y="5922117"/>
              <a:ext cx="363223" cy="363661"/>
            </a:xfrm>
            <a:prstGeom prst="rect">
              <a:avLst/>
            </a:prstGeom>
            <a:noFill/>
          </p:spPr>
          <p:txBody>
            <a:bodyPr wrap="square" rtlCol="0">
              <a:spAutoFit/>
            </a:bodyPr>
            <a:lstStyle/>
            <a:p>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是</a:t>
              </a:r>
              <a:endPar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98" name="文本框 97"/>
            <p:cNvSpPr txBox="1"/>
            <p:nvPr/>
          </p:nvSpPr>
          <p:spPr>
            <a:xfrm>
              <a:off x="3263430" y="5119078"/>
              <a:ext cx="431063" cy="363661"/>
            </a:xfrm>
            <a:prstGeom prst="rect">
              <a:avLst/>
            </a:prstGeom>
            <a:noFill/>
          </p:spPr>
          <p:txBody>
            <a:bodyPr wrap="square" rtlCol="0">
              <a:spAutoFit/>
            </a:bodyPr>
            <a:lstStyle/>
            <a:p>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否</a:t>
              </a:r>
              <a:endPar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8" name="文本框 107">
                  <a:extLst>
                    <a:ext uri="{FF2B5EF4-FFF2-40B4-BE49-F238E27FC236}">
                      <ele attr="{15F92DFE-7E0F-416E-964F-EB81FE7A8E4D}"/>
                    </a:ext>
                  </a:extLst>
                </p:cNvPr>
                <p:cNvSpPr txBox="1"/>
                <p:nvPr/>
              </p:nvSpPr>
              <p:spPr>
                <a:xfrm>
                  <a:off x="4388452" y="3421997"/>
                  <a:ext cx="2848877" cy="64462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CN" altLang="en-US" sz="2000" b="0" i="0" dirty="0" smtClean="0">
                            <a:solidFill>
                              <a:schemeClr val="tx1">
                                <a:lumMod val="85000"/>
                                <a:lumOff val="15000"/>
                              </a:schemeClr>
                            </a:solidFill>
                            <a:latin typeface="Cambria Math" panose="02040503050406030204" pitchFamily="18" charset="0"/>
                          </a:rPr>
                          <m:t>将</m:t>
                        </m:r>
                        <m:r>
                          <a:rPr lang="zh-CN" altLang="en-US" sz="2000" b="0" i="1" dirty="0" smtClean="0">
                            <a:solidFill>
                              <a:schemeClr val="tx1">
                                <a:lumMod val="85000"/>
                                <a:lumOff val="15000"/>
                              </a:schemeClr>
                            </a:solidFill>
                            <a:latin typeface="Cambria Math" panose="02040503050406030204" pitchFamily="18" charset="0"/>
                          </a:rPr>
                          <m:t>与</m:t>
                        </m:r>
                        <m:r>
                          <m:rPr>
                            <m:sty m:val="p"/>
                          </m:rPr>
                          <a:rPr lang="en-US" altLang="zh-CN" sz="2000" dirty="0">
                            <a:solidFill>
                              <a:schemeClr val="tx1">
                                <a:lumMod val="85000"/>
                                <a:lumOff val="15000"/>
                              </a:schemeClr>
                            </a:solidFill>
                            <a:latin typeface="Cambria Math" panose="02040503050406030204" pitchFamily="18" charset="0"/>
                          </a:rPr>
                          <m:t>Vi</m:t>
                        </m:r>
                        <m:r>
                          <a:rPr lang="zh-CN" altLang="en-US" sz="2000" i="1" dirty="0" smtClean="0">
                            <a:solidFill>
                              <a:schemeClr val="tx1">
                                <a:lumMod val="85000"/>
                                <a:lumOff val="15000"/>
                              </a:schemeClr>
                            </a:solidFill>
                            <a:latin typeface="Cambria Math" panose="02040503050406030204" pitchFamily="18" charset="0"/>
                          </a:rPr>
                          <m:t>邻接</m:t>
                        </m:r>
                        <m:r>
                          <a:rPr lang="zh-CN" altLang="en-US" sz="2000" b="0" i="1" dirty="0" smtClean="0">
                            <a:solidFill>
                              <a:schemeClr val="tx1">
                                <a:lumMod val="85000"/>
                                <a:lumOff val="15000"/>
                              </a:schemeClr>
                            </a:solidFill>
                            <a:latin typeface="Cambria Math" panose="02040503050406030204" pitchFamily="18" charset="0"/>
                          </a:rPr>
                          <m:t>并</m:t>
                        </m:r>
                        <m:r>
                          <a:rPr lang="zh-CN" altLang="en-US" sz="2000" i="1" dirty="0">
                            <a:solidFill>
                              <a:schemeClr val="tx1">
                                <a:lumMod val="85000"/>
                                <a:lumOff val="15000"/>
                              </a:schemeClr>
                            </a:solidFill>
                            <a:latin typeface="Cambria Math" panose="02040503050406030204" pitchFamily="18" charset="0"/>
                          </a:rPr>
                          <m:t>未被</m:t>
                        </m:r>
                        <m:r>
                          <a:rPr lang="zh-CN" altLang="en-US" sz="2000" i="1" dirty="0" smtClean="0">
                            <a:solidFill>
                              <a:schemeClr val="tx1">
                                <a:lumMod val="85000"/>
                                <a:lumOff val="15000"/>
                              </a:schemeClr>
                            </a:solidFill>
                            <a:latin typeface="Cambria Math" panose="02040503050406030204" pitchFamily="18" charset="0"/>
                          </a:rPr>
                          <m:t>访问</m:t>
                        </m:r>
                        <m:r>
                          <a:rPr lang="zh-CN" altLang="en-US" sz="2000" b="0" i="1" dirty="0" smtClean="0">
                            <a:solidFill>
                              <a:schemeClr val="tx1">
                                <a:lumMod val="85000"/>
                                <a:lumOff val="15000"/>
                              </a:schemeClr>
                            </a:solidFill>
                            <a:latin typeface="Cambria Math" panose="02040503050406030204" pitchFamily="18" charset="0"/>
                          </a:rPr>
                          <m:t>的</m:t>
                        </m:r>
                      </m:oMath>
                    </m:oMathPara>
                  </a14:m>
                  <a:endParaRPr lang="en-US" altLang="zh-CN" sz="2000" b="0" dirty="0">
                    <a:solidFill>
                      <a:schemeClr val="tx1">
                        <a:lumMod val="85000"/>
                        <a:lumOff val="15000"/>
                      </a:schemeClr>
                    </a:solidFill>
                    <a:latin typeface="Times New Roman" panose="02020603050405020304" pitchFamily="18" charset="0"/>
                  </a:endParaRPr>
                </a:p>
                <a:p>
                  <a:pPr algn="ctr"/>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顶点放到集合</a:t>
                  </a:r>
                  <a:r>
                    <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rPr>
                    <a:t>V</a:t>
                  </a:r>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rPr>
                    <a:t>G</a:t>
                  </a:r>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）中</a:t>
                  </a:r>
                </a:p>
              </p:txBody>
            </p:sp>
          </mc:Choice>
          <mc:Fallback>
            <p:sp>
              <p:nvSpPr>
                <p:cNvPr id="108" name="文本框 107"/>
                <p:cNvSpPr txBox="1">
                  <a:spLocks noRot="1" noChangeAspect="1" noMove="1" noResize="1" noEditPoints="1" noAdjustHandles="1" noChangeArrowheads="1" noChangeShapeType="1" noTextEdit="1"/>
                </p:cNvSpPr>
                <p:nvPr/>
              </p:nvSpPr>
              <p:spPr>
                <a:xfrm>
                  <a:off x="4388452" y="3421997"/>
                  <a:ext cx="2848877" cy="644623"/>
                </a:xfrm>
                <a:prstGeom prst="rect">
                  <a:avLst/>
                </a:prstGeom>
                <a:blipFill rotWithShape="1">
                  <a:blip r:embed="rId1"/>
                  <a:stretch>
                    <a:fillRect b="-13675"/>
                  </a:stretch>
                </a:blipFill>
              </p:spPr>
              <p:txBody>
                <a:bodyPr/>
                <a:lstStyle/>
                <a:p>
                  <a:r>
                    <a:rPr lang="zh-CN" altLang="en-US">
                      <a:noFill/>
                    </a:rPr>
                    <a:t> </a:t>
                  </a:r>
                  <a:endParaRPr lang="zh-CN" altLang="en-US">
                    <a:noFill/>
                  </a:endParaRPr>
                </a:p>
              </p:txBody>
            </p:sp>
          </mc:Fallback>
        </mc:AlternateContent>
      </p:grpSp>
      <p:grpSp>
        <p:nvGrpSpPr>
          <p:cNvPr id="119" name="组合 118"/>
          <p:cNvGrpSpPr/>
          <p:nvPr/>
        </p:nvGrpSpPr>
        <p:grpSpPr>
          <a:xfrm>
            <a:off x="549001" y="555626"/>
            <a:ext cx="3565799" cy="876848"/>
            <a:chOff x="326687" y="247818"/>
            <a:chExt cx="4861582" cy="725466"/>
          </a:xfrm>
        </p:grpSpPr>
        <p:sp>
          <p:nvSpPr>
            <p:cNvPr id="120" name="文本框 119"/>
            <p:cNvSpPr txBox="1"/>
            <p:nvPr/>
          </p:nvSpPr>
          <p:spPr bwMode="auto">
            <a:xfrm>
              <a:off x="948831" y="412399"/>
              <a:ext cx="385230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广度优先遍历算法</a:t>
              </a:r>
              <a:endParaRPr lang="zh-CN" altLang="en-US" sz="2400" kern="0" dirty="0">
                <a:solidFill>
                  <a:srgbClr val="0070C0"/>
                </a:solidFill>
                <a:latin typeface="+mn-ea"/>
              </a:endParaRPr>
            </a:p>
          </p:txBody>
        </p:sp>
        <p:grpSp>
          <p:nvGrpSpPr>
            <p:cNvPr id="121" name="组合 120"/>
            <p:cNvGrpSpPr/>
            <p:nvPr/>
          </p:nvGrpSpPr>
          <p:grpSpPr>
            <a:xfrm>
              <a:off x="326687" y="247818"/>
              <a:ext cx="4861582" cy="725466"/>
              <a:chOff x="326687" y="247818"/>
              <a:chExt cx="4861582" cy="725466"/>
            </a:xfrm>
          </p:grpSpPr>
          <p:grpSp>
            <p:nvGrpSpPr>
              <p:cNvPr id="122" name="组合 121"/>
              <p:cNvGrpSpPr/>
              <p:nvPr/>
            </p:nvGrpSpPr>
            <p:grpSpPr>
              <a:xfrm>
                <a:off x="349799" y="247818"/>
                <a:ext cx="4791980" cy="261575"/>
                <a:chOff x="349799" y="247818"/>
                <a:chExt cx="4791980" cy="261575"/>
              </a:xfrm>
            </p:grpSpPr>
            <p:cxnSp>
              <p:nvCxnSpPr>
                <p:cNvPr id="137" name="直接连接符 13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1" name="任意多边形: 形状 14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42" name="任意多边形: 形状 14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3" name="组合 122"/>
              <p:cNvGrpSpPr/>
              <p:nvPr/>
            </p:nvGrpSpPr>
            <p:grpSpPr>
              <a:xfrm>
                <a:off x="349799" y="711709"/>
                <a:ext cx="4815092" cy="261575"/>
                <a:chOff x="358852" y="925118"/>
                <a:chExt cx="4815092" cy="261575"/>
              </a:xfrm>
            </p:grpSpPr>
            <p:cxnSp>
              <p:nvCxnSpPr>
                <p:cNvPr id="130" name="直接连接符 12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35" name="任意多边形: 形状 13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36" name="任意多边形: 形状 13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4" name="组合 123"/>
              <p:cNvGrpSpPr/>
              <p:nvPr/>
            </p:nvGrpSpPr>
            <p:grpSpPr>
              <a:xfrm>
                <a:off x="5138963" y="489126"/>
                <a:ext cx="49306" cy="329693"/>
                <a:chOff x="5138963" y="489126"/>
                <a:chExt cx="49306" cy="329693"/>
              </a:xfrm>
            </p:grpSpPr>
            <p:sp>
              <p:nvSpPr>
                <p:cNvPr id="128" name="椭圆 12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9" name="椭圆 12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25" name="组合 124"/>
              <p:cNvGrpSpPr/>
              <p:nvPr/>
            </p:nvGrpSpPr>
            <p:grpSpPr>
              <a:xfrm>
                <a:off x="326687" y="399838"/>
                <a:ext cx="49306" cy="329693"/>
                <a:chOff x="5138963" y="489126"/>
                <a:chExt cx="49306" cy="329693"/>
              </a:xfrm>
            </p:grpSpPr>
            <p:sp>
              <p:nvSpPr>
                <p:cNvPr id="126" name="椭圆 12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7" name="椭圆 12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500"/>
                                        <p:tgtEl>
                                          <p:spTgt spid="11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8937"/>
                                        </p:tgtEl>
                                        <p:attrNameLst>
                                          <p:attrName>style.visibility</p:attrName>
                                        </p:attrNameLst>
                                      </p:cBhvr>
                                      <p:to>
                                        <p:strVal val="visible"/>
                                      </p:to>
                                    </p:set>
                                    <p:anim calcmode="lin" valueType="num">
                                      <p:cBhvr>
                                        <p:cTn id="11" dur="500" fill="hold"/>
                                        <p:tgtEl>
                                          <p:spTgt spid="208937"/>
                                        </p:tgtEl>
                                        <p:attrNameLst>
                                          <p:attrName>ppt_w</p:attrName>
                                        </p:attrNameLst>
                                      </p:cBhvr>
                                      <p:tavLst>
                                        <p:tav tm="0">
                                          <p:val>
                                            <p:fltVal val="0"/>
                                          </p:val>
                                        </p:tav>
                                        <p:tav tm="100000">
                                          <p:val>
                                            <p:strVal val="#ppt_w"/>
                                          </p:val>
                                        </p:tav>
                                      </p:tavLst>
                                    </p:anim>
                                    <p:anim calcmode="lin" valueType="num">
                                      <p:cBhvr>
                                        <p:cTn id="12" dur="500" fill="hold"/>
                                        <p:tgtEl>
                                          <p:spTgt spid="208937"/>
                                        </p:tgtEl>
                                        <p:attrNameLst>
                                          <p:attrName>ppt_h</p:attrName>
                                        </p:attrNameLst>
                                      </p:cBhvr>
                                      <p:tavLst>
                                        <p:tav tm="0">
                                          <p:val>
                                            <p:fltVal val="0"/>
                                          </p:val>
                                        </p:tav>
                                        <p:tav tm="100000">
                                          <p:val>
                                            <p:strVal val="#ppt_h"/>
                                          </p:val>
                                        </p:tav>
                                      </p:tavLst>
                                    </p:anim>
                                    <p:animEffect transition="in" filter="fade">
                                      <p:cBhvr>
                                        <p:cTn id="13" dur="500"/>
                                        <p:tgtEl>
                                          <p:spTgt spid="208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906352" y="1736136"/>
            <a:ext cx="10292871" cy="478658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Times New Roman" panose="02020603050405020304" pitchFamily="18" charset="0"/>
                <a:ea typeface="微软雅黑" panose="020B0503020204020204" charset="-122"/>
              </a:rPr>
              <a:t>template &lt;class T&gt;</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bool </a:t>
            </a:r>
            <a:r>
              <a:rPr lang="en-US" altLang="zh-CN" sz="2400" dirty="0" err="1">
                <a:latin typeface="Times New Roman" panose="02020603050405020304" pitchFamily="18" charset="0"/>
                <a:ea typeface="微软雅黑" panose="020B0503020204020204" charset="-122"/>
              </a:rPr>
              <a:t>AdjLinkedGraph</a:t>
            </a:r>
            <a:r>
              <a:rPr lang="en-US" altLang="zh-CN" sz="2400" dirty="0">
                <a:latin typeface="Times New Roman" panose="02020603050405020304" pitchFamily="18" charset="0"/>
                <a:ea typeface="微软雅黑" panose="020B0503020204020204" charset="-122"/>
              </a:rPr>
              <a:t>&lt;T&gt;::</a:t>
            </a:r>
            <a:r>
              <a:rPr lang="en-US" altLang="zh-CN" sz="2400" dirty="0" err="1">
                <a:latin typeface="Times New Roman" panose="02020603050405020304" pitchFamily="18" charset="0"/>
                <a:ea typeface="微软雅黑" panose="020B0503020204020204" charset="-122"/>
              </a:rPr>
              <a:t>BFSTraverse</a:t>
            </a:r>
            <a:r>
              <a:rPr lang="en-US" altLang="zh-CN" sz="2400" dirty="0">
                <a:latin typeface="Times New Roman" panose="02020603050405020304" pitchFamily="18" charset="0"/>
                <a:ea typeface="微软雅黑" panose="020B0503020204020204" charset="-122"/>
              </a:rPr>
              <a:t>(int </a:t>
            </a:r>
            <a:r>
              <a:rPr lang="en-US" altLang="zh-CN" sz="2400" dirty="0" err="1">
                <a:latin typeface="Times New Roman" panose="02020603050405020304" pitchFamily="18" charset="0"/>
                <a:ea typeface="微软雅黑" panose="020B0503020204020204" charset="-122"/>
              </a:rPr>
              <a:t>nV</a:t>
            </a:r>
            <a:r>
              <a:rPr lang="en-US" altLang="zh-CN" sz="2400" dirty="0">
                <a:latin typeface="Times New Roman" panose="02020603050405020304" pitchFamily="18" charset="0"/>
                <a:ea typeface="微软雅黑" panose="020B0503020204020204" charset="-122"/>
              </a:rPr>
              <a:t>)</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a:t>
            </a:r>
            <a:r>
              <a:rPr lang="en-US" altLang="zh-CN" sz="2400" dirty="0" err="1">
                <a:latin typeface="Times New Roman" panose="02020603050405020304" pitchFamily="18" charset="0"/>
                <a:ea typeface="微软雅黑" panose="020B0503020204020204" charset="-122"/>
              </a:rPr>
              <a:t>LinkQueue</a:t>
            </a:r>
            <a:r>
              <a:rPr lang="en-US" altLang="zh-CN" sz="2400" dirty="0">
                <a:latin typeface="Times New Roman" panose="02020603050405020304" pitchFamily="18" charset="0"/>
                <a:ea typeface="微软雅黑" panose="020B0503020204020204" charset="-122"/>
              </a:rPr>
              <a:t>&lt;int&gt; queue;</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int </a:t>
            </a:r>
            <a:r>
              <a:rPr lang="en-US" altLang="zh-CN" sz="2400" dirty="0" err="1">
                <a:latin typeface="Times New Roman" panose="02020603050405020304" pitchFamily="18" charset="0"/>
                <a:ea typeface="微软雅黑" panose="020B0503020204020204" charset="-122"/>
              </a:rPr>
              <a:t>nVisitVertex</a:t>
            </a:r>
            <a:r>
              <a:rPr lang="en-US" altLang="zh-CN" sz="2400" dirty="0">
                <a:latin typeface="Times New Roman" panose="02020603050405020304" pitchFamily="18" charset="0"/>
                <a:ea typeface="微软雅黑" panose="020B0503020204020204" charset="-122"/>
              </a:rPr>
              <a:t>, </a:t>
            </a:r>
            <a:r>
              <a:rPr lang="en-US" altLang="zh-CN" sz="2400" dirty="0" err="1">
                <a:latin typeface="Times New Roman" panose="02020603050405020304" pitchFamily="18" charset="0"/>
                <a:ea typeface="微软雅黑" panose="020B0503020204020204" charset="-122"/>
              </a:rPr>
              <a:t>nVertex</a:t>
            </a:r>
            <a:r>
              <a:rPr lang="en-US" altLang="zh-CN" sz="2400" dirty="0">
                <a:latin typeface="Times New Roman" panose="02020603050405020304" pitchFamily="18" charset="0"/>
                <a:ea typeface="微软雅黑" panose="020B0503020204020204" charset="-122"/>
              </a:rPr>
              <a:t>, </a:t>
            </a:r>
            <a:r>
              <a:rPr lang="en-US" altLang="zh-CN" sz="2400" dirty="0" err="1">
                <a:latin typeface="Times New Roman" panose="02020603050405020304" pitchFamily="18" charset="0"/>
                <a:ea typeface="微软雅黑" panose="020B0503020204020204" charset="-122"/>
              </a:rPr>
              <a:t>nBegVertex</a:t>
            </a:r>
            <a:r>
              <a:rPr lang="en-US" altLang="zh-CN" sz="2400" dirty="0">
                <a:latin typeface="Times New Roman" panose="02020603050405020304" pitchFamily="18" charset="0"/>
                <a:ea typeface="微软雅黑" panose="020B0503020204020204" charset="-122"/>
              </a:rPr>
              <a:t>=</a:t>
            </a:r>
            <a:r>
              <a:rPr lang="en-US" altLang="zh-CN" sz="2400" dirty="0" err="1">
                <a:latin typeface="Times New Roman" panose="02020603050405020304" pitchFamily="18" charset="0"/>
                <a:ea typeface="微软雅黑" panose="020B0503020204020204" charset="-122"/>
              </a:rPr>
              <a:t>nV</a:t>
            </a:r>
            <a:r>
              <a:rPr lang="en-US" altLang="zh-CN" sz="2400" dirty="0">
                <a:latin typeface="Times New Roman" panose="02020603050405020304" pitchFamily="18" charset="0"/>
                <a:ea typeface="微软雅黑" panose="020B0503020204020204" charset="-122"/>
              </a:rPr>
              <a:t>;</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bool </a:t>
            </a:r>
            <a:r>
              <a:rPr lang="en-US" altLang="zh-CN" sz="2400" dirty="0" err="1">
                <a:latin typeface="Times New Roman" panose="02020603050405020304" pitchFamily="18" charset="0"/>
                <a:ea typeface="微软雅黑" panose="020B0503020204020204" charset="-122"/>
              </a:rPr>
              <a:t>bVisited</a:t>
            </a:r>
            <a:r>
              <a:rPr lang="en-US" altLang="zh-CN" sz="2400" dirty="0">
                <a:latin typeface="Times New Roman" panose="02020603050405020304" pitchFamily="18" charset="0"/>
                <a:ea typeface="微软雅黑" panose="020B0503020204020204" charset="-122"/>
              </a:rPr>
              <a:t>[MAX_VERTEX_NUM];	// </a:t>
            </a:r>
            <a:r>
              <a:rPr lang="zh-CN" altLang="zh-CN" sz="2400" dirty="0">
                <a:latin typeface="Times New Roman" panose="02020603050405020304" pitchFamily="18" charset="0"/>
                <a:ea typeface="微软雅黑" panose="020B0503020204020204" charset="-122"/>
              </a:rPr>
              <a:t>记录一个顶点是否已访问</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T vertex;</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if (</a:t>
            </a:r>
            <a:r>
              <a:rPr lang="en-US" altLang="zh-CN" sz="2400" dirty="0" err="1">
                <a:latin typeface="Times New Roman" panose="02020603050405020304" pitchFamily="18" charset="0"/>
                <a:ea typeface="微软雅黑" panose="020B0503020204020204" charset="-122"/>
              </a:rPr>
              <a:t>nV</a:t>
            </a:r>
            <a:r>
              <a:rPr lang="en-US" altLang="zh-CN" sz="2400" dirty="0">
                <a:latin typeface="Times New Roman" panose="02020603050405020304" pitchFamily="18" charset="0"/>
                <a:ea typeface="微软雅黑" panose="020B0503020204020204" charset="-122"/>
              </a:rPr>
              <a:t>&lt;0 || </a:t>
            </a:r>
            <a:r>
              <a:rPr lang="en-US" altLang="zh-CN" sz="2400" dirty="0" err="1">
                <a:latin typeface="Times New Roman" panose="02020603050405020304" pitchFamily="18" charset="0"/>
                <a:ea typeface="微软雅黑" panose="020B0503020204020204" charset="-122"/>
              </a:rPr>
              <a:t>nV</a:t>
            </a:r>
            <a:r>
              <a:rPr lang="en-US" altLang="zh-CN" sz="2400" dirty="0">
                <a:latin typeface="Times New Roman" panose="02020603050405020304" pitchFamily="18" charset="0"/>
                <a:ea typeface="微软雅黑" panose="020B0503020204020204" charset="-122"/>
              </a:rPr>
              <a:t>&gt;=</a:t>
            </a:r>
            <a:r>
              <a:rPr lang="en-US" altLang="zh-CN" sz="2400" dirty="0" err="1">
                <a:latin typeface="Times New Roman" panose="02020603050405020304" pitchFamily="18" charset="0"/>
                <a:ea typeface="微软雅黑" panose="020B0503020204020204" charset="-122"/>
              </a:rPr>
              <a:t>m_nVertexNum</a:t>
            </a:r>
            <a:r>
              <a:rPr lang="en-US" altLang="zh-CN" sz="2400" dirty="0">
                <a:latin typeface="Times New Roman" panose="02020603050405020304" pitchFamily="18" charset="0"/>
                <a:ea typeface="微软雅黑" panose="020B0503020204020204" charset="-122"/>
              </a:rPr>
              <a:t>)</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return false;</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a:t>
            </a:r>
            <a:r>
              <a:rPr lang="en-US" altLang="zh-CN" sz="2400" dirty="0" err="1">
                <a:latin typeface="Times New Roman" panose="02020603050405020304" pitchFamily="18" charset="0"/>
                <a:ea typeface="微软雅黑" panose="020B0503020204020204" charset="-122"/>
              </a:rPr>
              <a:t>memset</a:t>
            </a:r>
            <a:r>
              <a:rPr lang="en-US" altLang="zh-CN" sz="2400" dirty="0">
                <a:latin typeface="Times New Roman" panose="02020603050405020304" pitchFamily="18" charset="0"/>
                <a:ea typeface="微软雅黑" panose="020B0503020204020204" charset="-122"/>
              </a:rPr>
              <a:t>(</a:t>
            </a:r>
            <a:r>
              <a:rPr lang="en-US" altLang="zh-CN" sz="2400" dirty="0" err="1">
                <a:latin typeface="Times New Roman" panose="02020603050405020304" pitchFamily="18" charset="0"/>
                <a:ea typeface="微软雅黑" panose="020B0503020204020204" charset="-122"/>
              </a:rPr>
              <a:t>bVisited</a:t>
            </a:r>
            <a:r>
              <a:rPr lang="en-US" altLang="zh-CN" sz="2400" dirty="0">
                <a:latin typeface="Times New Roman" panose="02020603050405020304" pitchFamily="18" charset="0"/>
                <a:ea typeface="微软雅黑" panose="020B0503020204020204" charset="-122"/>
              </a:rPr>
              <a:t>, 0, </a:t>
            </a:r>
            <a:r>
              <a:rPr lang="en-US" altLang="zh-CN" sz="2400" dirty="0" err="1">
                <a:latin typeface="Times New Roman" panose="02020603050405020304" pitchFamily="18" charset="0"/>
                <a:ea typeface="微软雅黑" panose="020B0503020204020204" charset="-122"/>
              </a:rPr>
              <a:t>sizeof</a:t>
            </a:r>
            <a:r>
              <a:rPr lang="en-US" altLang="zh-CN" sz="2400" dirty="0">
                <a:latin typeface="Times New Roman" panose="02020603050405020304" pitchFamily="18" charset="0"/>
                <a:ea typeface="微软雅黑" panose="020B0503020204020204" charset="-122"/>
              </a:rPr>
              <a:t>(</a:t>
            </a:r>
            <a:r>
              <a:rPr lang="en-US" altLang="zh-CN" sz="2400" dirty="0" err="1">
                <a:latin typeface="Times New Roman" panose="02020603050405020304" pitchFamily="18" charset="0"/>
                <a:ea typeface="微软雅黑" panose="020B0503020204020204" charset="-122"/>
              </a:rPr>
              <a:t>bVisited</a:t>
            </a:r>
            <a:r>
              <a:rPr lang="en-US" altLang="zh-CN" sz="2400" dirty="0">
                <a:latin typeface="Times New Roman" panose="02020603050405020304" pitchFamily="18" charset="0"/>
                <a:ea typeface="微软雅黑" panose="020B0503020204020204" charset="-122"/>
              </a:rPr>
              <a:t>)); // </a:t>
            </a:r>
            <a:r>
              <a:rPr lang="zh-CN" altLang="zh-CN" sz="2400" dirty="0">
                <a:latin typeface="Times New Roman" panose="02020603050405020304" pitchFamily="18" charset="0"/>
                <a:ea typeface="微软雅黑" panose="020B0503020204020204" charset="-122"/>
              </a:rPr>
              <a:t>各顶点均设置为未访问状态</a:t>
            </a:r>
            <a:endParaRPr lang="zh-CN" altLang="zh-CN" sz="2400" dirty="0">
              <a:latin typeface="Times New Roman" panose="02020603050405020304" pitchFamily="18" charset="0"/>
              <a:ea typeface="微软雅黑" panose="020B0503020204020204" charset="-122"/>
            </a:endParaRPr>
          </a:p>
          <a:p>
            <a:pPr marL="452755" indent="-452755">
              <a:spcBef>
                <a:spcPts val="600"/>
              </a:spcBef>
              <a:buClr>
                <a:srgbClr val="7030A0"/>
              </a:buClr>
              <a:buNone/>
            </a:pPr>
            <a:endParaRPr lang="en-US" altLang="zh-CN" sz="2300"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549001" y="555626"/>
            <a:ext cx="5578435" cy="876848"/>
            <a:chOff x="326687" y="247818"/>
            <a:chExt cx="4861582" cy="725466"/>
          </a:xfrm>
        </p:grpSpPr>
        <p:sp>
          <p:nvSpPr>
            <p:cNvPr id="31" name="文本框 7"/>
            <p:cNvSpPr txBox="1"/>
            <p:nvPr/>
          </p:nvSpPr>
          <p:spPr bwMode="auto">
            <a:xfrm>
              <a:off x="1270933" y="412399"/>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广度优先遍历算法的实现</a:t>
              </a:r>
              <a:endParaRPr lang="zh-CN" altLang="en-US" sz="2400" kern="0" dirty="0">
                <a:solidFill>
                  <a:srgbClr val="0070C0"/>
                </a:solidFill>
                <a:latin typeface="+mn-ea"/>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132115" y="1594558"/>
            <a:ext cx="10319656" cy="506749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Times New Roman" panose="02020603050405020304" pitchFamily="18" charset="0"/>
                <a:ea typeface="微软雅黑" panose="020B0503020204020204" charset="-122"/>
              </a:rPr>
              <a:t>	while (1)</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a:t>
            </a:r>
            <a:r>
              <a:rPr lang="en-US" altLang="zh-CN" sz="2400" dirty="0" err="1">
                <a:latin typeface="Times New Roman" panose="02020603050405020304" pitchFamily="18" charset="0"/>
                <a:ea typeface="微软雅黑" panose="020B0503020204020204" charset="-122"/>
              </a:rPr>
              <a:t>queue.Insert</a:t>
            </a:r>
            <a:r>
              <a:rPr lang="en-US" altLang="zh-CN" sz="2400" dirty="0">
                <a:latin typeface="Times New Roman" panose="02020603050405020304" pitchFamily="18" charset="0"/>
                <a:ea typeface="微软雅黑" panose="020B0503020204020204" charset="-122"/>
              </a:rPr>
              <a:t>(</a:t>
            </a:r>
            <a:r>
              <a:rPr lang="en-US" altLang="zh-CN" sz="2400" dirty="0" err="1">
                <a:latin typeface="Times New Roman" panose="02020603050405020304" pitchFamily="18" charset="0"/>
                <a:ea typeface="微软雅黑" panose="020B0503020204020204" charset="-122"/>
              </a:rPr>
              <a:t>nBegVertex</a:t>
            </a:r>
            <a:r>
              <a:rPr lang="en-US" altLang="zh-CN" sz="2400" dirty="0">
                <a:latin typeface="Times New Roman" panose="02020603050405020304" pitchFamily="18" charset="0"/>
                <a:ea typeface="微软雅黑" panose="020B0503020204020204" charset="-122"/>
              </a:rPr>
              <a:t>);	</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a:t>
            </a:r>
            <a:r>
              <a:rPr lang="en-US" altLang="zh-CN" sz="2400" dirty="0" err="1">
                <a:latin typeface="Times New Roman" panose="02020603050405020304" pitchFamily="18" charset="0"/>
                <a:ea typeface="微软雅黑" panose="020B0503020204020204" charset="-122"/>
              </a:rPr>
              <a:t>bVisited</a:t>
            </a:r>
            <a:r>
              <a:rPr lang="en-US" altLang="zh-CN" sz="2400" dirty="0">
                <a:latin typeface="Times New Roman" panose="02020603050405020304" pitchFamily="18" charset="0"/>
                <a:ea typeface="微软雅黑" panose="020B0503020204020204" charset="-122"/>
              </a:rPr>
              <a:t>[</a:t>
            </a:r>
            <a:r>
              <a:rPr lang="en-US" altLang="zh-CN" sz="2400" dirty="0" err="1">
                <a:latin typeface="Times New Roman" panose="02020603050405020304" pitchFamily="18" charset="0"/>
                <a:ea typeface="微软雅黑" panose="020B0503020204020204" charset="-122"/>
              </a:rPr>
              <a:t>nBegVertex</a:t>
            </a:r>
            <a:r>
              <a:rPr lang="en-US" altLang="zh-CN" sz="2400" dirty="0">
                <a:latin typeface="Times New Roman" panose="02020603050405020304" pitchFamily="18" charset="0"/>
                <a:ea typeface="微软雅黑" panose="020B0503020204020204" charset="-122"/>
              </a:rPr>
              <a:t>] = true; </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while (!</a:t>
            </a:r>
            <a:r>
              <a:rPr lang="en-US" altLang="zh-CN" sz="2400" dirty="0" err="1">
                <a:latin typeface="Times New Roman" panose="02020603050405020304" pitchFamily="18" charset="0"/>
                <a:ea typeface="微软雅黑" panose="020B0503020204020204" charset="-122"/>
              </a:rPr>
              <a:t>queue.IsEmpty</a:t>
            </a:r>
            <a:r>
              <a:rPr lang="en-US" altLang="zh-CN" sz="2400" dirty="0">
                <a:latin typeface="Times New Roman" panose="02020603050405020304" pitchFamily="18" charset="0"/>
                <a:ea typeface="微软雅黑" panose="020B0503020204020204" charset="-122"/>
              </a:rPr>
              <a:t>())	</a:t>
            </a:r>
            <a:endParaRPr lang="zh-CN" altLang="zh-CN" sz="2400" dirty="0">
              <a:latin typeface="Times New Roman" panose="02020603050405020304" pitchFamily="18" charset="0"/>
              <a:ea typeface="微软雅黑" panose="020B0503020204020204" charset="-122"/>
            </a:endParaRPr>
          </a:p>
          <a:p>
            <a:pPr marL="0" indent="0">
              <a:buNone/>
            </a:pPr>
            <a:r>
              <a:rPr lang="en-US" altLang="zh-CN" sz="2400" dirty="0">
                <a:latin typeface="Times New Roman" panose="02020603050405020304" pitchFamily="18" charset="0"/>
                <a:ea typeface="微软雅黑" panose="020B0503020204020204" charset="-122"/>
              </a:rPr>
              <a:t>		{</a:t>
            </a:r>
            <a:endParaRPr lang="zh-CN" altLang="zh-CN" sz="2400" dirty="0">
              <a:latin typeface="Times New Roman" panose="02020603050405020304" pitchFamily="18" charset="0"/>
              <a:ea typeface="微软雅黑" panose="020B0503020204020204" charset="-122"/>
            </a:endParaRPr>
          </a:p>
          <a:p>
            <a:pPr marL="0" indent="0">
              <a:buNone/>
            </a:pPr>
            <a:r>
              <a:rPr lang="pt-BR" altLang="zh-CN" sz="2400" dirty="0">
                <a:latin typeface="Times New Roman" panose="02020603050405020304" pitchFamily="18" charset="0"/>
                <a:ea typeface="微软雅黑" panose="020B0503020204020204" charset="-122"/>
              </a:rPr>
              <a:t>			queue.Delete(nVisitVertex);</a:t>
            </a:r>
            <a:endParaRPr lang="zh-CN" altLang="zh-CN" sz="2400" dirty="0">
              <a:latin typeface="Times New Roman" panose="02020603050405020304" pitchFamily="18" charset="0"/>
              <a:ea typeface="微软雅黑" panose="020B0503020204020204" charset="-122"/>
            </a:endParaRPr>
          </a:p>
          <a:p>
            <a:pPr marL="0" indent="0">
              <a:buNone/>
            </a:pPr>
            <a:r>
              <a:rPr lang="pt-BR" altLang="zh-CN" sz="2400" dirty="0">
                <a:latin typeface="Times New Roman" panose="02020603050405020304" pitchFamily="18" charset="0"/>
                <a:ea typeface="微软雅黑" panose="020B0503020204020204" charset="-122"/>
              </a:rPr>
              <a:t>			GetVertexValue(nVisitVertex, vertex);</a:t>
            </a:r>
            <a:endParaRPr lang="zh-CN" altLang="zh-CN" sz="2400" dirty="0">
              <a:latin typeface="Times New Roman" panose="02020603050405020304" pitchFamily="18" charset="0"/>
              <a:ea typeface="微软雅黑" panose="020B0503020204020204" charset="-122"/>
            </a:endParaRPr>
          </a:p>
          <a:p>
            <a:pPr marL="0" indent="0">
              <a:buNone/>
            </a:pPr>
            <a:r>
              <a:rPr lang="pt-BR" altLang="zh-CN" sz="2400" dirty="0">
                <a:latin typeface="Times New Roman" panose="02020603050405020304" pitchFamily="18" charset="0"/>
                <a:ea typeface="微软雅黑" panose="020B0503020204020204" charset="-122"/>
              </a:rPr>
              <a:t>			cout&lt;&lt;vertex&lt;&lt;' ';</a:t>
            </a:r>
            <a:endParaRPr lang="zh-CN" altLang="zh-CN" sz="2400" dirty="0">
              <a:latin typeface="Times New Roman" panose="02020603050405020304" pitchFamily="18" charset="0"/>
              <a:ea typeface="微软雅黑" panose="020B0503020204020204" charset="-122"/>
            </a:endParaRPr>
          </a:p>
          <a:p>
            <a:pPr marL="0" indent="0">
              <a:buNone/>
            </a:pPr>
            <a:r>
              <a:rPr lang="pt-BR" altLang="zh-CN" sz="2400" dirty="0">
                <a:latin typeface="Times New Roman" panose="02020603050405020304" pitchFamily="18" charset="0"/>
                <a:ea typeface="微软雅黑" panose="020B0503020204020204" charset="-122"/>
              </a:rPr>
              <a:t>			</a:t>
            </a:r>
            <a:r>
              <a:rPr lang="en-US" altLang="zh-CN" sz="2400" dirty="0" err="1">
                <a:latin typeface="Times New Roman" panose="02020603050405020304" pitchFamily="18" charset="0"/>
                <a:ea typeface="微软雅黑" panose="020B0503020204020204" charset="-122"/>
              </a:rPr>
              <a:t>nVertex</a:t>
            </a:r>
            <a:r>
              <a:rPr lang="en-US" altLang="zh-CN" sz="2400" dirty="0">
                <a:latin typeface="Times New Roman" panose="02020603050405020304" pitchFamily="18" charset="0"/>
                <a:ea typeface="微软雅黑" panose="020B0503020204020204" charset="-122"/>
              </a:rPr>
              <a:t> = </a:t>
            </a:r>
            <a:r>
              <a:rPr lang="en-US" altLang="zh-CN" sz="2400" dirty="0" err="1">
                <a:latin typeface="Times New Roman" panose="02020603050405020304" pitchFamily="18" charset="0"/>
                <a:ea typeface="微软雅黑" panose="020B0503020204020204" charset="-122"/>
              </a:rPr>
              <a:t>GetFirstEdge</a:t>
            </a:r>
            <a:r>
              <a:rPr lang="en-US" altLang="zh-CN" sz="2400" dirty="0">
                <a:latin typeface="Times New Roman" panose="02020603050405020304" pitchFamily="18" charset="0"/>
                <a:ea typeface="微软雅黑" panose="020B0503020204020204" charset="-122"/>
              </a:rPr>
              <a:t>(</a:t>
            </a:r>
            <a:r>
              <a:rPr lang="en-US" altLang="zh-CN" sz="2400" dirty="0" err="1">
                <a:latin typeface="Times New Roman" panose="02020603050405020304" pitchFamily="18" charset="0"/>
                <a:ea typeface="微软雅黑" panose="020B0503020204020204" charset="-122"/>
              </a:rPr>
              <a:t>nVisitVertex</a:t>
            </a:r>
            <a:r>
              <a:rPr lang="en-US" altLang="zh-CN" sz="2400" dirty="0">
                <a:latin typeface="Times New Roman" panose="02020603050405020304" pitchFamily="18" charset="0"/>
                <a:ea typeface="微软雅黑" panose="020B0503020204020204" charset="-122"/>
              </a:rPr>
              <a:t>);</a:t>
            </a:r>
            <a:endParaRPr lang="zh-CN" altLang="zh-CN" sz="2400" dirty="0">
              <a:latin typeface="Times New Roman" panose="02020603050405020304" pitchFamily="18" charset="0"/>
              <a:ea typeface="微软雅黑" panose="020B0503020204020204" charset="-122"/>
            </a:endParaRPr>
          </a:p>
          <a:p>
            <a:pPr marL="0" indent="0">
              <a:buNone/>
            </a:pPr>
            <a:endParaRPr lang="zh-CN" altLang="zh-CN" sz="2400" dirty="0">
              <a:latin typeface="Times New Roman" panose="02020603050405020304" pitchFamily="18" charset="0"/>
              <a:ea typeface="微软雅黑" panose="020B0503020204020204" charset="-122"/>
            </a:endParaRPr>
          </a:p>
        </p:txBody>
      </p:sp>
      <p:grpSp>
        <p:nvGrpSpPr>
          <p:cNvPr id="30" name="组合 29"/>
          <p:cNvGrpSpPr/>
          <p:nvPr/>
        </p:nvGrpSpPr>
        <p:grpSpPr>
          <a:xfrm>
            <a:off x="549001" y="555626"/>
            <a:ext cx="5578435" cy="876848"/>
            <a:chOff x="326687" y="247818"/>
            <a:chExt cx="4861582" cy="725466"/>
          </a:xfrm>
        </p:grpSpPr>
        <p:sp>
          <p:nvSpPr>
            <p:cNvPr id="31" name="文本框 7"/>
            <p:cNvSpPr txBox="1"/>
            <p:nvPr/>
          </p:nvSpPr>
          <p:spPr bwMode="auto">
            <a:xfrm>
              <a:off x="1270933" y="412399"/>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广度优先遍历算法的实现</a:t>
              </a:r>
              <a:endParaRPr lang="zh-CN" altLang="en-US" sz="2400" kern="0" dirty="0">
                <a:solidFill>
                  <a:srgbClr val="0070C0"/>
                </a:solidFill>
                <a:latin typeface="+mn-ea"/>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549001" y="555626"/>
            <a:ext cx="5578435" cy="876848"/>
            <a:chOff x="326687" y="247818"/>
            <a:chExt cx="4861582" cy="725466"/>
          </a:xfrm>
        </p:grpSpPr>
        <p:sp>
          <p:nvSpPr>
            <p:cNvPr id="31" name="文本框 7"/>
            <p:cNvSpPr txBox="1"/>
            <p:nvPr/>
          </p:nvSpPr>
          <p:spPr bwMode="auto">
            <a:xfrm>
              <a:off x="1270933" y="412399"/>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广度优先遍历算法的实现</a:t>
              </a:r>
              <a:endParaRPr lang="zh-CN" altLang="en-US" sz="2400" kern="0" dirty="0">
                <a:solidFill>
                  <a:srgbClr val="0070C0"/>
                </a:solidFill>
                <a:latin typeface="+mn-ea"/>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7" name="Rectangle 3"/>
          <p:cNvSpPr txBox="1">
            <a:spLocks noChangeArrowheads="1"/>
          </p:cNvSpPr>
          <p:nvPr/>
        </p:nvSpPr>
        <p:spPr>
          <a:xfrm>
            <a:off x="2792498" y="1952630"/>
            <a:ext cx="8212608" cy="4286975"/>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zh-CN" altLang="zh-CN" sz="2000" dirty="0">
                <a:solidFill>
                  <a:schemeClr val="tx2"/>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while (</a:t>
            </a:r>
            <a:r>
              <a:rPr lang="en-US" altLang="zh-CN" sz="2400" dirty="0" err="1">
                <a:latin typeface="Times New Roman" panose="02020603050405020304" pitchFamily="18" charset="0"/>
                <a:cs typeface="Times New Roman" panose="02020603050405020304" pitchFamily="18" charset="0"/>
              </a:rPr>
              <a:t>nVertex</a:t>
            </a:r>
            <a:r>
              <a:rPr lang="en-US" altLang="zh-CN" sz="2400" dirty="0">
                <a:latin typeface="Times New Roman" panose="02020603050405020304" pitchFamily="18" charset="0"/>
                <a:cs typeface="Times New Roman" panose="02020603050405020304" pitchFamily="18" charset="0"/>
              </a:rPr>
              <a:t> != -1)</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bVisited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nVertex</a:t>
            </a:r>
            <a:r>
              <a:rPr lang="en-US" altLang="zh-CN" sz="2400" dirty="0">
                <a:latin typeface="Times New Roman" panose="02020603050405020304" pitchFamily="18" charset="0"/>
                <a:cs typeface="Times New Roman" panose="02020603050405020304" pitchFamily="18" charset="0"/>
              </a:rPr>
              <a:t>]==false)</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queue.QInsert</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nVertex</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bVisited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nVertex</a:t>
            </a:r>
            <a:r>
              <a:rPr lang="en-US" altLang="zh-CN" sz="2400" dirty="0">
                <a:latin typeface="Times New Roman" panose="02020603050405020304" pitchFamily="18" charset="0"/>
                <a:cs typeface="Times New Roman" panose="02020603050405020304" pitchFamily="18" charset="0"/>
              </a:rPr>
              <a:t>] = true;</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solidFill>
                  <a:srgbClr val="FF0000"/>
                </a:solidFill>
                <a:latin typeface="Times New Roman" panose="02020603050405020304" pitchFamily="18" charset="0"/>
                <a:cs typeface="Times New Roman" panose="02020603050405020304" pitchFamily="18" charset="0"/>
              </a:rPr>
              <a:t>nVertex</a:t>
            </a:r>
            <a:r>
              <a:rPr lang="en-US" altLang="zh-CN" sz="2400" dirty="0">
                <a:solidFill>
                  <a:srgbClr val="FF0000"/>
                </a:solidFill>
                <a:latin typeface="Times New Roman" panose="02020603050405020304" pitchFamily="18" charset="0"/>
                <a:cs typeface="Times New Roman" panose="02020603050405020304" pitchFamily="18" charset="0"/>
              </a:rPr>
              <a:t> = </a:t>
            </a:r>
            <a:r>
              <a:rPr lang="en-US" altLang="zh-CN" sz="2400" dirty="0" err="1">
                <a:solidFill>
                  <a:srgbClr val="FF0000"/>
                </a:solidFill>
                <a:latin typeface="Times New Roman" panose="02020603050405020304" pitchFamily="18" charset="0"/>
                <a:cs typeface="Times New Roman" panose="02020603050405020304" pitchFamily="18" charset="0"/>
              </a:rPr>
              <a:t>GetNextEdge</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dirty="0" err="1">
                <a:solidFill>
                  <a:srgbClr val="FF0000"/>
                </a:solidFill>
                <a:latin typeface="Times New Roman" panose="02020603050405020304" pitchFamily="18" charset="0"/>
                <a:cs typeface="Times New Roman" panose="02020603050405020304" pitchFamily="18" charset="0"/>
              </a:rPr>
              <a:t>nVisitVertex</a:t>
            </a:r>
            <a:r>
              <a:rPr lang="en-US" altLang="zh-CN" sz="2400" dirty="0">
                <a:solidFill>
                  <a:srgbClr val="FF0000"/>
                </a:solidFill>
                <a:latin typeface="Times New Roman" panose="02020603050405020304" pitchFamily="18" charset="0"/>
                <a:cs typeface="Times New Roman" panose="02020603050405020304" pitchFamily="18" charset="0"/>
              </a:rPr>
              <a:t>, </a:t>
            </a:r>
            <a:r>
              <a:rPr lang="en-US" altLang="zh-CN" sz="2400" dirty="0" err="1">
                <a:solidFill>
                  <a:srgbClr val="FF0000"/>
                </a:solidFill>
                <a:latin typeface="Times New Roman" panose="02020603050405020304" pitchFamily="18" charset="0"/>
                <a:cs typeface="Times New Roman" panose="02020603050405020304" pitchFamily="18" charset="0"/>
              </a:rPr>
              <a:t>nVertex</a:t>
            </a:r>
            <a:r>
              <a:rPr lang="en-US" altLang="zh-CN"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088571" y="1715589"/>
            <a:ext cx="10119359" cy="49377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 </a:t>
            </a:r>
            <a:r>
              <a:rPr lang="zh-CN" altLang="en-US" sz="2300" dirty="0">
                <a:latin typeface="Times New Roman" panose="02020603050405020304" pitchFamily="18" charset="0"/>
                <a:cs typeface="Times New Roman" panose="02020603050405020304" pitchFamily="18" charset="0"/>
              </a:rPr>
              <a:t>如果还有没有访问的顶点，若有则从该顶点开始再做广度优先遍历</a:t>
            </a:r>
            <a:endParaRPr lang="zh-CN" altLang="en-US"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	int n=nBegVertex+1;</a:t>
            </a:r>
            <a:endParaRPr lang="en-US" altLang="zh-CN"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for( ; n&lt;</a:t>
            </a:r>
            <a:r>
              <a:rPr lang="en-US" altLang="zh-CN" sz="2300" dirty="0" err="1">
                <a:latin typeface="Times New Roman" panose="02020603050405020304" pitchFamily="18" charset="0"/>
                <a:cs typeface="Times New Roman" panose="02020603050405020304" pitchFamily="18" charset="0"/>
              </a:rPr>
              <a:t>m_nVertexNum+nV</a:t>
            </a:r>
            <a:r>
              <a:rPr lang="en-US" altLang="zh-CN" sz="2300" dirty="0">
                <a:latin typeface="Times New Roman" panose="02020603050405020304" pitchFamily="18" charset="0"/>
                <a:cs typeface="Times New Roman" panose="02020603050405020304" pitchFamily="18" charset="0"/>
              </a:rPr>
              <a:t>; n++)</a:t>
            </a:r>
            <a:endParaRPr lang="en-US" altLang="zh-CN"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	</a:t>
            </a:r>
            <a:endParaRPr lang="en-US" altLang="zh-CN"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if (</a:t>
            </a:r>
            <a:r>
              <a:rPr lang="en-US" altLang="zh-CN" sz="2300" dirty="0" err="1">
                <a:latin typeface="Times New Roman" panose="02020603050405020304" pitchFamily="18" charset="0"/>
                <a:cs typeface="Times New Roman" panose="02020603050405020304" pitchFamily="18" charset="0"/>
              </a:rPr>
              <a:t>bVisited</a:t>
            </a:r>
            <a:r>
              <a:rPr lang="en-US" altLang="zh-CN" sz="2300" dirty="0">
                <a:latin typeface="Times New Roman" panose="02020603050405020304" pitchFamily="18" charset="0"/>
                <a:cs typeface="Times New Roman" panose="02020603050405020304" pitchFamily="18" charset="0"/>
              </a:rPr>
              <a:t>[</a:t>
            </a:r>
            <a:r>
              <a:rPr lang="en-US" altLang="zh-CN" sz="2300" dirty="0" err="1">
                <a:latin typeface="Times New Roman" panose="02020603050405020304" pitchFamily="18" charset="0"/>
                <a:cs typeface="Times New Roman" panose="02020603050405020304" pitchFamily="18" charset="0"/>
              </a:rPr>
              <a:t>n%m_nVertexNum</a:t>
            </a:r>
            <a:r>
              <a:rPr lang="en-US" altLang="zh-CN" sz="2300" dirty="0">
                <a:latin typeface="Times New Roman" panose="02020603050405020304" pitchFamily="18" charset="0"/>
                <a:cs typeface="Times New Roman" panose="02020603050405020304" pitchFamily="18" charset="0"/>
              </a:rPr>
              <a:t>]==false)</a:t>
            </a:r>
            <a:endParaRPr lang="en-US" altLang="zh-CN"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	</a:t>
            </a:r>
            <a:r>
              <a:rPr lang="en-US" altLang="zh-CN" sz="2300" dirty="0" err="1">
                <a:latin typeface="Times New Roman" panose="02020603050405020304" pitchFamily="18" charset="0"/>
                <a:cs typeface="Times New Roman" panose="02020603050405020304" pitchFamily="18" charset="0"/>
              </a:rPr>
              <a:t>nBegVertex</a:t>
            </a:r>
            <a:r>
              <a:rPr lang="en-US" altLang="zh-CN" sz="2300" dirty="0">
                <a:latin typeface="Times New Roman" panose="02020603050405020304" pitchFamily="18" charset="0"/>
                <a:cs typeface="Times New Roman" panose="02020603050405020304" pitchFamily="18" charset="0"/>
              </a:rPr>
              <a:t> = </a:t>
            </a:r>
            <a:r>
              <a:rPr lang="en-US" altLang="zh-CN" sz="2300" dirty="0" err="1">
                <a:latin typeface="Times New Roman" panose="02020603050405020304" pitchFamily="18" charset="0"/>
                <a:cs typeface="Times New Roman" panose="02020603050405020304" pitchFamily="18" charset="0"/>
              </a:rPr>
              <a:t>n%m_nVertexNum</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break;</a:t>
            </a:r>
            <a:endParaRPr lang="en-US" altLang="zh-CN"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t>
            </a:r>
            <a:endParaRPr lang="en-US" altLang="zh-CN"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t>
            </a:r>
            <a:endParaRPr lang="en-US" altLang="zh-CN"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if (n==</a:t>
            </a:r>
            <a:r>
              <a:rPr lang="en-US" altLang="zh-CN" sz="2300" dirty="0" err="1">
                <a:latin typeface="Times New Roman" panose="02020603050405020304" pitchFamily="18" charset="0"/>
                <a:cs typeface="Times New Roman" panose="02020603050405020304" pitchFamily="18" charset="0"/>
              </a:rPr>
              <a:t>m_nVertexNum+nV</a:t>
            </a:r>
            <a:r>
              <a:rPr lang="en-US" altLang="zh-CN" sz="2300" dirty="0">
                <a:latin typeface="Times New Roman" panose="02020603050405020304" pitchFamily="18" charset="0"/>
                <a:cs typeface="Times New Roman" panose="02020603050405020304" pitchFamily="18" charset="0"/>
              </a:rPr>
              <a:t>) 	break; // </a:t>
            </a:r>
            <a:r>
              <a:rPr lang="zh-CN" altLang="en-US" sz="2300" dirty="0">
                <a:latin typeface="Times New Roman" panose="02020603050405020304" pitchFamily="18" charset="0"/>
                <a:cs typeface="Times New Roman" panose="02020603050405020304" pitchFamily="18" charset="0"/>
              </a:rPr>
              <a:t>所有顶点都已访问，退出循环</a:t>
            </a:r>
            <a:endParaRPr lang="zh-CN" altLang="en-US"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t>
            </a:r>
            <a:endParaRPr lang="en-US" altLang="zh-CN"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return true;</a:t>
            </a:r>
            <a:endParaRPr lang="en-US" altLang="zh-CN" sz="23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549001" y="555626"/>
            <a:ext cx="4892575" cy="876848"/>
            <a:chOff x="326687" y="247818"/>
            <a:chExt cx="4861582" cy="725466"/>
          </a:xfrm>
        </p:grpSpPr>
        <p:sp>
          <p:nvSpPr>
            <p:cNvPr id="31" name="文本框 7"/>
            <p:cNvSpPr txBox="1"/>
            <p:nvPr/>
          </p:nvSpPr>
          <p:spPr bwMode="auto">
            <a:xfrm>
              <a:off x="862839" y="412399"/>
              <a:ext cx="3695630"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广度优先遍历算法的实现</a:t>
              </a:r>
              <a:endParaRPr lang="zh-CN" altLang="en-US" sz="2400" kern="0" dirty="0">
                <a:solidFill>
                  <a:srgbClr val="0070C0"/>
                </a:solidFill>
                <a:latin typeface="+mn-ea"/>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931471"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深度优先遍历算法</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4" name="Rectangle 3"/>
          <p:cNvSpPr txBox="1">
            <a:spLocks noChangeArrowheads="1"/>
          </p:cNvSpPr>
          <p:nvPr/>
        </p:nvSpPr>
        <p:spPr>
          <a:xfrm>
            <a:off x="1107984" y="2042101"/>
            <a:ext cx="9945687" cy="3955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Clr>
                <a:srgbClr val="7030A0"/>
              </a:buClr>
              <a:buNone/>
            </a:pPr>
            <a:r>
              <a:rPr lang="zh-CN" altLang="en-US" sz="2400" dirty="0">
                <a:solidFill>
                  <a:srgbClr val="0070C0"/>
                </a:solidFill>
                <a:latin typeface="Times New Roman" panose="02020603050405020304" pitchFamily="18" charset="0"/>
                <a:cs typeface="Times New Roman" panose="02020603050405020304" pitchFamily="18" charset="0"/>
              </a:rPr>
              <a:t>深度优先遍历</a:t>
            </a:r>
            <a:r>
              <a:rPr lang="zh-CN" altLang="zh-CN" sz="2400" dirty="0">
                <a:latin typeface="Times New Roman" panose="02020603050405020304" pitchFamily="18" charset="0"/>
                <a:cs typeface="Times New Roman" panose="02020603050405020304" pitchFamily="18" charset="0"/>
              </a:rPr>
              <a:t>类似于树的先序遍历，即</a:t>
            </a:r>
            <a:r>
              <a:rPr lang="zh-CN" altLang="en-US" sz="2400" dirty="0">
                <a:latin typeface="Times New Roman" panose="02020603050405020304" pitchFamily="18" charset="0"/>
                <a:cs typeface="Times New Roman" panose="02020603050405020304" pitchFamily="18" charset="0"/>
              </a:rPr>
              <a:t>假设给定图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的初态是所有顶点均未曾访问过。在</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中任选一顶点</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为初始出发点</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源点</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，则深度优先遍历可定义如下：</a:t>
            </a:r>
            <a:endParaRPr lang="en-US" altLang="zh-CN" sz="2400" dirty="0">
              <a:latin typeface="Times New Roman" panose="02020603050405020304" pitchFamily="18" charset="0"/>
              <a:cs typeface="Times New Roman" panose="02020603050405020304" pitchFamily="18" charset="0"/>
            </a:endParaRPr>
          </a:p>
          <a:p>
            <a:pPr marL="0" indent="0">
              <a:lnSpc>
                <a:spcPct val="11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）首先访问出发点</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，并将其标记为已访问过；</a:t>
            </a:r>
            <a:endParaRPr lang="en-US" altLang="zh-CN" sz="2400" dirty="0">
              <a:latin typeface="Times New Roman" panose="02020603050405020304" pitchFamily="18" charset="0"/>
              <a:cs typeface="Times New Roman" panose="02020603050405020304" pitchFamily="18" charset="0"/>
            </a:endParaRPr>
          </a:p>
          <a:p>
            <a:pPr marL="0" indent="0">
              <a:lnSpc>
                <a:spcPct val="11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）然后依次从</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出发搜索</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的每个邻接点</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。若</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未曾访问过，则以</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为新的出发点继续进行深度优先遍历，直至图中所有和源点</a:t>
            </a:r>
            <a:r>
              <a:rPr lang="en-US" altLang="zh-CN" sz="2400" dirty="0">
                <a:latin typeface="Times New Roman" panose="02020603050405020304" pitchFamily="18" charset="0"/>
                <a:cs typeface="Times New Roman" panose="02020603050405020304" pitchFamily="18" charset="0"/>
              </a:rPr>
              <a:t>v</a:t>
            </a:r>
            <a:r>
              <a:rPr lang="zh-CN" altLang="en-US" sz="2400" dirty="0">
                <a:latin typeface="Times New Roman" panose="02020603050405020304" pitchFamily="18" charset="0"/>
                <a:cs typeface="Times New Roman" panose="02020603050405020304" pitchFamily="18" charset="0"/>
              </a:rPr>
              <a:t>有路径相通的顶点</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亦称为从源点可达的顶点</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均已被访问为止。</a:t>
            </a:r>
            <a:endParaRPr lang="en-US" altLang="zh-CN" sz="2400" dirty="0">
              <a:latin typeface="Times New Roman" panose="02020603050405020304" pitchFamily="18" charset="0"/>
              <a:cs typeface="Times New Roman" panose="02020603050405020304" pitchFamily="18" charset="0"/>
            </a:endParaRPr>
          </a:p>
          <a:p>
            <a:pPr marL="0" indent="0">
              <a:lnSpc>
                <a:spcPct val="11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）若此时图中仍有未访问的顶点，则另选一个尚未访问的顶点作为新的源点重复上述过程，直至图中所有顶点均已被访问为止。</a:t>
            </a:r>
            <a:endParaRPr lang="en-US" altLang="zh-CN" sz="2400" dirty="0">
              <a:latin typeface="Times New Roman" panose="02020603050405020304" pitchFamily="18" charset="0"/>
              <a:cs typeface="Times New Roman" panose="02020603050405020304" pitchFamily="18" charset="0"/>
            </a:endParaRPr>
          </a:p>
        </p:txBody>
      </p:sp>
      <p:grpSp>
        <p:nvGrpSpPr>
          <p:cNvPr id="50" name="组合 31"/>
          <p:cNvGrpSpPr/>
          <p:nvPr/>
        </p:nvGrpSpPr>
        <p:grpSpPr>
          <a:xfrm>
            <a:off x="701188" y="1689462"/>
            <a:ext cx="10590909" cy="4754881"/>
            <a:chOff x="1584402" y="1903846"/>
            <a:chExt cx="9062674" cy="3823037"/>
          </a:xfrm>
        </p:grpSpPr>
        <p:grpSp>
          <p:nvGrpSpPr>
            <p:cNvPr id="52" name="组合 33"/>
            <p:cNvGrpSpPr/>
            <p:nvPr/>
          </p:nvGrpSpPr>
          <p:grpSpPr>
            <a:xfrm>
              <a:off x="1584402" y="3589771"/>
              <a:ext cx="9062674" cy="2137112"/>
              <a:chOff x="1584402" y="3589771"/>
              <a:chExt cx="9062674" cy="2137112"/>
            </a:xfrm>
          </p:grpSpPr>
          <p:sp>
            <p:nvSpPr>
              <p:cNvPr id="64"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34"/>
            <p:cNvGrpSpPr/>
            <p:nvPr/>
          </p:nvGrpSpPr>
          <p:grpSpPr>
            <a:xfrm flipH="1" flipV="1">
              <a:off x="1584402" y="1903846"/>
              <a:ext cx="9062674" cy="2137112"/>
              <a:chOff x="1584402" y="3589771"/>
              <a:chExt cx="9062674" cy="2137112"/>
            </a:xfrm>
          </p:grpSpPr>
          <p:sp>
            <p:nvSpPr>
              <p:cNvPr id="55"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xEl>
                                              <p:pRg st="0" end="0"/>
                                            </p:txEl>
                                          </p:spTgt>
                                        </p:tgtEl>
                                        <p:attrNameLst>
                                          <p:attrName>style.visibility</p:attrName>
                                        </p:attrNameLst>
                                      </p:cBhvr>
                                      <p:to>
                                        <p:strVal val="visible"/>
                                      </p:to>
                                    </p:set>
                                    <p:animEffect transition="in" filter="wipe(left)">
                                      <p:cBhvr>
                                        <p:cTn id="15" dur="500"/>
                                        <p:tgtEl>
                                          <p:spTgt spid="54">
                                            <p:txEl>
                                              <p:pRg st="0" end="0"/>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4">
                                            <p:txEl>
                                              <p:pRg st="1" end="1"/>
                                            </p:txEl>
                                          </p:spTgt>
                                        </p:tgtEl>
                                        <p:attrNameLst>
                                          <p:attrName>style.visibility</p:attrName>
                                        </p:attrNameLst>
                                      </p:cBhvr>
                                      <p:to>
                                        <p:strVal val="visible"/>
                                      </p:to>
                                    </p:set>
                                    <p:animEffect transition="in" filter="wipe(left)">
                                      <p:cBhvr>
                                        <p:cTn id="19" dur="500"/>
                                        <p:tgtEl>
                                          <p:spTgt spid="54">
                                            <p:txEl>
                                              <p:pRg st="1" end="1"/>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4">
                                            <p:txEl>
                                              <p:pRg st="2" end="2"/>
                                            </p:txEl>
                                          </p:spTgt>
                                        </p:tgtEl>
                                        <p:attrNameLst>
                                          <p:attrName>style.visibility</p:attrName>
                                        </p:attrNameLst>
                                      </p:cBhvr>
                                      <p:to>
                                        <p:strVal val="visible"/>
                                      </p:to>
                                    </p:set>
                                    <p:animEffect transition="in" filter="wipe(left)">
                                      <p:cBhvr>
                                        <p:cTn id="23" dur="500"/>
                                        <p:tgtEl>
                                          <p:spTgt spid="54">
                                            <p:txEl>
                                              <p:pRg st="2" end="2"/>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4">
                                            <p:txEl>
                                              <p:pRg st="3" end="3"/>
                                            </p:txEl>
                                          </p:spTgt>
                                        </p:tgtEl>
                                        <p:attrNameLst>
                                          <p:attrName>style.visibility</p:attrName>
                                        </p:attrNameLst>
                                      </p:cBhvr>
                                      <p:to>
                                        <p:strVal val="visible"/>
                                      </p:to>
                                    </p:set>
                                    <p:animEffect transition="in" filter="wipe(left)">
                                      <p:cBhvr>
                                        <p:cTn id="27" dur="500"/>
                                        <p:tgtEl>
                                          <p:spTgt spid="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组合 118"/>
          <p:cNvGrpSpPr/>
          <p:nvPr/>
        </p:nvGrpSpPr>
        <p:grpSpPr>
          <a:xfrm>
            <a:off x="549001" y="555626"/>
            <a:ext cx="3565799" cy="876848"/>
            <a:chOff x="326687" y="247818"/>
            <a:chExt cx="4861582" cy="725466"/>
          </a:xfrm>
        </p:grpSpPr>
        <p:sp>
          <p:nvSpPr>
            <p:cNvPr id="81" name="文本框 119"/>
            <p:cNvSpPr txBox="1"/>
            <p:nvPr/>
          </p:nvSpPr>
          <p:spPr bwMode="auto">
            <a:xfrm>
              <a:off x="948831" y="412399"/>
              <a:ext cx="385230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深度优先遍历算法</a:t>
              </a:r>
              <a:endParaRPr lang="zh-CN" altLang="en-US" sz="2400" kern="0" dirty="0">
                <a:solidFill>
                  <a:srgbClr val="0070C0"/>
                </a:solidFill>
                <a:latin typeface="+mn-ea"/>
              </a:endParaRPr>
            </a:p>
          </p:txBody>
        </p:sp>
        <p:grpSp>
          <p:nvGrpSpPr>
            <p:cNvPr id="92" name="组合 120"/>
            <p:cNvGrpSpPr/>
            <p:nvPr/>
          </p:nvGrpSpPr>
          <p:grpSpPr>
            <a:xfrm>
              <a:off x="326687" y="247818"/>
              <a:ext cx="4861582" cy="725466"/>
              <a:chOff x="326687" y="247818"/>
              <a:chExt cx="4861582" cy="725466"/>
            </a:xfrm>
          </p:grpSpPr>
          <p:grpSp>
            <p:nvGrpSpPr>
              <p:cNvPr id="94" name="组合 121"/>
              <p:cNvGrpSpPr/>
              <p:nvPr/>
            </p:nvGrpSpPr>
            <p:grpSpPr>
              <a:xfrm>
                <a:off x="349799" y="247818"/>
                <a:ext cx="4791980" cy="261575"/>
                <a:chOff x="349799" y="247818"/>
                <a:chExt cx="4791980" cy="261575"/>
              </a:xfrm>
            </p:grpSpPr>
            <p:cxnSp>
              <p:nvCxnSpPr>
                <p:cNvPr id="113" name="直接连接符 13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3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3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3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8" name="任意多边形: 形状 14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19" name="任意多边形: 形状 14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6" name="组合 122"/>
              <p:cNvGrpSpPr/>
              <p:nvPr/>
            </p:nvGrpSpPr>
            <p:grpSpPr>
              <a:xfrm>
                <a:off x="349799" y="711709"/>
                <a:ext cx="4815092" cy="261575"/>
                <a:chOff x="358852" y="925118"/>
                <a:chExt cx="4815092" cy="261575"/>
              </a:xfrm>
            </p:grpSpPr>
            <p:cxnSp>
              <p:nvCxnSpPr>
                <p:cNvPr id="106" name="直接连接符 12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3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3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3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3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1" name="任意多边形: 形状 13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12" name="任意多边形: 形状 13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7" name="组合 123"/>
              <p:cNvGrpSpPr/>
              <p:nvPr/>
            </p:nvGrpSpPr>
            <p:grpSpPr>
              <a:xfrm>
                <a:off x="5138963" y="489126"/>
                <a:ext cx="49306" cy="329693"/>
                <a:chOff x="5138963" y="489126"/>
                <a:chExt cx="49306" cy="329693"/>
              </a:xfrm>
            </p:grpSpPr>
            <p:sp>
              <p:nvSpPr>
                <p:cNvPr id="104" name="椭圆 12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12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8" name="组合 124"/>
              <p:cNvGrpSpPr/>
              <p:nvPr/>
            </p:nvGrpSpPr>
            <p:grpSpPr>
              <a:xfrm>
                <a:off x="326687" y="399838"/>
                <a:ext cx="49306" cy="329693"/>
                <a:chOff x="5138963" y="489126"/>
                <a:chExt cx="49306" cy="329693"/>
              </a:xfrm>
            </p:grpSpPr>
            <p:sp>
              <p:nvSpPr>
                <p:cNvPr id="100" name="椭圆 12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2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165" name="矩形 52"/>
          <p:cNvSpPr/>
          <p:nvPr/>
        </p:nvSpPr>
        <p:spPr>
          <a:xfrm>
            <a:off x="6216568" y="2382747"/>
            <a:ext cx="4626335" cy="978729"/>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开始深度优先遍历这个图的</a:t>
            </a:r>
            <a:r>
              <a:rPr lang="zh-CN" altLang="en-US" sz="2400" dirty="0">
                <a:solidFill>
                  <a:srgbClr val="080808"/>
                </a:solidFill>
                <a:latin typeface="Times New Roman" panose="02020603050405020304" pitchFamily="18" charset="0"/>
                <a:cs typeface="Times New Roman" panose="02020603050405020304" pitchFamily="18" charset="0"/>
              </a:rPr>
              <a:t>结果是什么？</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5" name="Rectangle 4"/>
          <p:cNvSpPr/>
          <p:nvPr/>
        </p:nvSpPr>
        <p:spPr>
          <a:xfrm>
            <a:off x="6368129" y="3306418"/>
            <a:ext cx="4323214" cy="535531"/>
          </a:xfrm>
          <a:prstGeom prst="rect">
            <a:avLst/>
          </a:prstGeom>
        </p:spPr>
        <p:txBody>
          <a:bodyPr wrap="square">
            <a:spAutoFit/>
          </a:bodyPr>
          <a:lstStyle/>
          <a:p>
            <a:pPr lvl="0">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V</a:t>
            </a:r>
            <a:r>
              <a:rPr lang="en-US" altLang="zh-CN" sz="2400" baseline="-25000" dirty="0">
                <a:solidFill>
                  <a:srgbClr val="080808"/>
                </a:solidFill>
                <a:latin typeface="Times New Roman" panose="02020603050405020304" pitchFamily="18" charset="0"/>
                <a:cs typeface="Times New Roman" panose="02020603050405020304" pitchFamily="18" charset="0"/>
              </a:rPr>
              <a:t>0</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1</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4</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2</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3</a:t>
            </a:r>
            <a:endParaRPr lang="zh-CN" altLang="en-US" sz="2400" baseline="-25000" dirty="0">
              <a:solidFill>
                <a:srgbClr val="080808"/>
              </a:solidFill>
              <a:latin typeface="Times New Roman" panose="02020603050405020304" pitchFamily="18" charset="0"/>
              <a:cs typeface="Times New Roman" panose="02020603050405020304" pitchFamily="18" charset="0"/>
            </a:endParaRPr>
          </a:p>
        </p:txBody>
      </p:sp>
      <p:sp>
        <p:nvSpPr>
          <p:cNvPr id="166" name="矩形 52"/>
          <p:cNvSpPr/>
          <p:nvPr/>
        </p:nvSpPr>
        <p:spPr>
          <a:xfrm>
            <a:off x="6190070" y="3880668"/>
            <a:ext cx="4501273" cy="978729"/>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开始深度优先遍历这个图的</a:t>
            </a:r>
            <a:r>
              <a:rPr lang="zh-CN" altLang="en-US" sz="2400" dirty="0">
                <a:solidFill>
                  <a:srgbClr val="080808"/>
                </a:solidFill>
                <a:latin typeface="Times New Roman" panose="02020603050405020304" pitchFamily="18" charset="0"/>
                <a:cs typeface="Times New Roman" panose="02020603050405020304" pitchFamily="18" charset="0"/>
              </a:rPr>
              <a:t>结果是什么？</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167" name="Rectangle 166"/>
          <p:cNvSpPr/>
          <p:nvPr/>
        </p:nvSpPr>
        <p:spPr>
          <a:xfrm>
            <a:off x="6346141" y="4876878"/>
            <a:ext cx="4323214" cy="535531"/>
          </a:xfrm>
          <a:prstGeom prst="rect">
            <a:avLst/>
          </a:prstGeom>
        </p:spPr>
        <p:txBody>
          <a:bodyPr wrap="square">
            <a:spAutoFit/>
          </a:bodyPr>
          <a:lstStyle/>
          <a:p>
            <a:pPr lvl="0">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V</a:t>
            </a:r>
            <a:r>
              <a:rPr lang="en-US" altLang="zh-CN" sz="2400" baseline="-25000" dirty="0">
                <a:solidFill>
                  <a:srgbClr val="080808"/>
                </a:solidFill>
                <a:latin typeface="Times New Roman" panose="02020603050405020304" pitchFamily="18" charset="0"/>
                <a:cs typeface="Times New Roman" panose="02020603050405020304" pitchFamily="18" charset="0"/>
              </a:rPr>
              <a:t>3</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0</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1</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4</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2</a:t>
            </a:r>
            <a:endParaRPr lang="zh-CN" altLang="en-US" sz="2400" baseline="-25000" dirty="0">
              <a:solidFill>
                <a:srgbClr val="080808"/>
              </a:solidFill>
              <a:latin typeface="Times New Roman" panose="02020603050405020304" pitchFamily="18" charset="0"/>
              <a:cs typeface="Times New Roman" panose="02020603050405020304" pitchFamily="18" charset="0"/>
            </a:endParaRPr>
          </a:p>
        </p:txBody>
      </p:sp>
      <p:sp>
        <p:nvSpPr>
          <p:cNvPr id="6" name="Rectangle 20"/>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7" name="Group 1"/>
          <p:cNvGrpSpPr>
            <a:grpSpLocks noChangeAspect="1"/>
          </p:cNvGrpSpPr>
          <p:nvPr/>
        </p:nvGrpSpPr>
        <p:grpSpPr bwMode="auto">
          <a:xfrm>
            <a:off x="1070804" y="2311158"/>
            <a:ext cx="4669447" cy="3070463"/>
            <a:chOff x="2269" y="4930"/>
            <a:chExt cx="3388" cy="2227"/>
          </a:xfrm>
          <a:effectLst>
            <a:outerShdw dist="50800" sx="1000" sy="1000" algn="ctr" rotWithShape="0">
              <a:srgbClr val="EBEDEC">
                <a:alpha val="0"/>
              </a:srgbClr>
            </a:outerShdw>
          </a:effectLst>
        </p:grpSpPr>
        <p:sp>
          <p:nvSpPr>
            <p:cNvPr id="8" name="AutoShape 19"/>
            <p:cNvSpPr>
              <a:spLocks noChangeAspect="1" noChangeArrowheads="1" noTextEdit="1"/>
            </p:cNvSpPr>
            <p:nvPr/>
          </p:nvSpPr>
          <p:spPr bwMode="auto">
            <a:xfrm>
              <a:off x="2269" y="4930"/>
              <a:ext cx="3388" cy="22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9" name="Text Box 18"/>
            <p:cNvSpPr txBox="1">
              <a:spLocks noChangeArrowheads="1"/>
            </p:cNvSpPr>
            <p:nvPr/>
          </p:nvSpPr>
          <p:spPr bwMode="auto">
            <a:xfrm>
              <a:off x="3803" y="6469"/>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 name="Text Box 17"/>
            <p:cNvSpPr txBox="1">
              <a:spLocks noChangeArrowheads="1"/>
            </p:cNvSpPr>
            <p:nvPr/>
          </p:nvSpPr>
          <p:spPr bwMode="auto">
            <a:xfrm>
              <a:off x="2759" y="6241"/>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1" name="Text Box 16"/>
            <p:cNvSpPr txBox="1">
              <a:spLocks noChangeArrowheads="1"/>
            </p:cNvSpPr>
            <p:nvPr/>
          </p:nvSpPr>
          <p:spPr bwMode="auto">
            <a:xfrm>
              <a:off x="3333" y="5851"/>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2" name="Text Box 15"/>
            <p:cNvSpPr txBox="1">
              <a:spLocks noChangeArrowheads="1"/>
            </p:cNvSpPr>
            <p:nvPr/>
          </p:nvSpPr>
          <p:spPr bwMode="auto">
            <a:xfrm>
              <a:off x="3747" y="5527"/>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 name="Text Box 14"/>
            <p:cNvSpPr txBox="1">
              <a:spLocks noChangeArrowheads="1"/>
            </p:cNvSpPr>
            <p:nvPr/>
          </p:nvSpPr>
          <p:spPr bwMode="auto">
            <a:xfrm>
              <a:off x="4515" y="5017"/>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4" name="Text Box 13"/>
            <p:cNvSpPr txBox="1">
              <a:spLocks noChangeArrowheads="1"/>
            </p:cNvSpPr>
            <p:nvPr/>
          </p:nvSpPr>
          <p:spPr bwMode="auto">
            <a:xfrm>
              <a:off x="3111" y="5008"/>
              <a:ext cx="424" cy="4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5" name="Oval 12"/>
            <p:cNvSpPr>
              <a:spLocks noChangeArrowheads="1"/>
            </p:cNvSpPr>
            <p:nvPr/>
          </p:nvSpPr>
          <p:spPr bwMode="auto">
            <a:xfrm>
              <a:off x="3243" y="6661"/>
              <a:ext cx="496" cy="496"/>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6" name="Oval 11"/>
            <p:cNvSpPr>
              <a:spLocks noChangeArrowheads="1"/>
            </p:cNvSpPr>
            <p:nvPr/>
          </p:nvSpPr>
          <p:spPr bwMode="auto">
            <a:xfrm>
              <a:off x="4011" y="5995"/>
              <a:ext cx="498" cy="496"/>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7" name="Oval 10"/>
            <p:cNvSpPr>
              <a:spLocks noChangeArrowheads="1"/>
            </p:cNvSpPr>
            <p:nvPr/>
          </p:nvSpPr>
          <p:spPr bwMode="auto">
            <a:xfrm>
              <a:off x="4765" y="5707"/>
              <a:ext cx="496" cy="496"/>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8" name="Oval 9"/>
            <p:cNvSpPr>
              <a:spLocks noChangeArrowheads="1"/>
            </p:cNvSpPr>
            <p:nvPr/>
          </p:nvSpPr>
          <p:spPr bwMode="auto">
            <a:xfrm>
              <a:off x="3759" y="5023"/>
              <a:ext cx="497" cy="496"/>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9" name="Oval 8"/>
            <p:cNvSpPr>
              <a:spLocks noChangeArrowheads="1"/>
            </p:cNvSpPr>
            <p:nvPr/>
          </p:nvSpPr>
          <p:spPr bwMode="auto">
            <a:xfrm>
              <a:off x="2669" y="5457"/>
              <a:ext cx="497" cy="496"/>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 name="AutoShape 7"/>
            <p:cNvSpPr>
              <a:spLocks noChangeShapeType="1"/>
            </p:cNvSpPr>
            <p:nvPr/>
          </p:nvSpPr>
          <p:spPr bwMode="auto">
            <a:xfrm rot="5400000" flipH="1">
              <a:off x="3443" y="5428"/>
              <a:ext cx="363" cy="918"/>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1" name="AutoShape 6"/>
            <p:cNvSpPr>
              <a:spLocks noChangeShapeType="1"/>
            </p:cNvSpPr>
            <p:nvPr/>
          </p:nvSpPr>
          <p:spPr bwMode="auto">
            <a:xfrm rot="16200000" flipH="1">
              <a:off x="3370" y="5603"/>
              <a:ext cx="363" cy="918"/>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2" name="AutoShape 5"/>
            <p:cNvSpPr>
              <a:spLocks noChangeShapeType="1"/>
            </p:cNvSpPr>
            <p:nvPr/>
          </p:nvSpPr>
          <p:spPr bwMode="auto">
            <a:xfrm rot="16200000">
              <a:off x="3296" y="5068"/>
              <a:ext cx="259" cy="666"/>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3" name="AutoShape 4"/>
            <p:cNvSpPr>
              <a:spLocks noChangeShapeType="1"/>
            </p:cNvSpPr>
            <p:nvPr/>
          </p:nvSpPr>
          <p:spPr bwMode="auto">
            <a:xfrm rot="10800000">
              <a:off x="2742" y="5880"/>
              <a:ext cx="501" cy="1029"/>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4" name="AutoShape 3"/>
            <p:cNvSpPr>
              <a:spLocks noChangeShapeType="1"/>
            </p:cNvSpPr>
            <p:nvPr/>
          </p:nvSpPr>
          <p:spPr bwMode="auto">
            <a:xfrm>
              <a:off x="4256" y="5271"/>
              <a:ext cx="757" cy="436"/>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25" name="AutoShape 2"/>
            <p:cNvSpPr>
              <a:spLocks noChangeShapeType="1"/>
            </p:cNvSpPr>
            <p:nvPr/>
          </p:nvSpPr>
          <p:spPr bwMode="auto">
            <a:xfrm rot="5400000">
              <a:off x="3791" y="6439"/>
              <a:ext cx="418" cy="521"/>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grpSp>
      <p:grpSp>
        <p:nvGrpSpPr>
          <p:cNvPr id="71" name="组合 55"/>
          <p:cNvGrpSpPr/>
          <p:nvPr/>
        </p:nvGrpSpPr>
        <p:grpSpPr>
          <a:xfrm>
            <a:off x="5877025" y="1818073"/>
            <a:ext cx="5179022" cy="4081454"/>
            <a:chOff x="1584402" y="1903846"/>
            <a:chExt cx="9062674" cy="3823037"/>
          </a:xfrm>
        </p:grpSpPr>
        <p:grpSp>
          <p:nvGrpSpPr>
            <p:cNvPr id="72" name="组合 57"/>
            <p:cNvGrpSpPr/>
            <p:nvPr/>
          </p:nvGrpSpPr>
          <p:grpSpPr>
            <a:xfrm>
              <a:off x="1584402" y="3589771"/>
              <a:ext cx="9062674" cy="2137112"/>
              <a:chOff x="1584402" y="3589771"/>
              <a:chExt cx="9062674" cy="2137112"/>
            </a:xfrm>
          </p:grpSpPr>
          <p:sp>
            <p:nvSpPr>
              <p:cNvPr id="85" name="任意多边形: 形状 8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梯形 9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9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梯形 4"/>
              <p:cNvSpPr/>
              <p:nvPr/>
            </p:nvSpPr>
            <p:spPr>
              <a:xfrm rot="3841127" flipV="1">
                <a:off x="1579232" y="5342737"/>
                <a:ext cx="460512" cy="14682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9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0" name="任意多边形: 形状 9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9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58"/>
            <p:cNvGrpSpPr/>
            <p:nvPr/>
          </p:nvGrpSpPr>
          <p:grpSpPr>
            <a:xfrm flipH="1" flipV="1">
              <a:off x="1584402" y="1903846"/>
              <a:ext cx="9062674" cy="2137112"/>
              <a:chOff x="1584402" y="3589771"/>
              <a:chExt cx="9062674" cy="2137112"/>
            </a:xfrm>
          </p:grpSpPr>
          <p:sp>
            <p:nvSpPr>
              <p:cNvPr id="74"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4"/>
              <p:cNvSpPr/>
              <p:nvPr/>
            </p:nvSpPr>
            <p:spPr>
              <a:xfrm rot="4113779" flipV="1">
                <a:off x="1568942" y="5312416"/>
                <a:ext cx="460512" cy="187976"/>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8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任意多边形: 形状 8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65"/>
                                        </p:tgtEl>
                                        <p:attrNameLst>
                                          <p:attrName>style.visibility</p:attrName>
                                        </p:attrNameLst>
                                      </p:cBhvr>
                                      <p:to>
                                        <p:strVal val="visible"/>
                                      </p:to>
                                    </p:set>
                                    <p:animEffect transition="in" filter="fade">
                                      <p:cBhvr>
                                        <p:cTn id="20" dur="500"/>
                                        <p:tgtEl>
                                          <p:spTgt spid="16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7">
                                            <p:txEl>
                                              <p:pRg st="0" end="0"/>
                                            </p:txEl>
                                          </p:spTgt>
                                        </p:tgtEl>
                                        <p:attrNameLst>
                                          <p:attrName>style.visibility</p:attrName>
                                        </p:attrNameLst>
                                      </p:cBhvr>
                                      <p:to>
                                        <p:strVal val="visible"/>
                                      </p:to>
                                    </p:set>
                                    <p:animEffect transition="in" filter="fade">
                                      <p:cBhvr>
                                        <p:cTn id="35" dur="500"/>
                                        <p:tgtEl>
                                          <p:spTgt spid="1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549001" y="555626"/>
            <a:ext cx="3565799" cy="876848"/>
            <a:chOff x="326687" y="247818"/>
            <a:chExt cx="4861582" cy="725466"/>
          </a:xfrm>
        </p:grpSpPr>
        <p:sp>
          <p:nvSpPr>
            <p:cNvPr id="31" name="文本框 30"/>
            <p:cNvSpPr txBox="1"/>
            <p:nvPr/>
          </p:nvSpPr>
          <p:spPr bwMode="auto">
            <a:xfrm>
              <a:off x="931471"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深度优先遍历算法</a:t>
              </a:r>
              <a:endParaRPr lang="zh-CN" altLang="en-US" sz="2400" kern="0" dirty="0">
                <a:solidFill>
                  <a:srgbClr val="0070C0"/>
                </a:solidFill>
                <a:latin typeface="+mn-ea"/>
              </a:endParaRPr>
            </a:p>
          </p:txBody>
        </p:sp>
        <p:grpSp>
          <p:nvGrpSpPr>
            <p:cNvPr id="32" name="组合 31"/>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49" name="直接连接符 4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7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4" name="任意多边形: 形状 7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349799" y="711709"/>
                <a:ext cx="4815092" cy="261575"/>
                <a:chOff x="358852" y="925118"/>
                <a:chExt cx="4815092" cy="261575"/>
              </a:xfrm>
            </p:grpSpPr>
            <p:cxnSp>
              <p:nvCxnSpPr>
                <p:cNvPr id="42" name="直接连接符 4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7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8" name="任意多边形: 形状 7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4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121" name="矩形 52"/>
          <p:cNvSpPr/>
          <p:nvPr/>
        </p:nvSpPr>
        <p:spPr>
          <a:xfrm>
            <a:off x="6318685" y="2416316"/>
            <a:ext cx="4626335" cy="978729"/>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开始深度优先遍历这个图的</a:t>
            </a:r>
            <a:r>
              <a:rPr lang="zh-CN" altLang="en-US" sz="2400" dirty="0">
                <a:solidFill>
                  <a:srgbClr val="080808"/>
                </a:solidFill>
                <a:latin typeface="Times New Roman" panose="02020603050405020304" pitchFamily="18" charset="0"/>
                <a:cs typeface="Times New Roman" panose="02020603050405020304" pitchFamily="18" charset="0"/>
              </a:rPr>
              <a:t>结果是什么？</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6470246" y="3339987"/>
            <a:ext cx="4323214" cy="535531"/>
          </a:xfrm>
          <a:prstGeom prst="rect">
            <a:avLst/>
          </a:prstGeom>
        </p:spPr>
        <p:txBody>
          <a:bodyPr wrap="square">
            <a:spAutoFit/>
          </a:bodyPr>
          <a:lstStyle/>
          <a:p>
            <a:pPr lvl="0">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V</a:t>
            </a:r>
            <a:r>
              <a:rPr lang="en-US" altLang="zh-CN" sz="2400" baseline="-25000" dirty="0">
                <a:solidFill>
                  <a:srgbClr val="080808"/>
                </a:solidFill>
                <a:latin typeface="Times New Roman" panose="02020603050405020304" pitchFamily="18" charset="0"/>
                <a:cs typeface="Times New Roman" panose="02020603050405020304" pitchFamily="18" charset="0"/>
              </a:rPr>
              <a:t>0</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1</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4</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2  </a:t>
            </a:r>
            <a:r>
              <a:rPr lang="en-US" altLang="zh-CN" sz="2400" dirty="0">
                <a:solidFill>
                  <a:srgbClr val="080808"/>
                </a:solidFill>
                <a:latin typeface="Times New Roman" panose="02020603050405020304" pitchFamily="18" charset="0"/>
                <a:cs typeface="Times New Roman" panose="02020603050405020304" pitchFamily="18" charset="0"/>
              </a:rPr>
              <a:t>V</a:t>
            </a:r>
            <a:r>
              <a:rPr lang="en-US" altLang="zh-CN" sz="2400" baseline="-25000" dirty="0">
                <a:solidFill>
                  <a:srgbClr val="080808"/>
                </a:solidFill>
                <a:latin typeface="Times New Roman" panose="02020603050405020304" pitchFamily="18" charset="0"/>
                <a:cs typeface="Times New Roman" panose="02020603050405020304" pitchFamily="18" charset="0"/>
              </a:rPr>
              <a:t>3 </a:t>
            </a:r>
            <a:endParaRPr lang="zh-CN" altLang="en-US" sz="2400" baseline="-25000" dirty="0">
              <a:solidFill>
                <a:srgbClr val="080808"/>
              </a:solidFill>
              <a:latin typeface="Times New Roman" panose="02020603050405020304" pitchFamily="18" charset="0"/>
              <a:cs typeface="Times New Roman" panose="02020603050405020304" pitchFamily="18" charset="0"/>
            </a:endParaRPr>
          </a:p>
        </p:txBody>
      </p:sp>
      <p:sp>
        <p:nvSpPr>
          <p:cNvPr id="123" name="矩形 52"/>
          <p:cNvSpPr/>
          <p:nvPr/>
        </p:nvSpPr>
        <p:spPr>
          <a:xfrm>
            <a:off x="6292187" y="3914237"/>
            <a:ext cx="4501273" cy="978729"/>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开始深度优先遍历这个图的</a:t>
            </a:r>
            <a:r>
              <a:rPr lang="zh-CN" altLang="en-US" sz="2400" dirty="0">
                <a:solidFill>
                  <a:srgbClr val="080808"/>
                </a:solidFill>
                <a:latin typeface="Times New Roman" panose="02020603050405020304" pitchFamily="18" charset="0"/>
                <a:cs typeface="Times New Roman" panose="02020603050405020304" pitchFamily="18" charset="0"/>
              </a:rPr>
              <a:t>结果是什么？</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124" name="Rectangle 123"/>
          <p:cNvSpPr/>
          <p:nvPr/>
        </p:nvSpPr>
        <p:spPr>
          <a:xfrm>
            <a:off x="6448258" y="4910447"/>
            <a:ext cx="4323214" cy="535531"/>
          </a:xfrm>
          <a:prstGeom prst="rect">
            <a:avLst/>
          </a:prstGeom>
        </p:spPr>
        <p:txBody>
          <a:bodyPr wrap="square">
            <a:spAutoFit/>
          </a:bodyPr>
          <a:lstStyle/>
          <a:p>
            <a:pPr lvl="0">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V</a:t>
            </a:r>
            <a:r>
              <a:rPr lang="en-US" altLang="zh-CN" sz="2400" baseline="-25000" dirty="0">
                <a:solidFill>
                  <a:srgbClr val="080808"/>
                </a:solidFill>
                <a:latin typeface="Times New Roman" panose="02020603050405020304" pitchFamily="18" charset="0"/>
                <a:cs typeface="Times New Roman" panose="02020603050405020304" pitchFamily="18" charset="0"/>
              </a:rPr>
              <a:t>3</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0</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1</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4</a:t>
            </a:r>
            <a:r>
              <a:rPr lang="en-US" altLang="zh-CN" sz="2400" dirty="0">
                <a:solidFill>
                  <a:srgbClr val="080808"/>
                </a:solidFill>
                <a:latin typeface="Times New Roman" panose="02020603050405020304" pitchFamily="18" charset="0"/>
                <a:cs typeface="Times New Roman" panose="02020603050405020304" pitchFamily="18" charset="0"/>
              </a:rPr>
              <a:t>  V</a:t>
            </a:r>
            <a:r>
              <a:rPr lang="en-US" altLang="zh-CN" sz="2400" baseline="-25000" dirty="0">
                <a:solidFill>
                  <a:srgbClr val="080808"/>
                </a:solidFill>
                <a:latin typeface="Times New Roman" panose="02020603050405020304" pitchFamily="18" charset="0"/>
                <a:cs typeface="Times New Roman" panose="02020603050405020304" pitchFamily="18" charset="0"/>
              </a:rPr>
              <a:t>2</a:t>
            </a:r>
            <a:r>
              <a:rPr lang="en-US" altLang="zh-CN" sz="2400" dirty="0">
                <a:solidFill>
                  <a:srgbClr val="080808"/>
                </a:solidFill>
                <a:latin typeface="Times New Roman" panose="02020603050405020304" pitchFamily="18" charset="0"/>
                <a:cs typeface="Times New Roman" panose="02020603050405020304" pitchFamily="18" charset="0"/>
              </a:rPr>
              <a:t> </a:t>
            </a:r>
            <a:endParaRPr lang="zh-CN" altLang="en-US" sz="2400" baseline="-25000" dirty="0">
              <a:solidFill>
                <a:srgbClr val="080808"/>
              </a:solidFill>
              <a:latin typeface="Times New Roman" panose="02020603050405020304" pitchFamily="18" charset="0"/>
              <a:cs typeface="Times New Roman" panose="02020603050405020304" pitchFamily="18" charset="0"/>
            </a:endParaRPr>
          </a:p>
        </p:txBody>
      </p:sp>
      <p:grpSp>
        <p:nvGrpSpPr>
          <p:cNvPr id="125" name="Group 1"/>
          <p:cNvGrpSpPr>
            <a:grpSpLocks noChangeAspect="1"/>
          </p:cNvGrpSpPr>
          <p:nvPr/>
        </p:nvGrpSpPr>
        <p:grpSpPr bwMode="auto">
          <a:xfrm>
            <a:off x="1311556" y="2494198"/>
            <a:ext cx="4233470" cy="2790029"/>
            <a:chOff x="2267" y="7934"/>
            <a:chExt cx="3388" cy="2233"/>
          </a:xfrm>
        </p:grpSpPr>
        <p:sp>
          <p:nvSpPr>
            <p:cNvPr id="126" name="AutoShape 17"/>
            <p:cNvSpPr>
              <a:spLocks noChangeAspect="1" noChangeArrowheads="1" noTextEdit="1"/>
            </p:cNvSpPr>
            <p:nvPr/>
          </p:nvSpPr>
          <p:spPr bwMode="auto">
            <a:xfrm>
              <a:off x="2267" y="7934"/>
              <a:ext cx="3388" cy="22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127" name="Text Box 16"/>
            <p:cNvSpPr txBox="1">
              <a:spLocks noChangeArrowheads="1"/>
            </p:cNvSpPr>
            <p:nvPr/>
          </p:nvSpPr>
          <p:spPr bwMode="auto">
            <a:xfrm>
              <a:off x="2805" y="9202"/>
              <a:ext cx="424" cy="40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28" name="Text Box 15"/>
            <p:cNvSpPr txBox="1">
              <a:spLocks noChangeArrowheads="1"/>
            </p:cNvSpPr>
            <p:nvPr/>
          </p:nvSpPr>
          <p:spPr bwMode="auto">
            <a:xfrm>
              <a:off x="3827" y="9592"/>
              <a:ext cx="424" cy="40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29" name="Text Box 14"/>
            <p:cNvSpPr txBox="1">
              <a:spLocks noChangeArrowheads="1"/>
            </p:cNvSpPr>
            <p:nvPr/>
          </p:nvSpPr>
          <p:spPr bwMode="auto">
            <a:xfrm>
              <a:off x="3537" y="8623"/>
              <a:ext cx="424" cy="40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0" name="Text Box 13"/>
            <p:cNvSpPr txBox="1">
              <a:spLocks noChangeArrowheads="1"/>
            </p:cNvSpPr>
            <p:nvPr/>
          </p:nvSpPr>
          <p:spPr bwMode="auto">
            <a:xfrm>
              <a:off x="4423" y="8260"/>
              <a:ext cx="424" cy="40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1" name="Text Box 12"/>
            <p:cNvSpPr txBox="1">
              <a:spLocks noChangeArrowheads="1"/>
            </p:cNvSpPr>
            <p:nvPr/>
          </p:nvSpPr>
          <p:spPr bwMode="auto">
            <a:xfrm>
              <a:off x="3191" y="8104"/>
              <a:ext cx="424" cy="40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2" name="Oval 11"/>
            <p:cNvSpPr>
              <a:spLocks noChangeArrowheads="1"/>
            </p:cNvSpPr>
            <p:nvPr/>
          </p:nvSpPr>
          <p:spPr bwMode="auto">
            <a:xfrm>
              <a:off x="3241" y="9687"/>
              <a:ext cx="496" cy="480"/>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3" name="Oval 10"/>
            <p:cNvSpPr>
              <a:spLocks noChangeArrowheads="1"/>
            </p:cNvSpPr>
            <p:nvPr/>
          </p:nvSpPr>
          <p:spPr bwMode="auto">
            <a:xfrm>
              <a:off x="4009" y="9021"/>
              <a:ext cx="498" cy="480"/>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4" name="Oval 9"/>
            <p:cNvSpPr>
              <a:spLocks noChangeArrowheads="1"/>
            </p:cNvSpPr>
            <p:nvPr/>
          </p:nvSpPr>
          <p:spPr bwMode="auto">
            <a:xfrm>
              <a:off x="4763" y="8733"/>
              <a:ext cx="496" cy="480"/>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5" name="Oval 8"/>
            <p:cNvSpPr>
              <a:spLocks noChangeArrowheads="1"/>
            </p:cNvSpPr>
            <p:nvPr/>
          </p:nvSpPr>
          <p:spPr bwMode="auto">
            <a:xfrm>
              <a:off x="3757" y="8049"/>
              <a:ext cx="497" cy="480"/>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6" name="Oval 7"/>
            <p:cNvSpPr>
              <a:spLocks noChangeArrowheads="1"/>
            </p:cNvSpPr>
            <p:nvPr/>
          </p:nvSpPr>
          <p:spPr bwMode="auto">
            <a:xfrm>
              <a:off x="2667" y="8483"/>
              <a:ext cx="497" cy="480"/>
            </a:xfrm>
            <a:prstGeom prst="ellipse">
              <a:avLst/>
            </a:prstGeom>
            <a:solidFill>
              <a:srgbClr val="FFFFFF">
                <a:alpha val="0"/>
              </a:srgbClr>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7" name="AutoShape 6"/>
            <p:cNvSpPr>
              <a:spLocks noChangeShapeType="1"/>
            </p:cNvSpPr>
            <p:nvPr/>
          </p:nvSpPr>
          <p:spPr bwMode="auto">
            <a:xfrm flipV="1">
              <a:off x="3091" y="8281"/>
              <a:ext cx="666" cy="259"/>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38" name="AutoShape 5"/>
            <p:cNvSpPr>
              <a:spLocks noChangeShapeType="1"/>
            </p:cNvSpPr>
            <p:nvPr/>
          </p:nvSpPr>
          <p:spPr bwMode="auto">
            <a:xfrm>
              <a:off x="2916" y="8963"/>
              <a:ext cx="398" cy="78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39" name="AutoShape 4"/>
            <p:cNvSpPr>
              <a:spLocks noChangeShapeType="1"/>
            </p:cNvSpPr>
            <p:nvPr/>
          </p:nvSpPr>
          <p:spPr bwMode="auto">
            <a:xfrm>
              <a:off x="4254" y="8281"/>
              <a:ext cx="582" cy="509"/>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40" name="AutoShape 3"/>
            <p:cNvSpPr>
              <a:spLocks noChangeShapeType="1"/>
            </p:cNvSpPr>
            <p:nvPr/>
          </p:nvSpPr>
          <p:spPr bwMode="auto">
            <a:xfrm>
              <a:off x="3164" y="8715"/>
              <a:ext cx="918" cy="3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41" name="AutoShape 2"/>
            <p:cNvSpPr>
              <a:spLocks noChangeShapeType="1"/>
            </p:cNvSpPr>
            <p:nvPr/>
          </p:nvSpPr>
          <p:spPr bwMode="auto">
            <a:xfrm flipV="1">
              <a:off x="3664" y="9428"/>
              <a:ext cx="418" cy="31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grpSp>
      <p:grpSp>
        <p:nvGrpSpPr>
          <p:cNvPr id="68" name="组合 55"/>
          <p:cNvGrpSpPr/>
          <p:nvPr/>
        </p:nvGrpSpPr>
        <p:grpSpPr>
          <a:xfrm>
            <a:off x="5877025" y="1818073"/>
            <a:ext cx="5179022" cy="4081454"/>
            <a:chOff x="1584402" y="1903846"/>
            <a:chExt cx="9062674" cy="3823037"/>
          </a:xfrm>
        </p:grpSpPr>
        <p:grpSp>
          <p:nvGrpSpPr>
            <p:cNvPr id="69" name="组合 57"/>
            <p:cNvGrpSpPr/>
            <p:nvPr/>
          </p:nvGrpSpPr>
          <p:grpSpPr>
            <a:xfrm>
              <a:off x="1584402" y="3589771"/>
              <a:ext cx="9062674" cy="2137112"/>
              <a:chOff x="1584402" y="3589771"/>
              <a:chExt cx="9062674" cy="2137112"/>
            </a:xfrm>
          </p:grpSpPr>
          <p:sp>
            <p:nvSpPr>
              <p:cNvPr id="80" name="任意多边形: 形状 8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梯形 9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梯形 9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梯形 4"/>
              <p:cNvSpPr/>
              <p:nvPr/>
            </p:nvSpPr>
            <p:spPr>
              <a:xfrm rot="3841127" flipV="1">
                <a:off x="1579232" y="5342737"/>
                <a:ext cx="460512" cy="14682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7" name="任意多边形: 形状 9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9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9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58"/>
            <p:cNvGrpSpPr/>
            <p:nvPr/>
          </p:nvGrpSpPr>
          <p:grpSpPr>
            <a:xfrm flipH="1" flipV="1">
              <a:off x="1584402" y="1903846"/>
              <a:ext cx="9062674" cy="2137112"/>
              <a:chOff x="1584402" y="3589771"/>
              <a:chExt cx="9062674" cy="2137112"/>
            </a:xfrm>
          </p:grpSpPr>
          <p:sp>
            <p:nvSpPr>
              <p:cNvPr id="71"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梯形 4"/>
              <p:cNvSpPr/>
              <p:nvPr/>
            </p:nvSpPr>
            <p:spPr>
              <a:xfrm rot="4113779" flipV="1">
                <a:off x="1568942" y="5312416"/>
                <a:ext cx="460512" cy="187976"/>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8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6" name="任意多边形: 形状 8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fade">
                                      <p:cBhvr>
                                        <p:cTn id="11" dur="500"/>
                                        <p:tgtEl>
                                          <p:spTgt spid="1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fade">
                                      <p:cBhvr>
                                        <p:cTn id="20" dur="500"/>
                                        <p:tgtEl>
                                          <p:spTgt spid="1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2">
                                            <p:txEl>
                                              <p:pRg st="0" end="0"/>
                                            </p:txEl>
                                          </p:spTgt>
                                        </p:tgtEl>
                                        <p:attrNameLst>
                                          <p:attrName>style.visibility</p:attrName>
                                        </p:attrNameLst>
                                      </p:cBhvr>
                                      <p:to>
                                        <p:strVal val="visible"/>
                                      </p:to>
                                    </p:set>
                                    <p:animEffect transition="in" filter="fade">
                                      <p:cBhvr>
                                        <p:cTn id="25" dur="500"/>
                                        <p:tgtEl>
                                          <p:spTgt spid="12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3"/>
                                        </p:tgtEl>
                                        <p:attrNameLst>
                                          <p:attrName>style.visibility</p:attrName>
                                        </p:attrNameLst>
                                      </p:cBhvr>
                                      <p:to>
                                        <p:strVal val="visible"/>
                                      </p:to>
                                    </p:set>
                                    <p:animEffect transition="in" filter="fade">
                                      <p:cBhvr>
                                        <p:cTn id="30" dur="500"/>
                                        <p:tgtEl>
                                          <p:spTgt spid="1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4">
                                            <p:txEl>
                                              <p:pRg st="0" end="0"/>
                                            </p:txEl>
                                          </p:spTgt>
                                        </p:tgtEl>
                                        <p:attrNameLst>
                                          <p:attrName>style.visibility</p:attrName>
                                        </p:attrNameLst>
                                      </p:cBhvr>
                                      <p:to>
                                        <p:strVal val="visible"/>
                                      </p:to>
                                    </p:set>
                                    <p:animEffect transition="in" filter="fade">
                                      <p:cBhvr>
                                        <p:cTn id="35" dur="500"/>
                                        <p:tgtEl>
                                          <p:spTgt spid="1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31" name="组合 30"/>
          <p:cNvGrpSpPr/>
          <p:nvPr/>
        </p:nvGrpSpPr>
        <p:grpSpPr>
          <a:xfrm>
            <a:off x="6096000" y="2544469"/>
            <a:ext cx="5179022" cy="2756474"/>
            <a:chOff x="5960125" y="2504386"/>
            <a:chExt cx="5179022" cy="2756474"/>
          </a:xfrm>
        </p:grpSpPr>
        <p:grpSp>
          <p:nvGrpSpPr>
            <p:cNvPr id="32" name="组合 31"/>
            <p:cNvGrpSpPr/>
            <p:nvPr/>
          </p:nvGrpSpPr>
          <p:grpSpPr>
            <a:xfrm>
              <a:off x="5960125" y="2504386"/>
              <a:ext cx="5179022" cy="2756474"/>
              <a:chOff x="1584402" y="1903846"/>
              <a:chExt cx="9062674" cy="3823037"/>
            </a:xfrm>
          </p:grpSpPr>
          <p:grpSp>
            <p:nvGrpSpPr>
              <p:cNvPr id="34" name="组合 33"/>
              <p:cNvGrpSpPr/>
              <p:nvPr/>
            </p:nvGrpSpPr>
            <p:grpSpPr>
              <a:xfrm>
                <a:off x="1584402" y="3589771"/>
                <a:ext cx="9062674" cy="2137112"/>
                <a:chOff x="1584402" y="3589771"/>
                <a:chExt cx="9062674" cy="2137112"/>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359198" flipV="1">
                  <a:off x="1546837" y="5397384"/>
                  <a:ext cx="460512" cy="646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flipH="1" flipV="1">
                <a:off x="1584402" y="1903846"/>
                <a:ext cx="9062674" cy="2137112"/>
                <a:chOff x="1584402" y="3589771"/>
                <a:chExt cx="9062674" cy="2137112"/>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4"/>
                <p:cNvSpPr/>
                <p:nvPr/>
              </p:nvSpPr>
              <p:spPr>
                <a:xfrm rot="3411704" flipV="1">
                  <a:off x="1544455" y="5395003"/>
                  <a:ext cx="460512" cy="646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矩形 32"/>
            <p:cNvSpPr/>
            <p:nvPr/>
          </p:nvSpPr>
          <p:spPr>
            <a:xfrm>
              <a:off x="6846187" y="3323023"/>
              <a:ext cx="3532421" cy="830997"/>
            </a:xfrm>
            <a:prstGeom prst="rect">
              <a:avLst/>
            </a:prstGeom>
          </p:spPr>
          <p:txBody>
            <a:bodyPr wrap="square">
              <a:spAutoFit/>
            </a:bodyPr>
            <a:lstStyle/>
            <a:p>
              <a:r>
                <a:rPr lang="zh-CN" altLang="en-US" sz="2400" b="1" dirty="0">
                  <a:solidFill>
                    <a:srgbClr val="0070C0"/>
                  </a:solidFill>
                </a:rPr>
                <a:t>问题：</a:t>
              </a:r>
              <a:endParaRPr lang="zh-CN" altLang="en-US" sz="2400" b="1" dirty="0">
                <a:solidFill>
                  <a:srgbClr val="0070C0"/>
                </a:solidFill>
              </a:endParaRPr>
            </a:p>
            <a:p>
              <a:r>
                <a:rPr lang="zh-CN" altLang="en-US" sz="2400" b="1" dirty="0">
                  <a:solidFill>
                    <a:srgbClr val="0070C0"/>
                  </a:solidFill>
                </a:rPr>
                <a:t>对于非连通图如何处理？</a:t>
              </a:r>
              <a:endParaRPr lang="zh-CN" altLang="en-US" sz="2400" b="1" dirty="0">
                <a:solidFill>
                  <a:srgbClr val="0070C0"/>
                </a:solidFill>
              </a:endParaRPr>
            </a:p>
          </p:txBody>
        </p:sp>
      </p:grpSp>
      <p:sp>
        <p:nvSpPr>
          <p:cNvPr id="54" name="Rectangle 3"/>
          <p:cNvSpPr txBox="1">
            <a:spLocks noChangeArrowheads="1"/>
          </p:cNvSpPr>
          <p:nvPr/>
        </p:nvSpPr>
        <p:spPr>
          <a:xfrm>
            <a:off x="671315" y="3086133"/>
            <a:ext cx="4801987" cy="2087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rgbClr val="7030A0"/>
              </a:buClr>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）访问</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v</a:t>
            </a:r>
            <a:r>
              <a:rPr lang="en-US" altLang="zh-CN" sz="2400" baseline="-25000" dirty="0">
                <a:solidFill>
                  <a:schemeClr val="tx1">
                    <a:lumMod val="85000"/>
                    <a:lumOff val="15000"/>
                  </a:schemeClr>
                </a:solidFill>
                <a:latin typeface="Times New Roman" panose="02020603050405020304" pitchFamily="18" charset="0"/>
                <a:cs typeface="Times New Roman" panose="02020603050405020304" pitchFamily="18" charset="0"/>
              </a:rPr>
              <a:t>0</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顶点，置 </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visited[v</a:t>
            </a:r>
            <a:r>
              <a:rPr lang="en-US" altLang="zh-CN" sz="2400" baseline="-25000" dirty="0">
                <a:solidFill>
                  <a:schemeClr val="tx1">
                    <a:lumMod val="85000"/>
                    <a:lumOff val="15000"/>
                  </a:schemeClr>
                </a:solidFill>
                <a:latin typeface="Times New Roman" panose="02020603050405020304" pitchFamily="18" charset="0"/>
                <a:cs typeface="Times New Roman" panose="02020603050405020304" pitchFamily="18" charset="0"/>
              </a:rPr>
              <a:t>0</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nSpc>
                <a:spcPct val="150000"/>
              </a:lnSpc>
              <a:spcBef>
                <a:spcPts val="600"/>
              </a:spcBef>
              <a:buClr>
                <a:srgbClr val="7030A0"/>
              </a:buClr>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2</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）搜索</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v</a:t>
            </a:r>
            <a:r>
              <a:rPr lang="en-US" altLang="zh-CN" sz="2400" baseline="-25000" dirty="0">
                <a:solidFill>
                  <a:schemeClr val="tx1">
                    <a:lumMod val="85000"/>
                    <a:lumOff val="15000"/>
                  </a:schemeClr>
                </a:solidFill>
                <a:latin typeface="Times New Roman" panose="02020603050405020304" pitchFamily="18" charset="0"/>
                <a:cs typeface="Times New Roman" panose="02020603050405020304" pitchFamily="18" charset="0"/>
              </a:rPr>
              <a:t>0</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未被访问的邻接点</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nSpc>
                <a:spcPct val="150000"/>
              </a:lnSpc>
              <a:spcBef>
                <a:spcPts val="600"/>
              </a:spcBef>
              <a:buClr>
                <a:srgbClr val="7030A0"/>
              </a:buClr>
              <a:buNone/>
            </a:pP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若存在邻接点</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w</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，则</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DFS(w)</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55" name="矩形 54"/>
          <p:cNvSpPr/>
          <p:nvPr/>
        </p:nvSpPr>
        <p:spPr>
          <a:xfrm>
            <a:off x="850295" y="1986260"/>
            <a:ext cx="4480464" cy="830997"/>
          </a:xfrm>
          <a:prstGeom prst="rect">
            <a:avLst/>
          </a:prstGeom>
        </p:spPr>
        <p:txBody>
          <a:bodyPr wrap="square">
            <a:spAutoFit/>
          </a:bodyPr>
          <a:lstStyle/>
          <a:p>
            <a:r>
              <a:rPr lang="zh-CN" altLang="en-US" sz="2400" dirty="0">
                <a:solidFill>
                  <a:srgbClr val="0070C0"/>
                </a:solidFill>
                <a:latin typeface="Times New Roman" panose="02020603050405020304" pitchFamily="18" charset="0"/>
                <a:cs typeface="Times New Roman" panose="02020603050405020304" pitchFamily="18" charset="0"/>
              </a:rPr>
              <a:t>连通图的深度优先遍历</a:t>
            </a:r>
            <a:r>
              <a:rPr lang="en-US" altLang="zh-CN" sz="2400" dirty="0">
                <a:solidFill>
                  <a:srgbClr val="0070C0"/>
                </a:solidFill>
                <a:latin typeface="Times New Roman" panose="02020603050405020304" pitchFamily="18" charset="0"/>
                <a:cs typeface="Times New Roman" panose="02020603050405020304" pitchFamily="18" charset="0"/>
              </a:rPr>
              <a:t>DFS</a:t>
            </a:r>
            <a:r>
              <a:rPr lang="zh-CN" altLang="en-US" sz="2400" dirty="0">
                <a:solidFill>
                  <a:srgbClr val="0070C0"/>
                </a:solidFill>
                <a:latin typeface="Times New Roman" panose="02020603050405020304" pitchFamily="18" charset="0"/>
                <a:cs typeface="Times New Roman" panose="02020603050405020304" pitchFamily="18" charset="0"/>
              </a:rPr>
              <a:t>可简单描述为：</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56" name="组合 55"/>
          <p:cNvGrpSpPr/>
          <p:nvPr/>
        </p:nvGrpSpPr>
        <p:grpSpPr>
          <a:xfrm>
            <a:off x="549001" y="555626"/>
            <a:ext cx="3565799" cy="876848"/>
            <a:chOff x="326687" y="247818"/>
            <a:chExt cx="4861582" cy="725466"/>
          </a:xfrm>
        </p:grpSpPr>
        <p:sp>
          <p:nvSpPr>
            <p:cNvPr id="57" name="文本框 56"/>
            <p:cNvSpPr txBox="1"/>
            <p:nvPr/>
          </p:nvSpPr>
          <p:spPr bwMode="auto">
            <a:xfrm>
              <a:off x="931471"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深度优先遍历算法</a:t>
              </a:r>
              <a:endParaRPr lang="zh-CN" altLang="en-US" sz="2400" kern="0" dirty="0">
                <a:solidFill>
                  <a:srgbClr val="0070C0"/>
                </a:solidFill>
                <a:latin typeface="+mn-ea"/>
              </a:endParaRPr>
            </a:p>
          </p:txBody>
        </p:sp>
        <p:grpSp>
          <p:nvGrpSpPr>
            <p:cNvPr id="58" name="组合 57"/>
            <p:cNvGrpSpPr/>
            <p:nvPr/>
          </p:nvGrpSpPr>
          <p:grpSpPr>
            <a:xfrm>
              <a:off x="326687" y="247818"/>
              <a:ext cx="4861582" cy="725466"/>
              <a:chOff x="326687" y="247818"/>
              <a:chExt cx="4861582" cy="725466"/>
            </a:xfrm>
          </p:grpSpPr>
          <p:grpSp>
            <p:nvGrpSpPr>
              <p:cNvPr id="59" name="组合 58"/>
              <p:cNvGrpSpPr/>
              <p:nvPr/>
            </p:nvGrpSpPr>
            <p:grpSpPr>
              <a:xfrm>
                <a:off x="349799" y="247818"/>
                <a:ext cx="4791980" cy="261575"/>
                <a:chOff x="349799" y="247818"/>
                <a:chExt cx="4791980" cy="261575"/>
              </a:xfrm>
            </p:grpSpPr>
            <p:cxnSp>
              <p:nvCxnSpPr>
                <p:cNvPr id="74" name="直接连接符 7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8" name="任意多边形: 形状 7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9" name="任意多边形: 形状 7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0" name="组合 59"/>
              <p:cNvGrpSpPr/>
              <p:nvPr/>
            </p:nvGrpSpPr>
            <p:grpSpPr>
              <a:xfrm>
                <a:off x="349799" y="711709"/>
                <a:ext cx="4815092" cy="261575"/>
                <a:chOff x="358852" y="925118"/>
                <a:chExt cx="4815092" cy="261575"/>
              </a:xfrm>
            </p:grpSpPr>
            <p:cxnSp>
              <p:nvCxnSpPr>
                <p:cNvPr id="67" name="直接连接符 6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2" name="任意多边形: 形状 7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3" name="任意多边形: 形状 7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1" name="组合 60"/>
              <p:cNvGrpSpPr/>
              <p:nvPr/>
            </p:nvGrpSpPr>
            <p:grpSpPr>
              <a:xfrm>
                <a:off x="5138963" y="489126"/>
                <a:ext cx="49306" cy="329693"/>
                <a:chOff x="5138963" y="489126"/>
                <a:chExt cx="49306" cy="329693"/>
              </a:xfrm>
            </p:grpSpPr>
            <p:sp>
              <p:nvSpPr>
                <p:cNvPr id="65" name="椭圆 6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2" name="组合 61"/>
              <p:cNvGrpSpPr/>
              <p:nvPr/>
            </p:nvGrpSpPr>
            <p:grpSpPr>
              <a:xfrm>
                <a:off x="326687" y="399838"/>
                <a:ext cx="49306" cy="329693"/>
                <a:chOff x="5138963" y="489126"/>
                <a:chExt cx="49306" cy="329693"/>
              </a:xfrm>
            </p:grpSpPr>
            <p:sp>
              <p:nvSpPr>
                <p:cNvPr id="63" name="椭圆 6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6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cxnSp>
        <p:nvCxnSpPr>
          <p:cNvPr id="80" name="直接连接符 79"/>
          <p:cNvCxnSpPr/>
          <p:nvPr/>
        </p:nvCxnSpPr>
        <p:spPr>
          <a:xfrm>
            <a:off x="5633357" y="2384911"/>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left)">
                                      <p:cBhvr>
                                        <p:cTn id="19" dur="500"/>
                                        <p:tgtEl>
                                          <p:spTgt spid="8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673030" y="1555369"/>
            <a:ext cx="7809529" cy="521680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1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t>
            </a:r>
            <a:r>
              <a:rPr lang="zh-CN" altLang="en-US" sz="2300" dirty="0">
                <a:latin typeface="Times New Roman" panose="02020603050405020304" pitchFamily="18" charset="0"/>
                <a:cs typeface="Times New Roman" panose="02020603050405020304" pitchFamily="18" charset="0"/>
              </a:rPr>
              <a:t>以递归方式从下标为</a:t>
            </a:r>
            <a:r>
              <a:rPr lang="en-US" altLang="zh-CN" sz="2300" dirty="0" err="1">
                <a:latin typeface="Times New Roman" panose="02020603050405020304" pitchFamily="18" charset="0"/>
                <a:cs typeface="Times New Roman" panose="02020603050405020304" pitchFamily="18" charset="0"/>
              </a:rPr>
              <a:t>nV</a:t>
            </a:r>
            <a:r>
              <a:rPr lang="zh-CN" altLang="en-US" sz="2300" dirty="0">
                <a:latin typeface="Times New Roman" panose="02020603050405020304" pitchFamily="18" charset="0"/>
                <a:cs typeface="Times New Roman" panose="02020603050405020304" pitchFamily="18" charset="0"/>
              </a:rPr>
              <a:t>的顶点开始对图作深度优先遍历</a:t>
            </a:r>
            <a:endParaRPr lang="zh-CN" altLang="en-US" sz="23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template &lt;class T&gt;</a:t>
            </a:r>
            <a:endParaRPr lang="en-US" altLang="zh-CN" sz="23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bool </a:t>
            </a:r>
            <a:r>
              <a:rPr lang="en-US" altLang="zh-CN" sz="2300" dirty="0" err="1">
                <a:latin typeface="Times New Roman" panose="02020603050405020304" pitchFamily="18" charset="0"/>
                <a:cs typeface="Times New Roman" panose="02020603050405020304" pitchFamily="18" charset="0"/>
              </a:rPr>
              <a:t>AdjLinkedGraph</a:t>
            </a:r>
            <a:r>
              <a:rPr lang="en-US" altLang="zh-CN" sz="2300" dirty="0">
                <a:latin typeface="Times New Roman" panose="02020603050405020304" pitchFamily="18" charset="0"/>
                <a:cs typeface="Times New Roman" panose="02020603050405020304" pitchFamily="18" charset="0"/>
              </a:rPr>
              <a:t>&lt;T&gt;::</a:t>
            </a:r>
            <a:r>
              <a:rPr lang="en-US" altLang="zh-CN" sz="2300" dirty="0" err="1">
                <a:latin typeface="Times New Roman" panose="02020603050405020304" pitchFamily="18" charset="0"/>
                <a:cs typeface="Times New Roman" panose="02020603050405020304" pitchFamily="18" charset="0"/>
              </a:rPr>
              <a:t>DFSTraverse</a:t>
            </a:r>
            <a:r>
              <a:rPr lang="en-US" altLang="zh-CN" sz="2300" dirty="0">
                <a:latin typeface="Times New Roman" panose="02020603050405020304" pitchFamily="18" charset="0"/>
                <a:cs typeface="Times New Roman" panose="02020603050405020304" pitchFamily="18" charset="0"/>
              </a:rPr>
              <a:t>(int </a:t>
            </a:r>
            <a:r>
              <a:rPr lang="en-US" altLang="zh-CN" sz="2300" dirty="0" err="1">
                <a:latin typeface="Times New Roman" panose="02020603050405020304" pitchFamily="18" charset="0"/>
                <a:cs typeface="Times New Roman" panose="02020603050405020304" pitchFamily="18" charset="0"/>
              </a:rPr>
              <a:t>nV</a:t>
            </a:r>
            <a:r>
              <a:rPr lang="en-US" altLang="zh-CN" sz="2300" dirty="0">
                <a:latin typeface="Times New Roman" panose="02020603050405020304" pitchFamily="18" charset="0"/>
                <a:cs typeface="Times New Roman" panose="02020603050405020304" pitchFamily="18" charset="0"/>
              </a:rPr>
              <a:t>, int)</a:t>
            </a:r>
            <a:endParaRPr lang="en-US" altLang="zh-CN" sz="23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int </a:t>
            </a:r>
            <a:r>
              <a:rPr lang="en-US" altLang="zh-CN" sz="2300" dirty="0" err="1">
                <a:latin typeface="Times New Roman" panose="02020603050405020304" pitchFamily="18" charset="0"/>
                <a:cs typeface="Times New Roman" panose="02020603050405020304" pitchFamily="18" charset="0"/>
              </a:rPr>
              <a:t>nBegVertex</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bool </a:t>
            </a:r>
            <a:r>
              <a:rPr lang="en-US" altLang="zh-CN" sz="2300" dirty="0" err="1">
                <a:latin typeface="Times New Roman" panose="02020603050405020304" pitchFamily="18" charset="0"/>
                <a:cs typeface="Times New Roman" panose="02020603050405020304" pitchFamily="18" charset="0"/>
              </a:rPr>
              <a:t>bVisited</a:t>
            </a:r>
            <a:r>
              <a:rPr lang="en-US" altLang="zh-CN" sz="2300" dirty="0">
                <a:latin typeface="Times New Roman" panose="02020603050405020304" pitchFamily="18" charset="0"/>
                <a:cs typeface="Times New Roman" panose="02020603050405020304" pitchFamily="18" charset="0"/>
              </a:rPr>
              <a:t>[MAX_VERTEX_NUM];	</a:t>
            </a:r>
            <a:endParaRPr lang="en-US" altLang="zh-CN" sz="23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 </a:t>
            </a:r>
            <a:r>
              <a:rPr lang="zh-CN" altLang="en-US" sz="2300" dirty="0">
                <a:latin typeface="Times New Roman" panose="02020603050405020304" pitchFamily="18" charset="0"/>
                <a:cs typeface="Times New Roman" panose="02020603050405020304" pitchFamily="18" charset="0"/>
              </a:rPr>
              <a:t>若下标为</a:t>
            </a:r>
            <a:r>
              <a:rPr lang="en-US" altLang="zh-CN" sz="2300" dirty="0" err="1">
                <a:latin typeface="Times New Roman" panose="02020603050405020304" pitchFamily="18" charset="0"/>
                <a:cs typeface="Times New Roman" panose="02020603050405020304" pitchFamily="18" charset="0"/>
              </a:rPr>
              <a:t>nV</a:t>
            </a:r>
            <a:r>
              <a:rPr lang="zh-CN" altLang="en-US" sz="2300" dirty="0">
                <a:latin typeface="Times New Roman" panose="02020603050405020304" pitchFamily="18" charset="0"/>
                <a:cs typeface="Times New Roman" panose="02020603050405020304" pitchFamily="18" charset="0"/>
              </a:rPr>
              <a:t>的顶点不存在，则遍历失败</a:t>
            </a:r>
            <a:endParaRPr lang="zh-CN" altLang="en-US" sz="23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if(</a:t>
            </a:r>
            <a:r>
              <a:rPr lang="en-US" altLang="zh-CN" sz="2300" dirty="0" err="1">
                <a:latin typeface="Times New Roman" panose="02020603050405020304" pitchFamily="18" charset="0"/>
                <a:cs typeface="Times New Roman" panose="02020603050405020304" pitchFamily="18" charset="0"/>
              </a:rPr>
              <a:t>nV</a:t>
            </a:r>
            <a:r>
              <a:rPr lang="en-US" altLang="zh-CN" sz="2300" dirty="0">
                <a:latin typeface="Times New Roman" panose="02020603050405020304" pitchFamily="18" charset="0"/>
                <a:cs typeface="Times New Roman" panose="02020603050405020304" pitchFamily="18" charset="0"/>
              </a:rPr>
              <a:t>&lt;0 || </a:t>
            </a:r>
            <a:r>
              <a:rPr lang="en-US" altLang="zh-CN" sz="2300" dirty="0" err="1">
                <a:latin typeface="Times New Roman" panose="02020603050405020304" pitchFamily="18" charset="0"/>
                <a:cs typeface="Times New Roman" panose="02020603050405020304" pitchFamily="18" charset="0"/>
              </a:rPr>
              <a:t>nV</a:t>
            </a:r>
            <a:r>
              <a:rPr lang="en-US" altLang="zh-CN" sz="2300" dirty="0">
                <a:latin typeface="Times New Roman" panose="02020603050405020304" pitchFamily="18" charset="0"/>
                <a:cs typeface="Times New Roman" panose="02020603050405020304" pitchFamily="18" charset="0"/>
              </a:rPr>
              <a:t>&gt;=</a:t>
            </a:r>
            <a:r>
              <a:rPr lang="en-US" altLang="zh-CN" sz="2300" dirty="0" err="1">
                <a:latin typeface="Times New Roman" panose="02020603050405020304" pitchFamily="18" charset="0"/>
                <a:cs typeface="Times New Roman" panose="02020603050405020304" pitchFamily="18" charset="0"/>
              </a:rPr>
              <a:t>m_nVertexNum</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return false;</a:t>
            </a:r>
            <a:endParaRPr lang="en-US" altLang="zh-CN" sz="23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 </a:t>
            </a:r>
            <a:r>
              <a:rPr lang="zh-CN" altLang="en-US" sz="2300" dirty="0">
                <a:latin typeface="Times New Roman" panose="02020603050405020304" pitchFamily="18" charset="0"/>
                <a:cs typeface="Times New Roman" panose="02020603050405020304" pitchFamily="18" charset="0"/>
              </a:rPr>
              <a:t>各顶点均设置为未访问状态</a:t>
            </a:r>
            <a:endParaRPr lang="zh-CN" altLang="en-US" sz="23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memset</a:t>
            </a:r>
            <a:r>
              <a:rPr lang="en-US" altLang="zh-CN" sz="2300" dirty="0">
                <a:latin typeface="Times New Roman" panose="02020603050405020304" pitchFamily="18" charset="0"/>
                <a:cs typeface="Times New Roman" panose="02020603050405020304" pitchFamily="18" charset="0"/>
              </a:rPr>
              <a:t>(</a:t>
            </a:r>
            <a:r>
              <a:rPr lang="en-US" altLang="zh-CN" sz="2300" dirty="0" err="1">
                <a:latin typeface="Times New Roman" panose="02020603050405020304" pitchFamily="18" charset="0"/>
                <a:cs typeface="Times New Roman" panose="02020603050405020304" pitchFamily="18" charset="0"/>
              </a:rPr>
              <a:t>bVisited</a:t>
            </a:r>
            <a:r>
              <a:rPr lang="en-US" altLang="zh-CN" sz="2300" dirty="0">
                <a:latin typeface="Times New Roman" panose="02020603050405020304" pitchFamily="18" charset="0"/>
                <a:cs typeface="Times New Roman" panose="02020603050405020304" pitchFamily="18" charset="0"/>
              </a:rPr>
              <a:t>, 0, </a:t>
            </a:r>
            <a:r>
              <a:rPr lang="en-US" altLang="zh-CN" sz="2300" dirty="0" err="1">
                <a:latin typeface="Times New Roman" panose="02020603050405020304" pitchFamily="18" charset="0"/>
                <a:cs typeface="Times New Roman" panose="02020603050405020304" pitchFamily="18" charset="0"/>
              </a:rPr>
              <a:t>sizeof</a:t>
            </a:r>
            <a:r>
              <a:rPr lang="en-US" altLang="zh-CN" sz="2300" dirty="0">
                <a:latin typeface="Times New Roman" panose="02020603050405020304" pitchFamily="18" charset="0"/>
                <a:cs typeface="Times New Roman" panose="02020603050405020304" pitchFamily="18" charset="0"/>
              </a:rPr>
              <a:t>(</a:t>
            </a:r>
            <a:r>
              <a:rPr lang="en-US" altLang="zh-CN" sz="2300" dirty="0" err="1">
                <a:latin typeface="Times New Roman" panose="02020603050405020304" pitchFamily="18" charset="0"/>
                <a:cs typeface="Times New Roman" panose="02020603050405020304" pitchFamily="18" charset="0"/>
              </a:rPr>
              <a:t>bVisited</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549001" y="555626"/>
            <a:ext cx="5578435" cy="876848"/>
            <a:chOff x="326687" y="247818"/>
            <a:chExt cx="4861582" cy="725466"/>
          </a:xfrm>
        </p:grpSpPr>
        <p:sp>
          <p:nvSpPr>
            <p:cNvPr id="31" name="文本框 7"/>
            <p:cNvSpPr txBox="1"/>
            <p:nvPr/>
          </p:nvSpPr>
          <p:spPr bwMode="auto">
            <a:xfrm>
              <a:off x="1270933" y="412399"/>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深度优先遍历算法的实现</a:t>
              </a:r>
              <a:endParaRPr lang="zh-CN" altLang="en-US" sz="2400" kern="0" dirty="0">
                <a:solidFill>
                  <a:srgbClr val="0070C0"/>
                </a:solidFill>
                <a:latin typeface="+mn-ea"/>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39567" y="2158702"/>
            <a:ext cx="10615939" cy="1477328"/>
          </a:xfrm>
          <a:prstGeom prst="rect">
            <a:avLst/>
          </a:prstGeom>
        </p:spPr>
        <p:txBody>
          <a:bodyPr wrap="square">
            <a:spAutoFit/>
          </a:bodyPr>
          <a:lstStyle/>
          <a:p>
            <a:pPr algn="just">
              <a:lnSpc>
                <a:spcPct val="125000"/>
              </a:lnSpc>
            </a:pPr>
            <a:r>
              <a:rPr lang="zh-CN" altLang="en-US" sz="2400" dirty="0">
                <a:latin typeface="Times New Roman" panose="02020603050405020304" pitchFamily="18" charset="0"/>
                <a:cs typeface="Times New Roman" panose="02020603050405020304" pitchFamily="18" charset="0"/>
              </a:rPr>
              <a:t>在无向图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中，若存在</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)∈E(G)</a:t>
            </a:r>
            <a:r>
              <a:rPr lang="zh-CN" altLang="en-US" sz="2400" dirty="0">
                <a:latin typeface="Times New Roman" panose="02020603050405020304" pitchFamily="18" charset="0"/>
                <a:cs typeface="Times New Roman" panose="02020603050405020304" pitchFamily="18" charset="0"/>
              </a:rPr>
              <a:t>，则称顶点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和顶点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互为</a:t>
            </a:r>
            <a:r>
              <a:rPr lang="zh-CN" altLang="en-US" sz="2400" dirty="0">
                <a:solidFill>
                  <a:srgbClr val="0070C0"/>
                </a:solidFill>
                <a:latin typeface="Times New Roman" panose="02020603050405020304" pitchFamily="18" charset="0"/>
                <a:cs typeface="Times New Roman" panose="02020603050405020304" pitchFamily="18" charset="0"/>
              </a:rPr>
              <a:t>邻接点</a:t>
            </a:r>
            <a:r>
              <a:rPr lang="zh-CN" altLang="en-US" sz="2400" dirty="0">
                <a:latin typeface="Times New Roman" panose="02020603050405020304" pitchFamily="18" charset="0"/>
                <a:cs typeface="Times New Roman" panose="02020603050405020304" pitchFamily="18" charset="0"/>
              </a:rPr>
              <a:t>，即顶点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和顶点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相邻接，或者说顶点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与边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相关联。与顶点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相关联的边的数目称为顶点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的</a:t>
            </a:r>
            <a:r>
              <a:rPr lang="zh-CN" altLang="en-US" sz="2400" dirty="0">
                <a:solidFill>
                  <a:srgbClr val="0070C0"/>
                </a:solidFill>
                <a:latin typeface="Times New Roman" panose="02020603050405020304" pitchFamily="18" charset="0"/>
                <a:cs typeface="Times New Roman" panose="02020603050405020304" pitchFamily="18" charset="0"/>
              </a:rPr>
              <a:t>度</a:t>
            </a:r>
            <a:r>
              <a:rPr lang="zh-CN" altLang="en-US" sz="2400" dirty="0">
                <a:latin typeface="Times New Roman" panose="02020603050405020304" pitchFamily="18" charset="0"/>
                <a:cs typeface="Times New Roman" panose="02020603050405020304" pitchFamily="18" charset="0"/>
              </a:rPr>
              <a:t>，记作</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5" name="矩形 4"/>
          <p:cNvSpPr/>
          <p:nvPr/>
        </p:nvSpPr>
        <p:spPr>
          <a:xfrm>
            <a:off x="378163" y="1685447"/>
            <a:ext cx="4157228" cy="387798"/>
          </a:xfrm>
          <a:prstGeom prst="rect">
            <a:avLst/>
          </a:prstGeom>
        </p:spPr>
        <p:txBody>
          <a:bodyPr wrap="none">
            <a:spAutoFit/>
          </a:bodyPr>
          <a:lstStyle/>
          <a:p>
            <a:pPr indent="633730">
              <a:lnSpc>
                <a:spcPct val="80000"/>
              </a:lnSpc>
            </a:pP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顶点的度、入度和出度</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5" name="组合 44"/>
          <p:cNvGrpSpPr/>
          <p:nvPr/>
        </p:nvGrpSpPr>
        <p:grpSpPr>
          <a:xfrm>
            <a:off x="3739200" y="4272226"/>
            <a:ext cx="4468467" cy="2127566"/>
            <a:chOff x="4024525" y="4074505"/>
            <a:chExt cx="4468467" cy="2127566"/>
          </a:xfrm>
        </p:grpSpPr>
        <p:grpSp>
          <p:nvGrpSpPr>
            <p:cNvPr id="50" name="组合 49"/>
            <p:cNvGrpSpPr/>
            <p:nvPr/>
          </p:nvGrpSpPr>
          <p:grpSpPr>
            <a:xfrm>
              <a:off x="4024525" y="4074505"/>
              <a:ext cx="4468467" cy="2127566"/>
              <a:chOff x="4024525" y="4074505"/>
              <a:chExt cx="4468467" cy="2127566"/>
            </a:xfrm>
          </p:grpSpPr>
          <p:sp>
            <p:nvSpPr>
              <p:cNvPr id="72" name="椭圆 71"/>
              <p:cNvSpPr/>
              <p:nvPr/>
            </p:nvSpPr>
            <p:spPr>
              <a:xfrm>
                <a:off x="4024525" y="4361308"/>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4057775" y="4262330"/>
                <a:ext cx="824995" cy="584775"/>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0</a:t>
                </a:r>
                <a:endParaRPr lang="zh-CN" altLang="en-US" sz="3200" dirty="0"/>
              </a:p>
            </p:txBody>
          </p:sp>
          <p:sp>
            <p:nvSpPr>
              <p:cNvPr id="74" name="椭圆 73"/>
              <p:cNvSpPr/>
              <p:nvPr/>
            </p:nvSpPr>
            <p:spPr>
              <a:xfrm>
                <a:off x="5976822" y="409246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6074286" y="4074505"/>
                <a:ext cx="737886" cy="584775"/>
              </a:xfrm>
              <a:prstGeom prst="rect">
                <a:avLst/>
              </a:prstGeom>
            </p:spPr>
            <p:txBody>
              <a:bodyPr wrap="squar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1</a:t>
                </a:r>
                <a:endParaRPr lang="zh-CN" altLang="en-US" sz="3200" dirty="0"/>
              </a:p>
            </p:txBody>
          </p:sp>
          <p:sp>
            <p:nvSpPr>
              <p:cNvPr id="76" name="椭圆 75"/>
              <p:cNvSpPr/>
              <p:nvPr/>
            </p:nvSpPr>
            <p:spPr>
              <a:xfrm>
                <a:off x="7894475" y="4432556"/>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7930681" y="4335954"/>
                <a:ext cx="526106" cy="584775"/>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4</a:t>
                </a:r>
                <a:endParaRPr lang="zh-CN" altLang="en-US" sz="3200" dirty="0"/>
              </a:p>
            </p:txBody>
          </p:sp>
          <p:sp>
            <p:nvSpPr>
              <p:cNvPr id="78" name="椭圆 77"/>
              <p:cNvSpPr/>
              <p:nvPr/>
            </p:nvSpPr>
            <p:spPr>
              <a:xfrm>
                <a:off x="6686652" y="5180264"/>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6697504" y="5144989"/>
                <a:ext cx="526106" cy="584775"/>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2</a:t>
                </a:r>
                <a:endParaRPr lang="zh-CN" altLang="en-US" sz="3200" dirty="0"/>
              </a:p>
            </p:txBody>
          </p:sp>
          <p:sp>
            <p:nvSpPr>
              <p:cNvPr id="80" name="椭圆 79"/>
              <p:cNvSpPr/>
              <p:nvPr/>
            </p:nvSpPr>
            <p:spPr>
              <a:xfrm>
                <a:off x="4825308" y="5617296"/>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883035" y="5552060"/>
                <a:ext cx="526106" cy="584775"/>
              </a:xfrm>
              <a:prstGeom prst="rect">
                <a:avLst/>
              </a:prstGeom>
            </p:spPr>
            <p:txBody>
              <a:bodyPr wrap="none">
                <a:spAutoFit/>
              </a:bodyPr>
              <a:lstStyle/>
              <a:p>
                <a:r>
                  <a:rPr lang="en-US" altLang="zh-CN" sz="3200" dirty="0">
                    <a:latin typeface="Times New Roman" panose="02020603050405020304" pitchFamily="18" charset="0"/>
                    <a:cs typeface="Times New Roman" panose="02020603050405020304" pitchFamily="18" charset="0"/>
                  </a:rPr>
                  <a:t>v</a:t>
                </a:r>
                <a:r>
                  <a:rPr lang="en-US" altLang="zh-CN" sz="3200" baseline="-25000" dirty="0">
                    <a:latin typeface="Times New Roman" panose="02020603050405020304" pitchFamily="18" charset="0"/>
                    <a:cs typeface="Times New Roman" panose="02020603050405020304" pitchFamily="18" charset="0"/>
                  </a:rPr>
                  <a:t>3</a:t>
                </a:r>
                <a:endParaRPr lang="zh-CN" altLang="en-US" sz="3200" dirty="0"/>
              </a:p>
            </p:txBody>
          </p:sp>
        </p:grpSp>
        <p:cxnSp>
          <p:nvCxnSpPr>
            <p:cNvPr id="67" name="直接连接符 66"/>
            <p:cNvCxnSpPr>
              <a:stCxn id="72" idx="6"/>
            </p:cNvCxnSpPr>
            <p:nvPr/>
          </p:nvCxnSpPr>
          <p:spPr>
            <a:xfrm flipV="1">
              <a:off x="4623042" y="4354916"/>
              <a:ext cx="1376143" cy="298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74" idx="6"/>
              <a:endCxn id="77" idx="1"/>
            </p:cNvCxnSpPr>
            <p:nvPr/>
          </p:nvCxnSpPr>
          <p:spPr>
            <a:xfrm>
              <a:off x="6575339" y="4384855"/>
              <a:ext cx="1355342" cy="243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72" idx="5"/>
            </p:cNvCxnSpPr>
            <p:nvPr/>
          </p:nvCxnSpPr>
          <p:spPr>
            <a:xfrm>
              <a:off x="4535391" y="4860445"/>
              <a:ext cx="2276781" cy="4219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72" idx="4"/>
              <a:endCxn id="81" idx="1"/>
            </p:cNvCxnSpPr>
            <p:nvPr/>
          </p:nvCxnSpPr>
          <p:spPr>
            <a:xfrm>
              <a:off x="4323784" y="4946083"/>
              <a:ext cx="559251" cy="8983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5409141" y="5650088"/>
              <a:ext cx="1376143" cy="298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组合 39"/>
          <p:cNvGrpSpPr/>
          <p:nvPr/>
        </p:nvGrpSpPr>
        <p:grpSpPr>
          <a:xfrm>
            <a:off x="549001" y="555626"/>
            <a:ext cx="4643807" cy="991772"/>
            <a:chOff x="326687" y="247818"/>
            <a:chExt cx="4861582" cy="820549"/>
          </a:xfrm>
        </p:grpSpPr>
        <p:sp>
          <p:nvSpPr>
            <p:cNvPr id="52"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53" name="组合 35"/>
            <p:cNvGrpSpPr/>
            <p:nvPr/>
          </p:nvGrpSpPr>
          <p:grpSpPr>
            <a:xfrm>
              <a:off x="326687" y="247818"/>
              <a:ext cx="4861582" cy="725466"/>
              <a:chOff x="326687" y="247818"/>
              <a:chExt cx="4861582" cy="725466"/>
            </a:xfrm>
          </p:grpSpPr>
          <p:grpSp>
            <p:nvGrpSpPr>
              <p:cNvPr id="54" name="组合 2"/>
              <p:cNvGrpSpPr/>
              <p:nvPr/>
            </p:nvGrpSpPr>
            <p:grpSpPr>
              <a:xfrm>
                <a:off x="349799" y="247818"/>
                <a:ext cx="4791980" cy="261575"/>
                <a:chOff x="349799" y="247818"/>
                <a:chExt cx="4791980" cy="261575"/>
              </a:xfrm>
            </p:grpSpPr>
            <p:cxnSp>
              <p:nvCxnSpPr>
                <p:cNvPr id="9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1"/>
              <p:cNvGrpSpPr/>
              <p:nvPr/>
            </p:nvGrpSpPr>
            <p:grpSpPr>
              <a:xfrm>
                <a:off x="349799" y="711709"/>
                <a:ext cx="4815092" cy="261575"/>
                <a:chOff x="358852" y="925118"/>
                <a:chExt cx="4815092" cy="261575"/>
              </a:xfrm>
            </p:grpSpPr>
            <p:cxnSp>
              <p:nvCxnSpPr>
                <p:cNvPr id="6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33"/>
              <p:cNvGrpSpPr/>
              <p:nvPr/>
            </p:nvGrpSpPr>
            <p:grpSpPr>
              <a:xfrm>
                <a:off x="5138963" y="489126"/>
                <a:ext cx="49306" cy="329693"/>
                <a:chOff x="5138963" y="489126"/>
                <a:chExt cx="49306" cy="329693"/>
              </a:xfrm>
            </p:grpSpPr>
            <p:sp>
              <p:nvSpPr>
                <p:cNvPr id="6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36"/>
              <p:cNvGrpSpPr/>
              <p:nvPr/>
            </p:nvGrpSpPr>
            <p:grpSpPr>
              <a:xfrm>
                <a:off x="326687" y="399838"/>
                <a:ext cx="49306" cy="329693"/>
                <a:chOff x="5138963" y="489126"/>
                <a:chExt cx="49306" cy="329693"/>
              </a:xfrm>
            </p:grpSpPr>
            <p:sp>
              <p:nvSpPr>
                <p:cNvPr id="5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111" name="矩形 2"/>
          <p:cNvSpPr/>
          <p:nvPr/>
        </p:nvSpPr>
        <p:spPr>
          <a:xfrm>
            <a:off x="939567" y="3610463"/>
            <a:ext cx="10124885" cy="511615"/>
          </a:xfrm>
          <a:prstGeom prst="rect">
            <a:avLst/>
          </a:prstGeom>
        </p:spPr>
        <p:txBody>
          <a:bodyPr wrap="square">
            <a:spAutoFit/>
          </a:bodyPr>
          <a:lstStyle/>
          <a:p>
            <a:pPr>
              <a:lnSpc>
                <a:spcPct val="125000"/>
              </a:lnSpc>
            </a:pPr>
            <a:r>
              <a:rPr lang="zh-CN" altLang="en-US" sz="2400" dirty="0">
                <a:latin typeface="Times New Roman" panose="02020603050405020304" pitchFamily="18" charset="0"/>
                <a:cs typeface="Times New Roman" panose="02020603050405020304" pitchFamily="18" charset="0"/>
              </a:rPr>
              <a:t>例如，下图各顶点的度分别为：</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4</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500"/>
                                        <p:tgtEl>
                                          <p:spTgt spid="111"/>
                                        </p:tgtEl>
                                      </p:cBhvr>
                                    </p:animEffect>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485257" y="2057711"/>
            <a:ext cx="9532365" cy="433591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对于图中的每一个顶点，若为未访问状态，则从该顶点开始</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调用</a:t>
            </a:r>
            <a:r>
              <a:rPr lang="en-US" altLang="zh-CN" sz="2400" dirty="0">
                <a:latin typeface="Times New Roman" panose="02020603050405020304" pitchFamily="18" charset="0"/>
                <a:cs typeface="Times New Roman" panose="02020603050405020304" pitchFamily="18" charset="0"/>
              </a:rPr>
              <a:t>DFS</a:t>
            </a:r>
            <a:r>
              <a:rPr lang="zh-CN" altLang="en-US" sz="2400" dirty="0">
                <a:latin typeface="Times New Roman" panose="02020603050405020304" pitchFamily="18" charset="0"/>
                <a:cs typeface="Times New Roman" panose="02020603050405020304" pitchFamily="18" charset="0"/>
              </a:rPr>
              <a:t>函数对包含该顶点的连通子图进行深度优先遍历</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for(</a:t>
            </a:r>
            <a:r>
              <a:rPr lang="en-US" altLang="zh-CN" sz="2400" dirty="0" err="1">
                <a:latin typeface="Times New Roman" panose="02020603050405020304" pitchFamily="18" charset="0"/>
                <a:cs typeface="Times New Roman" panose="02020603050405020304" pitchFamily="18" charset="0"/>
              </a:rPr>
              <a:t>nBegVertex</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nBegVertex</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m_nVertexNum+nV</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nBegVertex</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a:t>
            </a:r>
            <a:r>
              <a:rPr lang="en-US" altLang="zh-CN" sz="2400" dirty="0" err="1">
                <a:latin typeface="Times New Roman" panose="02020603050405020304" pitchFamily="18" charset="0"/>
                <a:cs typeface="Times New Roman" panose="02020603050405020304" pitchFamily="18" charset="0"/>
              </a:rPr>
              <a:t>bVisited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nBegVertex%m_nVertexNum</a:t>
            </a:r>
            <a:r>
              <a:rPr lang="en-US" altLang="zh-CN" sz="2400" dirty="0">
                <a:latin typeface="Times New Roman" panose="02020603050405020304" pitchFamily="18" charset="0"/>
                <a:cs typeface="Times New Roman" panose="02020603050405020304" pitchFamily="18" charset="0"/>
              </a:rPr>
              <a:t>]==false)</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DFS(</a:t>
            </a:r>
            <a:r>
              <a:rPr lang="en-US" altLang="zh-CN" sz="2400" dirty="0" err="1">
                <a:latin typeface="Times New Roman" panose="02020603050405020304" pitchFamily="18" charset="0"/>
                <a:cs typeface="Times New Roman" panose="02020603050405020304" pitchFamily="18" charset="0"/>
              </a:rPr>
              <a:t>nBegVertex</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bVisited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true;</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549001" y="555626"/>
            <a:ext cx="5578435" cy="876848"/>
            <a:chOff x="326687" y="247818"/>
            <a:chExt cx="4861582" cy="725466"/>
          </a:xfrm>
        </p:grpSpPr>
        <p:sp>
          <p:nvSpPr>
            <p:cNvPr id="31" name="文本框 7"/>
            <p:cNvSpPr txBox="1"/>
            <p:nvPr/>
          </p:nvSpPr>
          <p:spPr bwMode="auto">
            <a:xfrm>
              <a:off x="1270933" y="412399"/>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深度优先遍历算法的实现</a:t>
              </a:r>
              <a:endParaRPr lang="zh-CN" altLang="en-US" sz="2400" kern="0" dirty="0">
                <a:solidFill>
                  <a:srgbClr val="0070C0"/>
                </a:solidFill>
                <a:latin typeface="+mn-ea"/>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649271" y="1740231"/>
            <a:ext cx="8713877" cy="500587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由</a:t>
            </a:r>
            <a:r>
              <a:rPr lang="en-US" altLang="zh-CN" sz="2400" dirty="0" err="1">
                <a:latin typeface="Times New Roman" panose="02020603050405020304" pitchFamily="18" charset="0"/>
                <a:cs typeface="Times New Roman" panose="02020603050405020304" pitchFamily="18" charset="0"/>
              </a:rPr>
              <a:t>DFSTraverse</a:t>
            </a:r>
            <a:r>
              <a:rPr lang="zh-CN" altLang="en-US" sz="2400" dirty="0">
                <a:latin typeface="Times New Roman" panose="02020603050405020304" pitchFamily="18" charset="0"/>
                <a:cs typeface="Times New Roman" panose="02020603050405020304" pitchFamily="18" charset="0"/>
              </a:rPr>
              <a:t>调用以递归方式完成图的深度优先遍历</a:t>
            </a:r>
            <a:endParaRPr lang="zh-CN" altLang="en-US"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template &lt;class T&gt;</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void </a:t>
            </a:r>
            <a:r>
              <a:rPr lang="en-US" altLang="zh-CN" sz="2400" dirty="0" err="1">
                <a:latin typeface="Times New Roman" panose="02020603050405020304" pitchFamily="18" charset="0"/>
                <a:cs typeface="Times New Roman" panose="02020603050405020304" pitchFamily="18" charset="0"/>
              </a:rPr>
              <a:t>AdjLinkedGraph</a:t>
            </a:r>
            <a:r>
              <a:rPr lang="en-US" altLang="zh-CN" sz="2400" dirty="0">
                <a:latin typeface="Times New Roman" panose="02020603050405020304" pitchFamily="18" charset="0"/>
                <a:cs typeface="Times New Roman" panose="02020603050405020304" pitchFamily="18" charset="0"/>
              </a:rPr>
              <a:t>&lt;T&gt;::DFS(int </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 bool </a:t>
            </a:r>
            <a:r>
              <a:rPr lang="en-US" altLang="zh-CN" sz="2400" dirty="0" err="1">
                <a:latin typeface="Times New Roman" panose="02020603050405020304" pitchFamily="18" charset="0"/>
                <a:cs typeface="Times New Roman" panose="02020603050405020304" pitchFamily="18" charset="0"/>
              </a:rPr>
              <a:t>bVisited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T vertex;</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int </a:t>
            </a:r>
            <a:r>
              <a:rPr lang="en-US" altLang="zh-CN" sz="2400" dirty="0" err="1">
                <a:latin typeface="Times New Roman" panose="02020603050405020304" pitchFamily="18" charset="0"/>
                <a:cs typeface="Times New Roman" panose="02020603050405020304" pitchFamily="18" charset="0"/>
              </a:rPr>
              <a:t>nVertex</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先访问当前顶点，并将其状态设置为已访问</a:t>
            </a:r>
            <a:endParaRPr lang="zh-CN" altLang="en-US"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GetVertexValue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 vertex);</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&lt;&lt;vertex&lt;&lt;'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bVisited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 = true;</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549001" y="555626"/>
            <a:ext cx="5578435" cy="876848"/>
            <a:chOff x="326687" y="247818"/>
            <a:chExt cx="4861582" cy="725466"/>
          </a:xfrm>
        </p:grpSpPr>
        <p:sp>
          <p:nvSpPr>
            <p:cNvPr id="31" name="文本框 7"/>
            <p:cNvSpPr txBox="1"/>
            <p:nvPr/>
          </p:nvSpPr>
          <p:spPr bwMode="auto">
            <a:xfrm>
              <a:off x="1270933" y="412399"/>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深度优先遍历算法的实现</a:t>
              </a:r>
              <a:endParaRPr lang="zh-CN" altLang="en-US" sz="2400" kern="0" dirty="0">
                <a:solidFill>
                  <a:srgbClr val="0070C0"/>
                </a:solidFill>
                <a:latin typeface="+mn-ea"/>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randombar(horizontal)">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153077" y="1878717"/>
            <a:ext cx="10077740" cy="508609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逐个获取与当前顶点相邻接的顶点，若获取到的顶点未访问，</a:t>
            </a:r>
            <a:endParaRPr lang="zh-CN" altLang="en-US"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则调用</a:t>
            </a:r>
            <a:r>
              <a:rPr lang="en-US" altLang="zh-CN" sz="2400" dirty="0">
                <a:latin typeface="Times New Roman" panose="02020603050405020304" pitchFamily="18" charset="0"/>
                <a:cs typeface="Times New Roman" panose="02020603050405020304" pitchFamily="18" charset="0"/>
              </a:rPr>
              <a:t>DFS</a:t>
            </a:r>
            <a:r>
              <a:rPr lang="zh-CN" altLang="en-US" sz="2400" dirty="0">
                <a:latin typeface="Times New Roman" panose="02020603050405020304" pitchFamily="18" charset="0"/>
                <a:cs typeface="Times New Roman" panose="02020603050405020304" pitchFamily="18" charset="0"/>
              </a:rPr>
              <a:t>函数对包含该顶点的连通子图进行深度优先遍历</a:t>
            </a:r>
            <a:endParaRPr lang="zh-CN" altLang="en-US"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nVertex</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GetFirstEdge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while(</a:t>
            </a:r>
            <a:r>
              <a:rPr lang="en-US" altLang="zh-CN" sz="2400" dirty="0" err="1">
                <a:latin typeface="Times New Roman" panose="02020603050405020304" pitchFamily="18" charset="0"/>
                <a:cs typeface="Times New Roman" panose="02020603050405020304" pitchFamily="18" charset="0"/>
              </a:rPr>
              <a:t>nVertex</a:t>
            </a:r>
            <a:r>
              <a:rPr lang="en-US" altLang="zh-CN" sz="2400" dirty="0">
                <a:latin typeface="Times New Roman" panose="02020603050405020304" pitchFamily="18" charset="0"/>
                <a:cs typeface="Times New Roman" panose="02020603050405020304" pitchFamily="18" charset="0"/>
              </a:rPr>
              <a:t> != -1)</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a:t>
            </a:r>
            <a:r>
              <a:rPr lang="en-US" altLang="zh-CN" sz="2400" dirty="0" err="1">
                <a:latin typeface="Times New Roman" panose="02020603050405020304" pitchFamily="18" charset="0"/>
                <a:cs typeface="Times New Roman" panose="02020603050405020304" pitchFamily="18" charset="0"/>
              </a:rPr>
              <a:t>bVisited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nVertex</a:t>
            </a:r>
            <a:r>
              <a:rPr lang="en-US" altLang="zh-CN" sz="2400" dirty="0">
                <a:latin typeface="Times New Roman" panose="02020603050405020304" pitchFamily="18" charset="0"/>
                <a:cs typeface="Times New Roman" panose="02020603050405020304" pitchFamily="18" charset="0"/>
              </a:rPr>
              <a:t>]==false)</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DFS(</a:t>
            </a:r>
            <a:r>
              <a:rPr lang="en-US" altLang="zh-CN" sz="2400" dirty="0" err="1">
                <a:latin typeface="Times New Roman" panose="02020603050405020304" pitchFamily="18" charset="0"/>
                <a:cs typeface="Times New Roman" panose="02020603050405020304" pitchFamily="18" charset="0"/>
              </a:rPr>
              <a:t>nVertex</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bVisited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nVertex</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GetNextEdge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nV</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nVertex</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549001" y="555626"/>
            <a:ext cx="5578435" cy="876848"/>
            <a:chOff x="326687" y="247818"/>
            <a:chExt cx="4861582" cy="725466"/>
          </a:xfrm>
        </p:grpSpPr>
        <p:sp>
          <p:nvSpPr>
            <p:cNvPr id="31" name="文本框 7"/>
            <p:cNvSpPr txBox="1"/>
            <p:nvPr/>
          </p:nvSpPr>
          <p:spPr bwMode="auto">
            <a:xfrm>
              <a:off x="1270933" y="412399"/>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深度优先遍历算法的实现</a:t>
              </a:r>
              <a:endParaRPr lang="zh-CN" altLang="en-US" sz="2400" kern="0" dirty="0">
                <a:solidFill>
                  <a:srgbClr val="0070C0"/>
                </a:solidFill>
                <a:latin typeface="+mn-ea"/>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16065" y="2810543"/>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329661" y="3207655"/>
              <a:ext cx="1107996" cy="1200329"/>
            </a:xfrm>
            <a:prstGeom prst="rect">
              <a:avLst/>
            </a:prstGeom>
          </p:spPr>
          <p:txBody>
            <a:bodyPr wrap="none">
              <a:spAutoFit/>
            </a:bodyPr>
            <a:lstStyle/>
            <a:p>
              <a:r>
                <a:rPr lang="zh-CN" altLang="en-US" sz="3600" dirty="0">
                  <a:solidFill>
                    <a:srgbClr val="0070C0"/>
                  </a:solidFill>
                  <a:latin typeface="+mn-ea"/>
                </a:rPr>
                <a:t>图的</a:t>
              </a:r>
              <a:endParaRPr lang="en-US" altLang="zh-CN" sz="3600" dirty="0">
                <a:solidFill>
                  <a:srgbClr val="0070C0"/>
                </a:solidFill>
                <a:latin typeface="+mn-ea"/>
              </a:endParaRPr>
            </a:p>
            <a:p>
              <a:r>
                <a:rPr lang="zh-CN" altLang="en-US" sz="3600" dirty="0">
                  <a:solidFill>
                    <a:srgbClr val="0070C0"/>
                  </a:solidFill>
                  <a:latin typeface="+mn-ea"/>
                </a:rPr>
                <a:t>应用</a:t>
              </a:r>
              <a:endParaRPr lang="zh-CN" altLang="en-US" sz="3600" dirty="0">
                <a:solidFill>
                  <a:srgbClr val="0070C0"/>
                </a:solidFill>
                <a:latin typeface="+mn-ea"/>
              </a:endParaRPr>
            </a:p>
          </p:txBody>
        </p:sp>
      </p:grpSp>
      <p:grpSp>
        <p:nvGrpSpPr>
          <p:cNvPr id="78" name="组合 77"/>
          <p:cNvGrpSpPr/>
          <p:nvPr/>
        </p:nvGrpSpPr>
        <p:grpSpPr>
          <a:xfrm>
            <a:off x="1943672" y="2512645"/>
            <a:ext cx="9334635" cy="2586406"/>
            <a:chOff x="2184915" y="2512645"/>
            <a:chExt cx="9334635" cy="2586406"/>
          </a:xfrm>
        </p:grpSpPr>
        <p:sp>
          <p:nvSpPr>
            <p:cNvPr id="79"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236246" y="2899391"/>
              <a:ext cx="8267700" cy="1952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mn-ea"/>
                </a:rPr>
                <a:t>前面已经将关于图邻接矩阵表示类模板的声明代码和关于图邻接矩阵表示类模板的实现代码（一起存储在</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AdjGraph.h</a:t>
              </a:r>
              <a:r>
                <a:rPr lang="zh-CN" altLang="en-US" sz="2400" dirty="0">
                  <a:solidFill>
                    <a:schemeClr val="tx1">
                      <a:lumMod val="85000"/>
                      <a:lumOff val="15000"/>
                    </a:schemeClr>
                  </a:solidFill>
                  <a:latin typeface="+mn-ea"/>
                </a:rPr>
                <a:t>文件中，下面基于该类模板快速完成图相关应用问题的求解。</a:t>
              </a:r>
              <a:endParaRPr lang="zh-CN" altLang="en-US" sz="2400" dirty="0">
                <a:solidFill>
                  <a:schemeClr val="tx1">
                    <a:lumMod val="85000"/>
                    <a:lumOff val="15000"/>
                  </a:schemeClr>
                </a:solidFill>
                <a:latin typeface="+mn-ea"/>
              </a:endParaRPr>
            </a:p>
          </p:txBody>
        </p:sp>
      </p:grpSp>
      <p:grpSp>
        <p:nvGrpSpPr>
          <p:cNvPr id="81" name="组合 80"/>
          <p:cNvGrpSpPr/>
          <p:nvPr/>
        </p:nvGrpSpPr>
        <p:grpSpPr>
          <a:xfrm>
            <a:off x="549001" y="555626"/>
            <a:ext cx="3565799" cy="876848"/>
            <a:chOff x="326687" y="247818"/>
            <a:chExt cx="4861582" cy="725466"/>
          </a:xfrm>
        </p:grpSpPr>
        <p:sp>
          <p:nvSpPr>
            <p:cNvPr id="82" name="文本框 81"/>
            <p:cNvSpPr txBox="1"/>
            <p:nvPr/>
          </p:nvSpPr>
          <p:spPr bwMode="auto">
            <a:xfrm>
              <a:off x="1712443"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图的应用</a:t>
              </a:r>
              <a:endParaRPr lang="zh-CN" altLang="en-US" sz="2400" kern="0" dirty="0">
                <a:solidFill>
                  <a:srgbClr val="0070C0"/>
                </a:solidFill>
                <a:latin typeface="+mn-ea"/>
              </a:endParaRPr>
            </a:p>
          </p:txBody>
        </p:sp>
        <p:grpSp>
          <p:nvGrpSpPr>
            <p:cNvPr id="83" name="组合 82"/>
            <p:cNvGrpSpPr/>
            <p:nvPr/>
          </p:nvGrpSpPr>
          <p:grpSpPr>
            <a:xfrm>
              <a:off x="326687" y="247818"/>
              <a:ext cx="4861582" cy="725466"/>
              <a:chOff x="326687" y="247818"/>
              <a:chExt cx="4861582" cy="725466"/>
            </a:xfrm>
          </p:grpSpPr>
          <p:grpSp>
            <p:nvGrpSpPr>
              <p:cNvPr id="84" name="组合 83"/>
              <p:cNvGrpSpPr/>
              <p:nvPr/>
            </p:nvGrpSpPr>
            <p:grpSpPr>
              <a:xfrm>
                <a:off x="349799" y="247818"/>
                <a:ext cx="4791980" cy="261575"/>
                <a:chOff x="349799" y="247818"/>
                <a:chExt cx="4791980" cy="261575"/>
              </a:xfrm>
            </p:grpSpPr>
            <p:cxnSp>
              <p:nvCxnSpPr>
                <p:cNvPr id="99" name="直接连接符 9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3" name="任意多边形: 形状 10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04" name="任意多边形: 形状 10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5" name="组合 84"/>
              <p:cNvGrpSpPr/>
              <p:nvPr/>
            </p:nvGrpSpPr>
            <p:grpSpPr>
              <a:xfrm>
                <a:off x="349799" y="711709"/>
                <a:ext cx="4815092" cy="261575"/>
                <a:chOff x="358852" y="925118"/>
                <a:chExt cx="4815092" cy="261575"/>
              </a:xfrm>
            </p:grpSpPr>
            <p:cxnSp>
              <p:nvCxnSpPr>
                <p:cNvPr id="92" name="直接连接符 9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7" name="任意多边形: 形状 9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98" name="任意多边形: 形状 9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6" name="组合 85"/>
              <p:cNvGrpSpPr/>
              <p:nvPr/>
            </p:nvGrpSpPr>
            <p:grpSpPr>
              <a:xfrm>
                <a:off x="5138963" y="489126"/>
                <a:ext cx="49306" cy="329693"/>
                <a:chOff x="5138963" y="489126"/>
                <a:chExt cx="49306" cy="329693"/>
              </a:xfrm>
            </p:grpSpPr>
            <p:sp>
              <p:nvSpPr>
                <p:cNvPr id="90" name="椭圆 8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87" name="组合 86"/>
              <p:cNvGrpSpPr/>
              <p:nvPr/>
            </p:nvGrpSpPr>
            <p:grpSpPr>
              <a:xfrm>
                <a:off x="326687" y="399838"/>
                <a:ext cx="49306" cy="329693"/>
                <a:chOff x="5138963" y="489126"/>
                <a:chExt cx="49306" cy="329693"/>
              </a:xfrm>
            </p:grpSpPr>
            <p:sp>
              <p:nvSpPr>
                <p:cNvPr id="88" name="椭圆 8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312827" y="2478826"/>
            <a:ext cx="2483531" cy="2483534"/>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83767" y="2631175"/>
              <a:ext cx="2043302" cy="2092881"/>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基于图</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邻接矩阵表示的</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实现代码，完成如</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下操作：</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1270079" y="2436078"/>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9062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1</a:t>
              </a:r>
              <a:endParaRPr lang="zh-CN" altLang="en-US" sz="2400" dirty="0">
                <a:solidFill>
                  <a:srgbClr val="0070C0"/>
                </a:solidFill>
              </a:endParaRPr>
            </a:p>
          </p:txBody>
        </p:sp>
      </p:grpSp>
      <p:sp>
        <p:nvSpPr>
          <p:cNvPr id="42" name="Rectangle 3"/>
          <p:cNvSpPr txBox="1">
            <a:spLocks noChangeArrowheads="1"/>
          </p:cNvSpPr>
          <p:nvPr/>
        </p:nvSpPr>
        <p:spPr>
          <a:xfrm>
            <a:off x="4404912" y="1552629"/>
            <a:ext cx="7064277" cy="178275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）创建下面所示的有向图和无向图，其中每一个</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顶点保存一个字符信息</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r>
              <a:rPr lang="zh-CN" altLang="zh-CN" sz="2400" dirty="0"/>
              <a:t>假设都从顶点</a:t>
            </a:r>
            <a:r>
              <a:rPr lang="pt-BR" altLang="zh-CN" sz="2400" dirty="0"/>
              <a:t>v</a:t>
            </a:r>
            <a:r>
              <a:rPr lang="pt-BR" altLang="zh-CN" sz="2400" baseline="-25000" dirty="0"/>
              <a:t>0</a:t>
            </a:r>
            <a:r>
              <a:rPr lang="zh-CN" altLang="zh-CN" sz="2400" dirty="0"/>
              <a:t>开始访问，</a:t>
            </a:r>
            <a:r>
              <a:rPr lang="zh-CN" altLang="en-US" sz="2400" dirty="0"/>
              <a:t>分别</a:t>
            </a:r>
            <a:r>
              <a:rPr lang="zh-CN" altLang="zh-CN" sz="2400" dirty="0"/>
              <a:t>查看</a:t>
            </a:r>
            <a:r>
              <a:rPr lang="zh-CN" altLang="en-US" sz="2400" dirty="0"/>
              <a:t>两个图</a:t>
            </a:r>
            <a:r>
              <a:rPr lang="zh-CN" altLang="zh-CN" sz="2400" dirty="0"/>
              <a:t>广</a:t>
            </a:r>
            <a:endParaRPr lang="en-US" altLang="zh-CN" sz="2400" dirty="0"/>
          </a:p>
          <a:p>
            <a:pPr marL="452755" indent="-452755">
              <a:lnSpc>
                <a:spcPct val="100000"/>
              </a:lnSpc>
              <a:spcBef>
                <a:spcPts val="600"/>
              </a:spcBef>
              <a:buClr>
                <a:srgbClr val="7030A0"/>
              </a:buClr>
              <a:buNone/>
            </a:pPr>
            <a:r>
              <a:rPr lang="en-US" altLang="zh-CN" sz="2400" dirty="0"/>
              <a:t>         </a:t>
            </a:r>
            <a:r>
              <a:rPr lang="zh-CN" altLang="zh-CN" sz="2400" dirty="0"/>
              <a:t>度优先遍历和深度优先遍历的结果</a:t>
            </a:r>
            <a:r>
              <a:rPr lang="zh-CN" altLang="en-US" sz="2400" dirty="0"/>
              <a:t>。</a:t>
            </a:r>
            <a:endParaRPr lang="zh-CN" altLang="en-US" sz="2400" dirty="0">
              <a:latin typeface="Times New Roman" panose="02020603050405020304" pitchFamily="18" charset="0"/>
              <a:cs typeface="Times New Roman" panose="02020603050405020304" pitchFamily="18" charset="0"/>
            </a:endParaRPr>
          </a:p>
        </p:txBody>
      </p:sp>
      <p:grpSp>
        <p:nvGrpSpPr>
          <p:cNvPr id="127" name="组合 126"/>
          <p:cNvGrpSpPr/>
          <p:nvPr/>
        </p:nvGrpSpPr>
        <p:grpSpPr>
          <a:xfrm>
            <a:off x="549001" y="555626"/>
            <a:ext cx="3565799" cy="876848"/>
            <a:chOff x="326687" y="247818"/>
            <a:chExt cx="4861582" cy="725466"/>
          </a:xfrm>
        </p:grpSpPr>
        <p:sp>
          <p:nvSpPr>
            <p:cNvPr id="128" name="文本框 127"/>
            <p:cNvSpPr txBox="1"/>
            <p:nvPr/>
          </p:nvSpPr>
          <p:spPr bwMode="auto">
            <a:xfrm>
              <a:off x="1712443"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图的应用</a:t>
              </a:r>
              <a:endParaRPr lang="zh-CN" altLang="en-US" sz="2400" kern="0" dirty="0">
                <a:solidFill>
                  <a:srgbClr val="0070C0"/>
                </a:solidFill>
                <a:latin typeface="+mn-ea"/>
              </a:endParaRPr>
            </a:p>
          </p:txBody>
        </p:sp>
        <p:grpSp>
          <p:nvGrpSpPr>
            <p:cNvPr id="129" name="组合 128"/>
            <p:cNvGrpSpPr/>
            <p:nvPr/>
          </p:nvGrpSpPr>
          <p:grpSpPr>
            <a:xfrm>
              <a:off x="326687" y="247818"/>
              <a:ext cx="4861582" cy="725466"/>
              <a:chOff x="326687" y="247818"/>
              <a:chExt cx="4861582" cy="725466"/>
            </a:xfrm>
          </p:grpSpPr>
          <p:grpSp>
            <p:nvGrpSpPr>
              <p:cNvPr id="130" name="组合 129"/>
              <p:cNvGrpSpPr/>
              <p:nvPr/>
            </p:nvGrpSpPr>
            <p:grpSpPr>
              <a:xfrm>
                <a:off x="349799" y="247818"/>
                <a:ext cx="4791980" cy="261575"/>
                <a:chOff x="349799" y="247818"/>
                <a:chExt cx="4791980" cy="261575"/>
              </a:xfrm>
            </p:grpSpPr>
            <p:cxnSp>
              <p:nvCxnSpPr>
                <p:cNvPr id="145" name="直接连接符 14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9" name="任意多边形: 形状 14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50" name="任意多边形: 形状 14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1" name="组合 130"/>
              <p:cNvGrpSpPr/>
              <p:nvPr/>
            </p:nvGrpSpPr>
            <p:grpSpPr>
              <a:xfrm>
                <a:off x="349799" y="711709"/>
                <a:ext cx="4815092" cy="261575"/>
                <a:chOff x="358852" y="925118"/>
                <a:chExt cx="4815092" cy="261575"/>
              </a:xfrm>
            </p:grpSpPr>
            <p:cxnSp>
              <p:nvCxnSpPr>
                <p:cNvPr id="138" name="直接连接符 13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3" name="任意多边形: 形状 14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44" name="任意多边形: 形状 14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2" name="组合 131"/>
              <p:cNvGrpSpPr/>
              <p:nvPr/>
            </p:nvGrpSpPr>
            <p:grpSpPr>
              <a:xfrm>
                <a:off x="5138963" y="489126"/>
                <a:ext cx="49306" cy="329693"/>
                <a:chOff x="5138963" y="489126"/>
                <a:chExt cx="49306" cy="329693"/>
              </a:xfrm>
            </p:grpSpPr>
            <p:sp>
              <p:nvSpPr>
                <p:cNvPr id="136" name="椭圆 13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7" name="椭圆 13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3" name="组合 132"/>
              <p:cNvGrpSpPr/>
              <p:nvPr/>
            </p:nvGrpSpPr>
            <p:grpSpPr>
              <a:xfrm>
                <a:off x="326687" y="399838"/>
                <a:ext cx="49306" cy="329693"/>
                <a:chOff x="5138963" y="489126"/>
                <a:chExt cx="49306" cy="329693"/>
              </a:xfrm>
            </p:grpSpPr>
            <p:sp>
              <p:nvSpPr>
                <p:cNvPr id="134" name="椭圆 13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5" name="椭圆 1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cxnSp>
        <p:nvCxnSpPr>
          <p:cNvPr id="84" name="直接连接符 83"/>
          <p:cNvCxnSpPr/>
          <p:nvPr/>
        </p:nvCxnSpPr>
        <p:spPr>
          <a:xfrm>
            <a:off x="4166868" y="1685037"/>
            <a:ext cx="0" cy="438452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4695635" y="3654972"/>
            <a:ext cx="2852375" cy="2363793"/>
            <a:chOff x="4695635" y="3654972"/>
            <a:chExt cx="2852375" cy="2363793"/>
          </a:xfrm>
        </p:grpSpPr>
        <p:grpSp>
          <p:nvGrpSpPr>
            <p:cNvPr id="125" name="组合 124"/>
            <p:cNvGrpSpPr/>
            <p:nvPr/>
          </p:nvGrpSpPr>
          <p:grpSpPr>
            <a:xfrm>
              <a:off x="4695635" y="3654972"/>
              <a:ext cx="2541980" cy="2363793"/>
              <a:chOff x="4840565" y="3628750"/>
              <a:chExt cx="2541980" cy="2363793"/>
            </a:xfrm>
          </p:grpSpPr>
          <p:sp>
            <p:nvSpPr>
              <p:cNvPr id="98" name="椭圆 97"/>
              <p:cNvSpPr/>
              <p:nvPr/>
            </p:nvSpPr>
            <p:spPr>
              <a:xfrm>
                <a:off x="5919210" y="3910778"/>
                <a:ext cx="464256" cy="464256"/>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椭圆 98"/>
              <p:cNvSpPr/>
              <p:nvPr/>
            </p:nvSpPr>
            <p:spPr>
              <a:xfrm>
                <a:off x="4840565" y="4338357"/>
                <a:ext cx="464256" cy="464256"/>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椭圆 99"/>
              <p:cNvSpPr/>
              <p:nvPr/>
            </p:nvSpPr>
            <p:spPr>
              <a:xfrm>
                <a:off x="6166578" y="4870101"/>
                <a:ext cx="464256" cy="464256"/>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椭圆 100"/>
              <p:cNvSpPr/>
              <p:nvPr/>
            </p:nvSpPr>
            <p:spPr>
              <a:xfrm>
                <a:off x="6918289" y="4582483"/>
                <a:ext cx="464256" cy="464256"/>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椭圆 101"/>
              <p:cNvSpPr/>
              <p:nvPr/>
            </p:nvSpPr>
            <p:spPr>
              <a:xfrm>
                <a:off x="5414480" y="5528287"/>
                <a:ext cx="464256" cy="464256"/>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弧形 105"/>
              <p:cNvSpPr/>
              <p:nvPr/>
            </p:nvSpPr>
            <p:spPr>
              <a:xfrm rot="21277973">
                <a:off x="5521320" y="3967887"/>
                <a:ext cx="1769938" cy="1458988"/>
              </a:xfrm>
              <a:prstGeom prst="arc">
                <a:avLst>
                  <a:gd name="adj1" fmla="val 16200000"/>
                  <a:gd name="adj2" fmla="val 21599742"/>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7" name="弧形 106"/>
              <p:cNvSpPr/>
              <p:nvPr/>
            </p:nvSpPr>
            <p:spPr>
              <a:xfrm rot="17914413">
                <a:off x="4728787" y="3976771"/>
                <a:ext cx="1769938" cy="1458988"/>
              </a:xfrm>
              <a:prstGeom prst="arc">
                <a:avLst>
                  <a:gd name="adj1" fmla="val 16200000"/>
                  <a:gd name="adj2" fmla="val 21599742"/>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8" name="弧形 107"/>
              <p:cNvSpPr/>
              <p:nvPr/>
            </p:nvSpPr>
            <p:spPr>
              <a:xfrm rot="12558535">
                <a:off x="4904520" y="4484960"/>
                <a:ext cx="1769938" cy="1458988"/>
              </a:xfrm>
              <a:prstGeom prst="arc">
                <a:avLst>
                  <a:gd name="adj1" fmla="val 16200000"/>
                  <a:gd name="adj2" fmla="val 21599742"/>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0" name="弧形 109"/>
              <p:cNvSpPr/>
              <p:nvPr/>
            </p:nvSpPr>
            <p:spPr>
              <a:xfrm rot="5665281">
                <a:off x="5248094" y="4789754"/>
                <a:ext cx="1248258" cy="1028959"/>
              </a:xfrm>
              <a:prstGeom prst="arc">
                <a:avLst>
                  <a:gd name="adj1" fmla="val 16200000"/>
                  <a:gd name="adj2" fmla="val 21599742"/>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1" name="弧形 110"/>
              <p:cNvSpPr/>
              <p:nvPr/>
            </p:nvSpPr>
            <p:spPr>
              <a:xfrm rot="3574666" flipV="1">
                <a:off x="4981735" y="3803091"/>
                <a:ext cx="1554472" cy="1270162"/>
              </a:xfrm>
              <a:prstGeom prst="arc">
                <a:avLst>
                  <a:gd name="adj1" fmla="val 16200000"/>
                  <a:gd name="adj2" fmla="val 21599742"/>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2" name="弧形 111"/>
              <p:cNvSpPr/>
              <p:nvPr/>
            </p:nvSpPr>
            <p:spPr>
              <a:xfrm rot="14669587" flipV="1">
                <a:off x="4869371" y="4579371"/>
                <a:ext cx="1554472" cy="1270162"/>
              </a:xfrm>
              <a:prstGeom prst="arc">
                <a:avLst>
                  <a:gd name="adj1" fmla="val 16200000"/>
                  <a:gd name="adj2" fmla="val 21599742"/>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8" name="文本框 117"/>
              <p:cNvSpPr txBox="1"/>
              <p:nvPr/>
            </p:nvSpPr>
            <p:spPr>
              <a:xfrm>
                <a:off x="5139465" y="3628750"/>
                <a:ext cx="283076" cy="37029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19" name="文本框 118"/>
              <p:cNvSpPr txBox="1"/>
              <p:nvPr/>
            </p:nvSpPr>
            <p:spPr>
              <a:xfrm>
                <a:off x="6893675" y="3794067"/>
                <a:ext cx="28307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20" name="文本框 119"/>
              <p:cNvSpPr txBox="1"/>
              <p:nvPr/>
            </p:nvSpPr>
            <p:spPr>
              <a:xfrm>
                <a:off x="5812965" y="4287668"/>
                <a:ext cx="28307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121" name="文本框 120"/>
              <p:cNvSpPr txBox="1"/>
              <p:nvPr/>
            </p:nvSpPr>
            <p:spPr>
              <a:xfrm>
                <a:off x="5457395" y="4783559"/>
                <a:ext cx="28307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123" name="文本框 122"/>
              <p:cNvSpPr txBox="1"/>
              <p:nvPr/>
            </p:nvSpPr>
            <p:spPr>
              <a:xfrm>
                <a:off x="4976960" y="5149534"/>
                <a:ext cx="283076" cy="37029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124" name="文本框 123"/>
              <p:cNvSpPr txBox="1"/>
              <p:nvPr/>
            </p:nvSpPr>
            <p:spPr>
              <a:xfrm>
                <a:off x="5982056" y="5423843"/>
                <a:ext cx="283076" cy="37029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grpSp>
        <p:grpSp>
          <p:nvGrpSpPr>
            <p:cNvPr id="5" name="组合 4"/>
            <p:cNvGrpSpPr/>
            <p:nvPr/>
          </p:nvGrpSpPr>
          <p:grpSpPr>
            <a:xfrm>
              <a:off x="5825048" y="3975470"/>
              <a:ext cx="741687" cy="406236"/>
              <a:chOff x="7150378" y="3598424"/>
              <a:chExt cx="741687" cy="406236"/>
            </a:xfrm>
          </p:grpSpPr>
          <p:sp>
            <p:nvSpPr>
              <p:cNvPr id="86" name="文本框 85"/>
              <p:cNvSpPr txBox="1"/>
              <p:nvPr/>
            </p:nvSpPr>
            <p:spPr>
              <a:xfrm>
                <a:off x="7150378" y="3598424"/>
                <a:ext cx="611798" cy="369332"/>
              </a:xfrm>
              <a:prstGeom prst="rect">
                <a:avLst/>
              </a:prstGeom>
              <a:noFill/>
            </p:spPr>
            <p:txBody>
              <a:bodyPr wrap="square" rtlCol="0">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V</a:t>
                </a:r>
                <a:endParaRPr lang="zh-CN" alt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87" name="文本框 86"/>
              <p:cNvSpPr txBox="1"/>
              <p:nvPr/>
            </p:nvSpPr>
            <p:spPr>
              <a:xfrm>
                <a:off x="7280267" y="3727661"/>
                <a:ext cx="611798" cy="276999"/>
              </a:xfrm>
              <a:prstGeom prst="rect">
                <a:avLst/>
              </a:prstGeom>
              <a:noFill/>
            </p:spPr>
            <p:txBody>
              <a:bodyPr wrap="square" rtlCol="0">
                <a:spAutoFit/>
              </a:bodyPr>
              <a:lstStyle/>
              <a:p>
                <a:r>
                  <a:rPr lang="en-US" altLang="zh-CN" sz="1200" dirty="0">
                    <a:solidFill>
                      <a:schemeClr val="tx1">
                        <a:lumMod val="85000"/>
                        <a:lumOff val="15000"/>
                      </a:schemeClr>
                    </a:solidFill>
                    <a:latin typeface="Times New Roman" panose="02020603050405020304" pitchFamily="18" charset="0"/>
                    <a:cs typeface="Times New Roman" panose="02020603050405020304" pitchFamily="18" charset="0"/>
                  </a:rPr>
                  <a:t>1</a:t>
                </a:r>
                <a:endPar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103" name="组合 102"/>
            <p:cNvGrpSpPr/>
            <p:nvPr/>
          </p:nvGrpSpPr>
          <p:grpSpPr>
            <a:xfrm>
              <a:off x="6072352" y="4940832"/>
              <a:ext cx="741687" cy="406236"/>
              <a:chOff x="7150378" y="3598424"/>
              <a:chExt cx="741687" cy="406236"/>
            </a:xfrm>
          </p:grpSpPr>
          <p:sp>
            <p:nvSpPr>
              <p:cNvPr id="104" name="文本框 103"/>
              <p:cNvSpPr txBox="1"/>
              <p:nvPr/>
            </p:nvSpPr>
            <p:spPr>
              <a:xfrm>
                <a:off x="7150378" y="3598424"/>
                <a:ext cx="611798" cy="369332"/>
              </a:xfrm>
              <a:prstGeom prst="rect">
                <a:avLst/>
              </a:prstGeom>
              <a:noFill/>
            </p:spPr>
            <p:txBody>
              <a:bodyPr wrap="square" rtlCol="0">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V</a:t>
                </a:r>
                <a:endParaRPr lang="zh-CN" alt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5" name="文本框 104"/>
              <p:cNvSpPr txBox="1"/>
              <p:nvPr/>
            </p:nvSpPr>
            <p:spPr>
              <a:xfrm>
                <a:off x="7280267" y="3727661"/>
                <a:ext cx="611798" cy="276999"/>
              </a:xfrm>
              <a:prstGeom prst="rect">
                <a:avLst/>
              </a:prstGeom>
              <a:noFill/>
            </p:spPr>
            <p:txBody>
              <a:bodyPr wrap="square" rtlCol="0">
                <a:spAutoFit/>
              </a:bodyPr>
              <a:lstStyle/>
              <a:p>
                <a:r>
                  <a:rPr lang="en-US" altLang="zh-CN" sz="1200" dirty="0">
                    <a:solidFill>
                      <a:schemeClr val="tx1">
                        <a:lumMod val="85000"/>
                        <a:lumOff val="15000"/>
                      </a:schemeClr>
                    </a:solidFill>
                    <a:latin typeface="Times New Roman" panose="02020603050405020304" pitchFamily="18" charset="0"/>
                    <a:cs typeface="Times New Roman" panose="02020603050405020304" pitchFamily="18" charset="0"/>
                  </a:rPr>
                  <a:t>2</a:t>
                </a:r>
                <a:endPar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109" name="组合 108"/>
            <p:cNvGrpSpPr/>
            <p:nvPr/>
          </p:nvGrpSpPr>
          <p:grpSpPr>
            <a:xfrm>
              <a:off x="6806323" y="4647320"/>
              <a:ext cx="741687" cy="406236"/>
              <a:chOff x="7150378" y="3598424"/>
              <a:chExt cx="741687" cy="406236"/>
            </a:xfrm>
          </p:grpSpPr>
          <p:sp>
            <p:nvSpPr>
              <p:cNvPr id="122" name="文本框 121"/>
              <p:cNvSpPr txBox="1"/>
              <p:nvPr/>
            </p:nvSpPr>
            <p:spPr>
              <a:xfrm>
                <a:off x="7150378" y="3598424"/>
                <a:ext cx="611798" cy="369332"/>
              </a:xfrm>
              <a:prstGeom prst="rect">
                <a:avLst/>
              </a:prstGeom>
              <a:noFill/>
            </p:spPr>
            <p:txBody>
              <a:bodyPr wrap="square" rtlCol="0">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V</a:t>
                </a:r>
                <a:endParaRPr lang="zh-CN" alt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51" name="文本框 150"/>
              <p:cNvSpPr txBox="1"/>
              <p:nvPr/>
            </p:nvSpPr>
            <p:spPr>
              <a:xfrm>
                <a:off x="7280267" y="3727661"/>
                <a:ext cx="611798" cy="276999"/>
              </a:xfrm>
              <a:prstGeom prst="rect">
                <a:avLst/>
              </a:prstGeom>
              <a:noFill/>
            </p:spPr>
            <p:txBody>
              <a:bodyPr wrap="square" rtlCol="0">
                <a:spAutoFit/>
              </a:bodyPr>
              <a:lstStyle/>
              <a:p>
                <a:r>
                  <a:rPr lang="en-US" altLang="zh-CN" sz="1200" dirty="0">
                    <a:solidFill>
                      <a:schemeClr val="tx1">
                        <a:lumMod val="85000"/>
                        <a:lumOff val="15000"/>
                      </a:schemeClr>
                    </a:solidFill>
                    <a:latin typeface="Times New Roman" panose="02020603050405020304" pitchFamily="18" charset="0"/>
                    <a:cs typeface="Times New Roman" panose="02020603050405020304" pitchFamily="18" charset="0"/>
                  </a:rPr>
                  <a:t>4</a:t>
                </a:r>
                <a:endPar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152" name="组合 151"/>
            <p:cNvGrpSpPr/>
            <p:nvPr/>
          </p:nvGrpSpPr>
          <p:grpSpPr>
            <a:xfrm>
              <a:off x="4720459" y="4408605"/>
              <a:ext cx="741687" cy="406236"/>
              <a:chOff x="7150378" y="3598424"/>
              <a:chExt cx="741687" cy="406236"/>
            </a:xfrm>
          </p:grpSpPr>
          <p:sp>
            <p:nvSpPr>
              <p:cNvPr id="153" name="文本框 152"/>
              <p:cNvSpPr txBox="1"/>
              <p:nvPr/>
            </p:nvSpPr>
            <p:spPr>
              <a:xfrm>
                <a:off x="7150378" y="3598424"/>
                <a:ext cx="611798" cy="369332"/>
              </a:xfrm>
              <a:prstGeom prst="rect">
                <a:avLst/>
              </a:prstGeom>
              <a:noFill/>
            </p:spPr>
            <p:txBody>
              <a:bodyPr wrap="square" rtlCol="0">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V</a:t>
                </a:r>
                <a:endParaRPr lang="zh-CN" alt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54" name="文本框 153"/>
              <p:cNvSpPr txBox="1"/>
              <p:nvPr/>
            </p:nvSpPr>
            <p:spPr>
              <a:xfrm>
                <a:off x="7280267" y="3727661"/>
                <a:ext cx="611798" cy="276999"/>
              </a:xfrm>
              <a:prstGeom prst="rect">
                <a:avLst/>
              </a:prstGeom>
              <a:noFill/>
            </p:spPr>
            <p:txBody>
              <a:bodyPr wrap="square" rtlCol="0">
                <a:spAutoFit/>
              </a:bodyPr>
              <a:lstStyle/>
              <a:p>
                <a:r>
                  <a:rPr lang="en-US" altLang="zh-CN" sz="1200" dirty="0">
                    <a:solidFill>
                      <a:schemeClr val="tx1">
                        <a:lumMod val="85000"/>
                        <a:lumOff val="15000"/>
                      </a:schemeClr>
                    </a:solidFill>
                    <a:latin typeface="Times New Roman" panose="02020603050405020304" pitchFamily="18" charset="0"/>
                    <a:cs typeface="Times New Roman" panose="02020603050405020304" pitchFamily="18" charset="0"/>
                  </a:rPr>
                  <a:t>0</a:t>
                </a:r>
                <a:endPar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155" name="组合 154"/>
            <p:cNvGrpSpPr/>
            <p:nvPr/>
          </p:nvGrpSpPr>
          <p:grpSpPr>
            <a:xfrm>
              <a:off x="5308822" y="5582341"/>
              <a:ext cx="741687" cy="406236"/>
              <a:chOff x="7150378" y="3598424"/>
              <a:chExt cx="741687" cy="406236"/>
            </a:xfrm>
          </p:grpSpPr>
          <p:sp>
            <p:nvSpPr>
              <p:cNvPr id="156" name="文本框 155"/>
              <p:cNvSpPr txBox="1"/>
              <p:nvPr/>
            </p:nvSpPr>
            <p:spPr>
              <a:xfrm>
                <a:off x="7150378" y="3598424"/>
                <a:ext cx="611798" cy="369332"/>
              </a:xfrm>
              <a:prstGeom prst="rect">
                <a:avLst/>
              </a:prstGeom>
              <a:noFill/>
            </p:spPr>
            <p:txBody>
              <a:bodyPr wrap="square" rtlCol="0">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V</a:t>
                </a:r>
                <a:endParaRPr lang="zh-CN" alt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57" name="文本框 156"/>
              <p:cNvSpPr txBox="1"/>
              <p:nvPr/>
            </p:nvSpPr>
            <p:spPr>
              <a:xfrm>
                <a:off x="7280267" y="3727661"/>
                <a:ext cx="611798" cy="276999"/>
              </a:xfrm>
              <a:prstGeom prst="rect">
                <a:avLst/>
              </a:prstGeom>
              <a:noFill/>
            </p:spPr>
            <p:txBody>
              <a:bodyPr wrap="square" rtlCol="0">
                <a:spAutoFit/>
              </a:bodyPr>
              <a:lstStyle/>
              <a:p>
                <a:r>
                  <a:rPr lang="en-US" altLang="zh-CN" sz="1200" dirty="0">
                    <a:solidFill>
                      <a:schemeClr val="tx1">
                        <a:lumMod val="85000"/>
                        <a:lumOff val="15000"/>
                      </a:schemeClr>
                    </a:solidFill>
                    <a:latin typeface="Times New Roman" panose="02020603050405020304" pitchFamily="18" charset="0"/>
                    <a:cs typeface="Times New Roman" panose="02020603050405020304" pitchFamily="18" charset="0"/>
                  </a:rPr>
                  <a:t>3</a:t>
                </a:r>
                <a:endPar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grpSp>
        <p:nvGrpSpPr>
          <p:cNvPr id="7" name="组合 6"/>
          <p:cNvGrpSpPr/>
          <p:nvPr/>
        </p:nvGrpSpPr>
        <p:grpSpPr>
          <a:xfrm>
            <a:off x="8387644" y="3866161"/>
            <a:ext cx="2837496" cy="2074541"/>
            <a:chOff x="8387644" y="3866161"/>
            <a:chExt cx="2837496" cy="2074541"/>
          </a:xfrm>
        </p:grpSpPr>
        <p:grpSp>
          <p:nvGrpSpPr>
            <p:cNvPr id="126" name="组合 125"/>
            <p:cNvGrpSpPr/>
            <p:nvPr/>
          </p:nvGrpSpPr>
          <p:grpSpPr>
            <a:xfrm>
              <a:off x="8387644" y="3866161"/>
              <a:ext cx="2521447" cy="2074541"/>
              <a:chOff x="8592755" y="3842393"/>
              <a:chExt cx="2521447" cy="2074541"/>
            </a:xfrm>
          </p:grpSpPr>
          <p:cxnSp>
            <p:nvCxnSpPr>
              <p:cNvPr id="48" name="直接连接符 47"/>
              <p:cNvCxnSpPr>
                <a:stCxn id="71" idx="1"/>
              </p:cNvCxnSpPr>
              <p:nvPr/>
            </p:nvCxnSpPr>
            <p:spPr>
              <a:xfrm flipH="1" flipV="1">
                <a:off x="10131037" y="4093181"/>
                <a:ext cx="586898" cy="4951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9666780" y="3842393"/>
                <a:ext cx="464256" cy="464256"/>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椭圆 70"/>
              <p:cNvSpPr/>
              <p:nvPr/>
            </p:nvSpPr>
            <p:spPr>
              <a:xfrm>
                <a:off x="10649946" y="4520380"/>
                <a:ext cx="464256" cy="464256"/>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椭圆 71"/>
              <p:cNvSpPr/>
              <p:nvPr/>
            </p:nvSpPr>
            <p:spPr>
              <a:xfrm>
                <a:off x="9898908" y="4789407"/>
                <a:ext cx="464256" cy="464256"/>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椭圆 72"/>
              <p:cNvSpPr/>
              <p:nvPr/>
            </p:nvSpPr>
            <p:spPr>
              <a:xfrm>
                <a:off x="8592755" y="4264869"/>
                <a:ext cx="464256" cy="464256"/>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椭圆 73"/>
              <p:cNvSpPr/>
              <p:nvPr/>
            </p:nvSpPr>
            <p:spPr>
              <a:xfrm>
                <a:off x="9153984" y="5452678"/>
                <a:ext cx="464256" cy="464256"/>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5" name="直接连接符 74"/>
              <p:cNvCxnSpPr>
                <a:stCxn id="73" idx="7"/>
                <a:endCxn id="54" idx="2"/>
              </p:cNvCxnSpPr>
              <p:nvPr/>
            </p:nvCxnSpPr>
            <p:spPr>
              <a:xfrm flipV="1">
                <a:off x="8989022" y="4074521"/>
                <a:ext cx="677758" cy="25833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3" idx="6"/>
                <a:endCxn id="72" idx="1"/>
              </p:cNvCxnSpPr>
              <p:nvPr/>
            </p:nvCxnSpPr>
            <p:spPr>
              <a:xfrm>
                <a:off x="9057011" y="4496997"/>
                <a:ext cx="909886" cy="360399"/>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73" idx="4"/>
                <a:endCxn id="74" idx="1"/>
              </p:cNvCxnSpPr>
              <p:nvPr/>
            </p:nvCxnSpPr>
            <p:spPr>
              <a:xfrm>
                <a:off x="8824883" y="4729125"/>
                <a:ext cx="397090" cy="791542"/>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74" idx="7"/>
                <a:endCxn id="72" idx="3"/>
              </p:cNvCxnSpPr>
              <p:nvPr/>
            </p:nvCxnSpPr>
            <p:spPr>
              <a:xfrm flipV="1">
                <a:off x="9550251" y="5185674"/>
                <a:ext cx="416646" cy="33499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9103036" y="3856991"/>
                <a:ext cx="283076" cy="37029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94" name="文本框 93"/>
              <p:cNvSpPr txBox="1"/>
              <p:nvPr/>
            </p:nvSpPr>
            <p:spPr>
              <a:xfrm>
                <a:off x="10403013" y="3998082"/>
                <a:ext cx="283076" cy="37029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95" name="文本框 94"/>
              <p:cNvSpPr txBox="1"/>
              <p:nvPr/>
            </p:nvSpPr>
            <p:spPr>
              <a:xfrm>
                <a:off x="9408713" y="4332858"/>
                <a:ext cx="283076" cy="37029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5</a:t>
                </a:r>
                <a:endParaRPr lang="zh-CN" altLang="en-US" dirty="0">
                  <a:latin typeface="Times New Roman" panose="02020603050405020304" pitchFamily="18" charset="0"/>
                  <a:cs typeface="Times New Roman" panose="02020603050405020304" pitchFamily="18" charset="0"/>
                </a:endParaRPr>
              </a:p>
            </p:txBody>
          </p:sp>
          <p:sp>
            <p:nvSpPr>
              <p:cNvPr id="96" name="文本框 95"/>
              <p:cNvSpPr txBox="1"/>
              <p:nvPr/>
            </p:nvSpPr>
            <p:spPr>
              <a:xfrm>
                <a:off x="8720080" y="5029788"/>
                <a:ext cx="283076" cy="370294"/>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97" name="文本框 96"/>
              <p:cNvSpPr txBox="1"/>
              <p:nvPr/>
            </p:nvSpPr>
            <p:spPr>
              <a:xfrm>
                <a:off x="9671517" y="5268012"/>
                <a:ext cx="28307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6</a:t>
                </a:r>
                <a:endParaRPr lang="zh-CN" altLang="en-US" dirty="0">
                  <a:latin typeface="Times New Roman" panose="02020603050405020304" pitchFamily="18" charset="0"/>
                  <a:cs typeface="Times New Roman" panose="02020603050405020304" pitchFamily="18" charset="0"/>
                </a:endParaRPr>
              </a:p>
            </p:txBody>
          </p:sp>
        </p:grpSp>
        <p:grpSp>
          <p:nvGrpSpPr>
            <p:cNvPr id="158" name="组合 157"/>
            <p:cNvGrpSpPr/>
            <p:nvPr/>
          </p:nvGrpSpPr>
          <p:grpSpPr>
            <a:xfrm>
              <a:off x="9502178" y="3901589"/>
              <a:ext cx="741687" cy="406236"/>
              <a:chOff x="7150378" y="3598424"/>
              <a:chExt cx="741687" cy="406236"/>
            </a:xfrm>
          </p:grpSpPr>
          <p:sp>
            <p:nvSpPr>
              <p:cNvPr id="159" name="文本框 158"/>
              <p:cNvSpPr txBox="1"/>
              <p:nvPr/>
            </p:nvSpPr>
            <p:spPr>
              <a:xfrm>
                <a:off x="7150378" y="3598424"/>
                <a:ext cx="611798" cy="369332"/>
              </a:xfrm>
              <a:prstGeom prst="rect">
                <a:avLst/>
              </a:prstGeom>
              <a:noFill/>
            </p:spPr>
            <p:txBody>
              <a:bodyPr wrap="square" rtlCol="0">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V</a:t>
                </a:r>
                <a:endParaRPr lang="zh-CN" alt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60" name="文本框 159"/>
              <p:cNvSpPr txBox="1"/>
              <p:nvPr/>
            </p:nvSpPr>
            <p:spPr>
              <a:xfrm>
                <a:off x="7280267" y="3727661"/>
                <a:ext cx="611798" cy="276999"/>
              </a:xfrm>
              <a:prstGeom prst="rect">
                <a:avLst/>
              </a:prstGeom>
              <a:noFill/>
            </p:spPr>
            <p:txBody>
              <a:bodyPr wrap="square" rtlCol="0">
                <a:spAutoFit/>
              </a:bodyPr>
              <a:lstStyle/>
              <a:p>
                <a:r>
                  <a:rPr lang="en-US" altLang="zh-CN" sz="1200" dirty="0">
                    <a:solidFill>
                      <a:schemeClr val="tx1">
                        <a:lumMod val="85000"/>
                        <a:lumOff val="15000"/>
                      </a:schemeClr>
                    </a:solidFill>
                    <a:latin typeface="Times New Roman" panose="02020603050405020304" pitchFamily="18" charset="0"/>
                    <a:cs typeface="Times New Roman" panose="02020603050405020304" pitchFamily="18" charset="0"/>
                  </a:rPr>
                  <a:t>1</a:t>
                </a:r>
                <a:endPar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161" name="组合 160"/>
            <p:cNvGrpSpPr/>
            <p:nvPr/>
          </p:nvGrpSpPr>
          <p:grpSpPr>
            <a:xfrm>
              <a:off x="9749482" y="4866951"/>
              <a:ext cx="741687" cy="406236"/>
              <a:chOff x="7150378" y="3598424"/>
              <a:chExt cx="741687" cy="406236"/>
            </a:xfrm>
          </p:grpSpPr>
          <p:sp>
            <p:nvSpPr>
              <p:cNvPr id="162" name="文本框 161"/>
              <p:cNvSpPr txBox="1"/>
              <p:nvPr/>
            </p:nvSpPr>
            <p:spPr>
              <a:xfrm>
                <a:off x="7150378" y="3598424"/>
                <a:ext cx="611798" cy="369332"/>
              </a:xfrm>
              <a:prstGeom prst="rect">
                <a:avLst/>
              </a:prstGeom>
              <a:noFill/>
            </p:spPr>
            <p:txBody>
              <a:bodyPr wrap="square" rtlCol="0">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V</a:t>
                </a:r>
                <a:endParaRPr lang="zh-CN" alt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63" name="文本框 162"/>
              <p:cNvSpPr txBox="1"/>
              <p:nvPr/>
            </p:nvSpPr>
            <p:spPr>
              <a:xfrm>
                <a:off x="7280267" y="3727661"/>
                <a:ext cx="611798" cy="276999"/>
              </a:xfrm>
              <a:prstGeom prst="rect">
                <a:avLst/>
              </a:prstGeom>
              <a:noFill/>
            </p:spPr>
            <p:txBody>
              <a:bodyPr wrap="square" rtlCol="0">
                <a:spAutoFit/>
              </a:bodyPr>
              <a:lstStyle/>
              <a:p>
                <a:r>
                  <a:rPr lang="en-US" altLang="zh-CN" sz="1200" dirty="0">
                    <a:solidFill>
                      <a:schemeClr val="tx1">
                        <a:lumMod val="85000"/>
                        <a:lumOff val="15000"/>
                      </a:schemeClr>
                    </a:solidFill>
                    <a:latin typeface="Times New Roman" panose="02020603050405020304" pitchFamily="18" charset="0"/>
                    <a:cs typeface="Times New Roman" panose="02020603050405020304" pitchFamily="18" charset="0"/>
                  </a:rPr>
                  <a:t>2</a:t>
                </a:r>
                <a:endPar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164" name="组合 163"/>
            <p:cNvGrpSpPr/>
            <p:nvPr/>
          </p:nvGrpSpPr>
          <p:grpSpPr>
            <a:xfrm>
              <a:off x="10483453" y="4573439"/>
              <a:ext cx="741687" cy="406236"/>
              <a:chOff x="7150378" y="3598424"/>
              <a:chExt cx="741687" cy="406236"/>
            </a:xfrm>
          </p:grpSpPr>
          <p:sp>
            <p:nvSpPr>
              <p:cNvPr id="165" name="文本框 164"/>
              <p:cNvSpPr txBox="1"/>
              <p:nvPr/>
            </p:nvSpPr>
            <p:spPr>
              <a:xfrm>
                <a:off x="7150378" y="3598424"/>
                <a:ext cx="611798" cy="369332"/>
              </a:xfrm>
              <a:prstGeom prst="rect">
                <a:avLst/>
              </a:prstGeom>
              <a:noFill/>
            </p:spPr>
            <p:txBody>
              <a:bodyPr wrap="square" rtlCol="0">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V</a:t>
                </a:r>
                <a:endParaRPr lang="zh-CN" alt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66" name="文本框 165"/>
              <p:cNvSpPr txBox="1"/>
              <p:nvPr/>
            </p:nvSpPr>
            <p:spPr>
              <a:xfrm>
                <a:off x="7280267" y="3727661"/>
                <a:ext cx="611798" cy="276999"/>
              </a:xfrm>
              <a:prstGeom prst="rect">
                <a:avLst/>
              </a:prstGeom>
              <a:noFill/>
            </p:spPr>
            <p:txBody>
              <a:bodyPr wrap="square" rtlCol="0">
                <a:spAutoFit/>
              </a:bodyPr>
              <a:lstStyle/>
              <a:p>
                <a:r>
                  <a:rPr lang="en-US" altLang="zh-CN" sz="1200" dirty="0">
                    <a:solidFill>
                      <a:schemeClr val="tx1">
                        <a:lumMod val="85000"/>
                        <a:lumOff val="15000"/>
                      </a:schemeClr>
                    </a:solidFill>
                    <a:latin typeface="Times New Roman" panose="02020603050405020304" pitchFamily="18" charset="0"/>
                    <a:cs typeface="Times New Roman" panose="02020603050405020304" pitchFamily="18" charset="0"/>
                  </a:rPr>
                  <a:t>4</a:t>
                </a:r>
                <a:endPar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167" name="组合 166"/>
            <p:cNvGrpSpPr/>
            <p:nvPr/>
          </p:nvGrpSpPr>
          <p:grpSpPr>
            <a:xfrm>
              <a:off x="8397589" y="4334724"/>
              <a:ext cx="741687" cy="406236"/>
              <a:chOff x="7150378" y="3598424"/>
              <a:chExt cx="741687" cy="406236"/>
            </a:xfrm>
          </p:grpSpPr>
          <p:sp>
            <p:nvSpPr>
              <p:cNvPr id="168" name="文本框 167"/>
              <p:cNvSpPr txBox="1"/>
              <p:nvPr/>
            </p:nvSpPr>
            <p:spPr>
              <a:xfrm>
                <a:off x="7150378" y="3598424"/>
                <a:ext cx="611798" cy="369332"/>
              </a:xfrm>
              <a:prstGeom prst="rect">
                <a:avLst/>
              </a:prstGeom>
              <a:noFill/>
            </p:spPr>
            <p:txBody>
              <a:bodyPr wrap="square" rtlCol="0">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V</a:t>
                </a:r>
                <a:endParaRPr lang="zh-CN" alt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69" name="文本框 168"/>
              <p:cNvSpPr txBox="1"/>
              <p:nvPr/>
            </p:nvSpPr>
            <p:spPr>
              <a:xfrm>
                <a:off x="7280267" y="3727661"/>
                <a:ext cx="611798" cy="276999"/>
              </a:xfrm>
              <a:prstGeom prst="rect">
                <a:avLst/>
              </a:prstGeom>
              <a:noFill/>
            </p:spPr>
            <p:txBody>
              <a:bodyPr wrap="square" rtlCol="0">
                <a:spAutoFit/>
              </a:bodyPr>
              <a:lstStyle/>
              <a:p>
                <a:r>
                  <a:rPr lang="en-US" altLang="zh-CN" sz="1200" dirty="0">
                    <a:solidFill>
                      <a:schemeClr val="tx1">
                        <a:lumMod val="85000"/>
                        <a:lumOff val="15000"/>
                      </a:schemeClr>
                    </a:solidFill>
                    <a:latin typeface="Times New Roman" panose="02020603050405020304" pitchFamily="18" charset="0"/>
                    <a:cs typeface="Times New Roman" panose="02020603050405020304" pitchFamily="18" charset="0"/>
                  </a:rPr>
                  <a:t>0</a:t>
                </a:r>
                <a:endPar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170" name="组合 169"/>
            <p:cNvGrpSpPr/>
            <p:nvPr/>
          </p:nvGrpSpPr>
          <p:grpSpPr>
            <a:xfrm>
              <a:off x="8985952" y="5508460"/>
              <a:ext cx="741687" cy="406236"/>
              <a:chOff x="7150378" y="3598424"/>
              <a:chExt cx="741687" cy="406236"/>
            </a:xfrm>
          </p:grpSpPr>
          <p:sp>
            <p:nvSpPr>
              <p:cNvPr id="171" name="文本框 170"/>
              <p:cNvSpPr txBox="1"/>
              <p:nvPr/>
            </p:nvSpPr>
            <p:spPr>
              <a:xfrm>
                <a:off x="7150378" y="3598424"/>
                <a:ext cx="611798" cy="369332"/>
              </a:xfrm>
              <a:prstGeom prst="rect">
                <a:avLst/>
              </a:prstGeom>
              <a:noFill/>
            </p:spPr>
            <p:txBody>
              <a:bodyPr wrap="square" rtlCol="0">
                <a:spAutoFit/>
              </a:bodyPr>
              <a:lstStyle/>
              <a:p>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V</a:t>
                </a:r>
                <a:endParaRPr lang="zh-CN" altLang="en-US" sz="1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72" name="文本框 171"/>
              <p:cNvSpPr txBox="1"/>
              <p:nvPr/>
            </p:nvSpPr>
            <p:spPr>
              <a:xfrm>
                <a:off x="7280267" y="3727661"/>
                <a:ext cx="611798" cy="276999"/>
              </a:xfrm>
              <a:prstGeom prst="rect">
                <a:avLst/>
              </a:prstGeom>
              <a:noFill/>
            </p:spPr>
            <p:txBody>
              <a:bodyPr wrap="square" rtlCol="0">
                <a:spAutoFit/>
              </a:bodyPr>
              <a:lstStyle/>
              <a:p>
                <a:r>
                  <a:rPr lang="en-US" altLang="zh-CN" sz="1200" dirty="0">
                    <a:solidFill>
                      <a:schemeClr val="tx1">
                        <a:lumMod val="85000"/>
                        <a:lumOff val="15000"/>
                      </a:schemeClr>
                    </a:solidFill>
                    <a:latin typeface="Times New Roman" panose="02020603050405020304" pitchFamily="18" charset="0"/>
                    <a:cs typeface="Times New Roman" panose="02020603050405020304" pitchFamily="18" charset="0"/>
                  </a:rPr>
                  <a:t>3</a:t>
                </a:r>
                <a:endParaRPr lang="zh-CN" altLang="en-US" sz="1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wipe(left)">
                                      <p:cBhvr>
                                        <p:cTn id="21" dur="500"/>
                                        <p:tgtEl>
                                          <p:spTgt spid="8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p:cTn id="25" dur="500" fill="hold"/>
                                        <p:tgtEl>
                                          <p:spTgt spid="42"/>
                                        </p:tgtEl>
                                        <p:attrNameLst>
                                          <p:attrName>ppt_w</p:attrName>
                                        </p:attrNameLst>
                                      </p:cBhvr>
                                      <p:tavLst>
                                        <p:tav tm="0">
                                          <p:val>
                                            <p:fltVal val="0"/>
                                          </p:val>
                                        </p:tav>
                                        <p:tav tm="100000">
                                          <p:val>
                                            <p:strVal val="#ppt_w"/>
                                          </p:val>
                                        </p:tav>
                                      </p:tavLst>
                                    </p:anim>
                                    <p:anim calcmode="lin" valueType="num">
                                      <p:cBhvr>
                                        <p:cTn id="26" dur="500" fill="hold"/>
                                        <p:tgtEl>
                                          <p:spTgt spid="42"/>
                                        </p:tgtEl>
                                        <p:attrNameLst>
                                          <p:attrName>ppt_h</p:attrName>
                                        </p:attrNameLst>
                                      </p:cBhvr>
                                      <p:tavLst>
                                        <p:tav tm="0">
                                          <p:val>
                                            <p:fltVal val="0"/>
                                          </p:val>
                                        </p:tav>
                                        <p:tav tm="100000">
                                          <p:val>
                                            <p:strVal val="#ppt_h"/>
                                          </p:val>
                                        </p:tav>
                                      </p:tavLst>
                                    </p:anim>
                                    <p:animEffect transition="in" filter="fade">
                                      <p:cBhvr>
                                        <p:cTn id="27" dur="500"/>
                                        <p:tgtEl>
                                          <p:spTgt spid="4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549001" y="555626"/>
            <a:ext cx="3565799" cy="876848"/>
            <a:chOff x="326687" y="247818"/>
            <a:chExt cx="4861582" cy="725466"/>
          </a:xfrm>
        </p:grpSpPr>
        <p:sp>
          <p:nvSpPr>
            <p:cNvPr id="86" name="文本框 85"/>
            <p:cNvSpPr txBox="1"/>
            <p:nvPr/>
          </p:nvSpPr>
          <p:spPr bwMode="auto">
            <a:xfrm>
              <a:off x="1712443"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图的应用</a:t>
              </a:r>
              <a:endParaRPr lang="zh-CN" altLang="en-US" sz="2400" kern="0" dirty="0">
                <a:solidFill>
                  <a:srgbClr val="0070C0"/>
                </a:solidFill>
                <a:latin typeface="+mn-ea"/>
              </a:endParaRPr>
            </a:p>
          </p:txBody>
        </p:sp>
        <p:grpSp>
          <p:nvGrpSpPr>
            <p:cNvPr id="87" name="组合 86"/>
            <p:cNvGrpSpPr/>
            <p:nvPr/>
          </p:nvGrpSpPr>
          <p:grpSpPr>
            <a:xfrm>
              <a:off x="326687" y="247818"/>
              <a:ext cx="4861582" cy="725466"/>
              <a:chOff x="326687" y="247818"/>
              <a:chExt cx="4861582" cy="725466"/>
            </a:xfrm>
          </p:grpSpPr>
          <p:grpSp>
            <p:nvGrpSpPr>
              <p:cNvPr id="88" name="组合 87"/>
              <p:cNvGrpSpPr/>
              <p:nvPr/>
            </p:nvGrpSpPr>
            <p:grpSpPr>
              <a:xfrm>
                <a:off x="349799" y="247818"/>
                <a:ext cx="4791980" cy="261575"/>
                <a:chOff x="349799" y="247818"/>
                <a:chExt cx="4791980" cy="261575"/>
              </a:xfrm>
            </p:grpSpPr>
            <p:cxnSp>
              <p:nvCxnSpPr>
                <p:cNvPr id="136" name="直接连接符 13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0" name="任意多边形: 形状 1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41" name="任意多边形: 形状 1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3" name="组合 102"/>
              <p:cNvGrpSpPr/>
              <p:nvPr/>
            </p:nvGrpSpPr>
            <p:grpSpPr>
              <a:xfrm>
                <a:off x="349799" y="711709"/>
                <a:ext cx="4815092" cy="261575"/>
                <a:chOff x="358852" y="925118"/>
                <a:chExt cx="4815092" cy="261575"/>
              </a:xfrm>
            </p:grpSpPr>
            <p:cxnSp>
              <p:nvCxnSpPr>
                <p:cNvPr id="129" name="直接连接符 12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34" name="任意多边形: 形状 13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35" name="任意多边形: 形状 13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4" name="组合 103"/>
              <p:cNvGrpSpPr/>
              <p:nvPr/>
            </p:nvGrpSpPr>
            <p:grpSpPr>
              <a:xfrm>
                <a:off x="5138963" y="489126"/>
                <a:ext cx="49306" cy="329693"/>
                <a:chOff x="5138963" y="489126"/>
                <a:chExt cx="49306" cy="329693"/>
              </a:xfrm>
            </p:grpSpPr>
            <p:sp>
              <p:nvSpPr>
                <p:cNvPr id="127" name="椭圆 12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8" name="椭圆 12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05" name="组合 104"/>
              <p:cNvGrpSpPr/>
              <p:nvPr/>
            </p:nvGrpSpPr>
            <p:grpSpPr>
              <a:xfrm>
                <a:off x="326687" y="399838"/>
                <a:ext cx="49306" cy="329693"/>
                <a:chOff x="5138963" y="489126"/>
                <a:chExt cx="49306" cy="329693"/>
              </a:xfrm>
            </p:grpSpPr>
            <p:sp>
              <p:nvSpPr>
                <p:cNvPr id="109" name="椭圆 10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2" name="椭圆 12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7" name="Rectangle 3"/>
          <p:cNvSpPr txBox="1">
            <a:spLocks noChangeArrowheads="1"/>
          </p:cNvSpPr>
          <p:nvPr/>
        </p:nvSpPr>
        <p:spPr>
          <a:xfrm>
            <a:off x="3796358" y="1477436"/>
            <a:ext cx="7952786" cy="533292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#include "AdjGraph.h"</a:t>
            </a:r>
            <a:endParaRPr lang="zh-CN"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main()</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AdjGraph</a:t>
            </a:r>
            <a:r>
              <a:rPr lang="en-US" altLang="zh-CN" sz="2400" dirty="0">
                <a:latin typeface="Times New Roman" panose="02020603050405020304" pitchFamily="18" charset="0"/>
                <a:cs typeface="Times New Roman" panose="02020603050405020304" pitchFamily="18" charset="0"/>
              </a:rPr>
              <a:t>&lt;char&gt; graph1(1), graph2(0);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char c;</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for (c='A'; c&lt;='E'; </a:t>
            </a:r>
            <a:r>
              <a:rPr lang="en-US" altLang="zh-CN" sz="2400" dirty="0" err="1">
                <a:latin typeface="Times New Roman" panose="02020603050405020304" pitchFamily="18" charset="0"/>
                <a:cs typeface="Times New Roman" panose="02020603050405020304" pitchFamily="18" charset="0"/>
              </a:rPr>
              <a:t>c++</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创建有向图</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graph1.AddOneVertex(c);</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graph1.AddOneEdge(0, 1, 2);</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graph1.AddOneEdge(0, 2, 2);</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graph1.AddOneEdge(1, 4, 3);</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graph1.AddOneEdge(2, 0, 5);</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graph1.AddOneEdge(2, 3, 6);</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graph1.AddOneEdge(3, 0, 3);</a:t>
            </a:r>
            <a:endParaRPr lang="zh-CN"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549001" y="555626"/>
            <a:ext cx="3565799" cy="876848"/>
            <a:chOff x="326687" y="247818"/>
            <a:chExt cx="4861582" cy="725466"/>
          </a:xfrm>
        </p:grpSpPr>
        <p:sp>
          <p:nvSpPr>
            <p:cNvPr id="86" name="文本框 85"/>
            <p:cNvSpPr txBox="1"/>
            <p:nvPr/>
          </p:nvSpPr>
          <p:spPr bwMode="auto">
            <a:xfrm>
              <a:off x="1712443"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图的应用</a:t>
              </a:r>
              <a:endParaRPr lang="zh-CN" altLang="en-US" sz="2400" kern="0" dirty="0">
                <a:solidFill>
                  <a:srgbClr val="0070C0"/>
                </a:solidFill>
                <a:latin typeface="+mn-ea"/>
              </a:endParaRPr>
            </a:p>
          </p:txBody>
        </p:sp>
        <p:grpSp>
          <p:nvGrpSpPr>
            <p:cNvPr id="87" name="组合 86"/>
            <p:cNvGrpSpPr/>
            <p:nvPr/>
          </p:nvGrpSpPr>
          <p:grpSpPr>
            <a:xfrm>
              <a:off x="326687" y="247818"/>
              <a:ext cx="4861582" cy="725466"/>
              <a:chOff x="326687" y="247818"/>
              <a:chExt cx="4861582" cy="725466"/>
            </a:xfrm>
          </p:grpSpPr>
          <p:grpSp>
            <p:nvGrpSpPr>
              <p:cNvPr id="88" name="组合 87"/>
              <p:cNvGrpSpPr/>
              <p:nvPr/>
            </p:nvGrpSpPr>
            <p:grpSpPr>
              <a:xfrm>
                <a:off x="349799" y="247818"/>
                <a:ext cx="4791980" cy="261575"/>
                <a:chOff x="349799" y="247818"/>
                <a:chExt cx="4791980" cy="261575"/>
              </a:xfrm>
            </p:grpSpPr>
            <p:cxnSp>
              <p:nvCxnSpPr>
                <p:cNvPr id="136" name="直接连接符 13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0" name="任意多边形: 形状 1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41" name="任意多边形: 形状 1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3" name="组合 102"/>
              <p:cNvGrpSpPr/>
              <p:nvPr/>
            </p:nvGrpSpPr>
            <p:grpSpPr>
              <a:xfrm>
                <a:off x="349799" y="711709"/>
                <a:ext cx="4815092" cy="261575"/>
                <a:chOff x="358852" y="925118"/>
                <a:chExt cx="4815092" cy="261575"/>
              </a:xfrm>
            </p:grpSpPr>
            <p:cxnSp>
              <p:nvCxnSpPr>
                <p:cNvPr id="129" name="直接连接符 12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34" name="任意多边形: 形状 13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35" name="任意多边形: 形状 13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4" name="组合 103"/>
              <p:cNvGrpSpPr/>
              <p:nvPr/>
            </p:nvGrpSpPr>
            <p:grpSpPr>
              <a:xfrm>
                <a:off x="5138963" y="489126"/>
                <a:ext cx="49306" cy="329693"/>
                <a:chOff x="5138963" y="489126"/>
                <a:chExt cx="49306" cy="329693"/>
              </a:xfrm>
            </p:grpSpPr>
            <p:sp>
              <p:nvSpPr>
                <p:cNvPr id="127" name="椭圆 12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8" name="椭圆 12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05" name="组合 104"/>
              <p:cNvGrpSpPr/>
              <p:nvPr/>
            </p:nvGrpSpPr>
            <p:grpSpPr>
              <a:xfrm>
                <a:off x="326687" y="399838"/>
                <a:ext cx="49306" cy="329693"/>
                <a:chOff x="5138963" y="489126"/>
                <a:chExt cx="49306" cy="329693"/>
              </a:xfrm>
            </p:grpSpPr>
            <p:sp>
              <p:nvSpPr>
                <p:cNvPr id="109" name="椭圆 10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2" name="椭圆 12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7" name="Rectangle 3"/>
          <p:cNvSpPr txBox="1">
            <a:spLocks noChangeArrowheads="1"/>
          </p:cNvSpPr>
          <p:nvPr/>
        </p:nvSpPr>
        <p:spPr>
          <a:xfrm>
            <a:off x="2323328" y="2220686"/>
            <a:ext cx="8893312" cy="316121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cout&lt;&lt;"</a:t>
            </a:r>
            <a:r>
              <a:rPr lang="zh-CN" altLang="zh-CN" sz="2400" dirty="0">
                <a:latin typeface="Times New Roman" panose="02020603050405020304" pitchFamily="18" charset="0"/>
                <a:cs typeface="Times New Roman" panose="02020603050405020304" pitchFamily="18" charset="0"/>
              </a:rPr>
              <a:t>有向图</a:t>
            </a:r>
            <a:r>
              <a:rPr lang="pt-BR"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cout&lt;&lt;"</a:t>
            </a:r>
            <a:r>
              <a:rPr lang="zh-CN" altLang="zh-CN" sz="2400" dirty="0">
                <a:latin typeface="Times New Roman" panose="02020603050405020304" pitchFamily="18" charset="0"/>
                <a:cs typeface="Times New Roman" panose="02020603050405020304" pitchFamily="18" charset="0"/>
              </a:rPr>
              <a:t>广度优先遍历结果：</a:t>
            </a:r>
            <a:r>
              <a:rPr lang="pt-BR"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graph1.BFSTraverse(0);		// </a:t>
            </a:r>
            <a:r>
              <a:rPr lang="zh-CN" altLang="zh-CN" sz="2400" dirty="0">
                <a:latin typeface="Times New Roman" panose="02020603050405020304" pitchFamily="18" charset="0"/>
                <a:cs typeface="Times New Roman" panose="02020603050405020304" pitchFamily="18" charset="0"/>
              </a:rPr>
              <a:t>调用广度优先遍历函数</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cout&lt;&lt;endl;</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cout&lt;&lt;"</a:t>
            </a:r>
            <a:r>
              <a:rPr lang="zh-CN" altLang="zh-CN" sz="2400" dirty="0">
                <a:latin typeface="Times New Roman" panose="02020603050405020304" pitchFamily="18" charset="0"/>
                <a:cs typeface="Times New Roman" panose="02020603050405020304" pitchFamily="18" charset="0"/>
              </a:rPr>
              <a:t>递归深度优先遍历结果：</a:t>
            </a:r>
            <a:r>
              <a:rPr lang="pt-BR"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graph1.DFSTraverse(0, 0);// </a:t>
            </a:r>
            <a:r>
              <a:rPr lang="zh-CN" altLang="zh-CN" sz="2400" dirty="0">
                <a:latin typeface="Times New Roman" panose="02020603050405020304" pitchFamily="18" charset="0"/>
                <a:cs typeface="Times New Roman" panose="02020603050405020304" pitchFamily="18" charset="0"/>
              </a:rPr>
              <a:t>调用递归深度优先遍历函数</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cout&lt;&lt;endl;</a:t>
            </a:r>
            <a:endParaRPr lang="zh-CN"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549001" y="555626"/>
            <a:ext cx="3565799" cy="876848"/>
            <a:chOff x="326687" y="247818"/>
            <a:chExt cx="4861582" cy="725466"/>
          </a:xfrm>
        </p:grpSpPr>
        <p:sp>
          <p:nvSpPr>
            <p:cNvPr id="86" name="文本框 85"/>
            <p:cNvSpPr txBox="1"/>
            <p:nvPr/>
          </p:nvSpPr>
          <p:spPr bwMode="auto">
            <a:xfrm>
              <a:off x="1712443"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图的应用</a:t>
              </a:r>
              <a:endParaRPr lang="zh-CN" altLang="en-US" sz="2400" kern="0" dirty="0">
                <a:solidFill>
                  <a:srgbClr val="0070C0"/>
                </a:solidFill>
                <a:latin typeface="+mn-ea"/>
              </a:endParaRPr>
            </a:p>
          </p:txBody>
        </p:sp>
        <p:grpSp>
          <p:nvGrpSpPr>
            <p:cNvPr id="87" name="组合 86"/>
            <p:cNvGrpSpPr/>
            <p:nvPr/>
          </p:nvGrpSpPr>
          <p:grpSpPr>
            <a:xfrm>
              <a:off x="326687" y="247818"/>
              <a:ext cx="4861582" cy="725466"/>
              <a:chOff x="326687" y="247818"/>
              <a:chExt cx="4861582" cy="725466"/>
            </a:xfrm>
          </p:grpSpPr>
          <p:grpSp>
            <p:nvGrpSpPr>
              <p:cNvPr id="88" name="组合 87"/>
              <p:cNvGrpSpPr/>
              <p:nvPr/>
            </p:nvGrpSpPr>
            <p:grpSpPr>
              <a:xfrm>
                <a:off x="349799" y="247818"/>
                <a:ext cx="4791980" cy="261575"/>
                <a:chOff x="349799" y="247818"/>
                <a:chExt cx="4791980" cy="261575"/>
              </a:xfrm>
            </p:grpSpPr>
            <p:cxnSp>
              <p:nvCxnSpPr>
                <p:cNvPr id="136" name="直接连接符 13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0" name="任意多边形: 形状 1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41" name="任意多边形: 形状 1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3" name="组合 102"/>
              <p:cNvGrpSpPr/>
              <p:nvPr/>
            </p:nvGrpSpPr>
            <p:grpSpPr>
              <a:xfrm>
                <a:off x="349799" y="711709"/>
                <a:ext cx="4815092" cy="261575"/>
                <a:chOff x="358852" y="925118"/>
                <a:chExt cx="4815092" cy="261575"/>
              </a:xfrm>
            </p:grpSpPr>
            <p:cxnSp>
              <p:nvCxnSpPr>
                <p:cNvPr id="129" name="直接连接符 12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34" name="任意多边形: 形状 13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35" name="任意多边形: 形状 13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4" name="组合 103"/>
              <p:cNvGrpSpPr/>
              <p:nvPr/>
            </p:nvGrpSpPr>
            <p:grpSpPr>
              <a:xfrm>
                <a:off x="5138963" y="489126"/>
                <a:ext cx="49306" cy="329693"/>
                <a:chOff x="5138963" y="489126"/>
                <a:chExt cx="49306" cy="329693"/>
              </a:xfrm>
            </p:grpSpPr>
            <p:sp>
              <p:nvSpPr>
                <p:cNvPr id="127" name="椭圆 12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8" name="椭圆 12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05" name="组合 104"/>
              <p:cNvGrpSpPr/>
              <p:nvPr/>
            </p:nvGrpSpPr>
            <p:grpSpPr>
              <a:xfrm>
                <a:off x="326687" y="399838"/>
                <a:ext cx="49306" cy="329693"/>
                <a:chOff x="5138963" y="489126"/>
                <a:chExt cx="49306" cy="329693"/>
              </a:xfrm>
            </p:grpSpPr>
            <p:sp>
              <p:nvSpPr>
                <p:cNvPr id="109" name="椭圆 10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2" name="椭圆 12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7" name="Rectangle 3"/>
          <p:cNvSpPr txBox="1">
            <a:spLocks noChangeArrowheads="1"/>
          </p:cNvSpPr>
          <p:nvPr/>
        </p:nvSpPr>
        <p:spPr>
          <a:xfrm>
            <a:off x="3072309" y="2333897"/>
            <a:ext cx="8630193" cy="440653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zh-CN" altLang="en-US" sz="2400" dirty="0">
                <a:solidFill>
                  <a:schemeClr val="tx2"/>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for (c='A'; c&lt;='E'; </a:t>
            </a:r>
            <a:r>
              <a:rPr lang="en-US" altLang="zh-CN" sz="2400" dirty="0" err="1">
                <a:latin typeface="Times New Roman" panose="02020603050405020304" pitchFamily="18" charset="0"/>
                <a:cs typeface="Times New Roman" panose="02020603050405020304" pitchFamily="18" charset="0"/>
              </a:rPr>
              <a:t>c++</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创建无向图</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graph2.AddOneVertex(c);</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graph2.AddOneEdge(0, 1, 2);</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graph2.AddOneEdge(0, 2, 5);</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graph2.AddOneEdge(0, 3, 3);</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graph2.AddOneEdge(1, 4, 3);</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graph2.AddOneEdge(2, 3, 6);</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0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组合 84"/>
          <p:cNvGrpSpPr/>
          <p:nvPr/>
        </p:nvGrpSpPr>
        <p:grpSpPr>
          <a:xfrm>
            <a:off x="549001" y="555626"/>
            <a:ext cx="3565799" cy="876848"/>
            <a:chOff x="326687" y="247818"/>
            <a:chExt cx="4861582" cy="725466"/>
          </a:xfrm>
        </p:grpSpPr>
        <p:sp>
          <p:nvSpPr>
            <p:cNvPr id="86" name="文本框 85"/>
            <p:cNvSpPr txBox="1"/>
            <p:nvPr/>
          </p:nvSpPr>
          <p:spPr bwMode="auto">
            <a:xfrm>
              <a:off x="1712443"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图的应用</a:t>
              </a:r>
              <a:endParaRPr lang="zh-CN" altLang="en-US" sz="2400" kern="0" dirty="0">
                <a:solidFill>
                  <a:srgbClr val="0070C0"/>
                </a:solidFill>
                <a:latin typeface="+mn-ea"/>
              </a:endParaRPr>
            </a:p>
          </p:txBody>
        </p:sp>
        <p:grpSp>
          <p:nvGrpSpPr>
            <p:cNvPr id="87" name="组合 86"/>
            <p:cNvGrpSpPr/>
            <p:nvPr/>
          </p:nvGrpSpPr>
          <p:grpSpPr>
            <a:xfrm>
              <a:off x="326687" y="247818"/>
              <a:ext cx="4861582" cy="725466"/>
              <a:chOff x="326687" y="247818"/>
              <a:chExt cx="4861582" cy="725466"/>
            </a:xfrm>
          </p:grpSpPr>
          <p:grpSp>
            <p:nvGrpSpPr>
              <p:cNvPr id="88" name="组合 87"/>
              <p:cNvGrpSpPr/>
              <p:nvPr/>
            </p:nvGrpSpPr>
            <p:grpSpPr>
              <a:xfrm>
                <a:off x="349799" y="247818"/>
                <a:ext cx="4791980" cy="261575"/>
                <a:chOff x="349799" y="247818"/>
                <a:chExt cx="4791980" cy="261575"/>
              </a:xfrm>
            </p:grpSpPr>
            <p:cxnSp>
              <p:nvCxnSpPr>
                <p:cNvPr id="136" name="直接连接符 13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0" name="任意多边形: 形状 1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41" name="任意多边形: 形状 1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3" name="组合 102"/>
              <p:cNvGrpSpPr/>
              <p:nvPr/>
            </p:nvGrpSpPr>
            <p:grpSpPr>
              <a:xfrm>
                <a:off x="349799" y="711709"/>
                <a:ext cx="4815092" cy="261575"/>
                <a:chOff x="358852" y="925118"/>
                <a:chExt cx="4815092" cy="261575"/>
              </a:xfrm>
            </p:grpSpPr>
            <p:cxnSp>
              <p:nvCxnSpPr>
                <p:cNvPr id="129" name="直接连接符 12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34" name="任意多边形: 形状 13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35" name="任意多边形: 形状 13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4" name="组合 103"/>
              <p:cNvGrpSpPr/>
              <p:nvPr/>
            </p:nvGrpSpPr>
            <p:grpSpPr>
              <a:xfrm>
                <a:off x="5138963" y="489126"/>
                <a:ext cx="49306" cy="329693"/>
                <a:chOff x="5138963" y="489126"/>
                <a:chExt cx="49306" cy="329693"/>
              </a:xfrm>
            </p:grpSpPr>
            <p:sp>
              <p:nvSpPr>
                <p:cNvPr id="127" name="椭圆 12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8" name="椭圆 12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05" name="组合 104"/>
              <p:cNvGrpSpPr/>
              <p:nvPr/>
            </p:nvGrpSpPr>
            <p:grpSpPr>
              <a:xfrm>
                <a:off x="326687" y="399838"/>
                <a:ext cx="49306" cy="329693"/>
                <a:chOff x="5138963" y="489126"/>
                <a:chExt cx="49306" cy="329693"/>
              </a:xfrm>
            </p:grpSpPr>
            <p:sp>
              <p:nvSpPr>
                <p:cNvPr id="109" name="椭圆 10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2" name="椭圆 12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7" name="Rectangle 3"/>
          <p:cNvSpPr txBox="1">
            <a:spLocks noChangeArrowheads="1"/>
          </p:cNvSpPr>
          <p:nvPr/>
        </p:nvSpPr>
        <p:spPr>
          <a:xfrm>
            <a:off x="1961302" y="1928949"/>
            <a:ext cx="9901645" cy="465908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zh-CN" altLang="en-US" sz="1800" dirty="0">
                <a:solidFill>
                  <a:schemeClr val="tx2"/>
                </a:solidFill>
                <a:latin typeface="Times New Roman" panose="02020603050405020304" pitchFamily="18" charset="0"/>
                <a:cs typeface="Times New Roman" panose="02020603050405020304" pitchFamily="18" charset="0"/>
              </a:rPr>
              <a:t>	</a:t>
            </a:r>
            <a:r>
              <a:rPr lang="pt-BR" altLang="zh-CN" sz="2400" dirty="0">
                <a:latin typeface="Times New Roman" panose="02020603050405020304" pitchFamily="18" charset="0"/>
                <a:cs typeface="Times New Roman" panose="02020603050405020304" pitchFamily="18" charset="0"/>
              </a:rPr>
              <a:t>cout&lt;&lt;"</a:t>
            </a:r>
            <a:r>
              <a:rPr lang="zh-CN" altLang="zh-CN" sz="2400" dirty="0">
                <a:latin typeface="Times New Roman" panose="02020603050405020304" pitchFamily="18" charset="0"/>
                <a:cs typeface="Times New Roman" panose="02020603050405020304" pitchFamily="18" charset="0"/>
              </a:rPr>
              <a:t>无向图</a:t>
            </a:r>
            <a:r>
              <a:rPr lang="pt-BR"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cout&lt;&lt;"</a:t>
            </a:r>
            <a:r>
              <a:rPr lang="zh-CN" altLang="zh-CN" sz="2400" dirty="0">
                <a:latin typeface="Times New Roman" panose="02020603050405020304" pitchFamily="18" charset="0"/>
                <a:cs typeface="Times New Roman" panose="02020603050405020304" pitchFamily="18" charset="0"/>
              </a:rPr>
              <a:t>广度优先遍历结果：</a:t>
            </a:r>
            <a:r>
              <a:rPr lang="pt-BR"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graph2.BFSTraverse(0);		// </a:t>
            </a:r>
            <a:r>
              <a:rPr lang="zh-CN" altLang="zh-CN" sz="2400" dirty="0">
                <a:latin typeface="Times New Roman" panose="02020603050405020304" pitchFamily="18" charset="0"/>
                <a:cs typeface="Times New Roman" panose="02020603050405020304" pitchFamily="18" charset="0"/>
              </a:rPr>
              <a:t>调用广度优先遍历函数</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cout&lt;&lt;endl;</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cout&lt;&lt;"</a:t>
            </a:r>
            <a:r>
              <a:rPr lang="zh-CN" altLang="zh-CN" sz="2400" dirty="0">
                <a:latin typeface="Times New Roman" panose="02020603050405020304" pitchFamily="18" charset="0"/>
                <a:cs typeface="Times New Roman" panose="02020603050405020304" pitchFamily="18" charset="0"/>
              </a:rPr>
              <a:t>递归深度优先遍历结果：</a:t>
            </a:r>
            <a:r>
              <a:rPr lang="pt-BR"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graph2.DFSTraverse(0, 0);	// </a:t>
            </a:r>
            <a:r>
              <a:rPr lang="zh-CN" altLang="zh-CN" sz="2400" dirty="0">
                <a:latin typeface="Times New Roman" panose="02020603050405020304" pitchFamily="18" charset="0"/>
                <a:cs typeface="Times New Roman" panose="02020603050405020304" pitchFamily="18" charset="0"/>
              </a:rPr>
              <a:t>调用递归深度优先遍历函数</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cout&lt;&lt;endl;</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	return 0;</a:t>
            </a:r>
            <a:endParaRPr lang="zh-CN"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pt-BR" altLang="zh-CN" sz="2400" dirty="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linds(horizontal)">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740886" cy="876848"/>
            <a:chOff x="326687" y="247818"/>
            <a:chExt cx="5100294" cy="725466"/>
          </a:xfrm>
        </p:grpSpPr>
        <p:sp>
          <p:nvSpPr>
            <p:cNvPr id="6" name="文本框 5"/>
            <p:cNvSpPr txBox="1"/>
            <p:nvPr/>
          </p:nvSpPr>
          <p:spPr bwMode="auto">
            <a:xfrm>
              <a:off x="684307" y="413436"/>
              <a:ext cx="47426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用图来描述实际问题</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9" name="组合 38"/>
          <p:cNvGrpSpPr/>
          <p:nvPr/>
        </p:nvGrpSpPr>
        <p:grpSpPr>
          <a:xfrm>
            <a:off x="1312827" y="2478826"/>
            <a:ext cx="2483531" cy="2483534"/>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04267" y="3157813"/>
              <a:ext cx="2043302" cy="954107"/>
            </a:xfrm>
            <a:prstGeom prst="rect">
              <a:avLst/>
            </a:prstGeom>
          </p:spPr>
          <p:txBody>
            <a:bodyPr wrap="square">
              <a:spAutoFit/>
            </a:bodyPr>
            <a:lstStyle/>
            <a:p>
              <a:pPr algn="ctr">
                <a:spcBef>
                  <a:spcPts val="600"/>
                </a:spcBef>
                <a:buClr>
                  <a:srgbClr val="7030A0"/>
                </a:buCl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用图来描述实际问题</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1270079" y="2436078"/>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2</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sp>
        <p:nvSpPr>
          <p:cNvPr id="42" name="Rectangle 3"/>
          <p:cNvSpPr txBox="1">
            <a:spLocks noChangeArrowheads="1"/>
          </p:cNvSpPr>
          <p:nvPr/>
        </p:nvSpPr>
        <p:spPr>
          <a:xfrm>
            <a:off x="4289887" y="1806024"/>
            <a:ext cx="7164875" cy="412592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0">
              <a:lnSpc>
                <a:spcPct val="12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有若干个城市，通过在两个城市之间修建高速公路使得从任一城市出发经过高速公路都可以到达另一城市。为了使修建高速公路的工程总造价最低，应如何设计？</a:t>
            </a:r>
            <a:endParaRPr lang="en-US" altLang="zh-CN" sz="2400" dirty="0">
              <a:latin typeface="Times New Roman" panose="02020603050405020304" pitchFamily="18" charset="0"/>
              <a:cs typeface="Times New Roman" panose="02020603050405020304" pitchFamily="18" charset="0"/>
            </a:endParaRPr>
          </a:p>
          <a:p>
            <a:pPr marL="452755" indent="0">
              <a:lnSpc>
                <a:spcPct val="120000"/>
              </a:lnSpc>
              <a:spcBef>
                <a:spcPts val="600"/>
              </a:spcBef>
              <a:buClr>
                <a:srgbClr val="7030A0"/>
              </a:buClr>
              <a:buNone/>
            </a:pPr>
            <a:r>
              <a:rPr lang="zh-CN" altLang="en-US" sz="2400" dirty="0">
                <a:solidFill>
                  <a:srgbClr val="0070C0"/>
                </a:solidFill>
                <a:latin typeface="Times New Roman" panose="02020603050405020304" pitchFamily="18" charset="0"/>
                <a:cs typeface="Times New Roman" panose="02020603050405020304" pitchFamily="18" charset="0"/>
              </a:rPr>
              <a:t>该问题的图描述如下：</a:t>
            </a:r>
            <a:r>
              <a:rPr lang="zh-CN" altLang="en-US" sz="2400" dirty="0">
                <a:latin typeface="Times New Roman" panose="02020603050405020304" pitchFamily="18" charset="0"/>
                <a:cs typeface="Times New Roman" panose="02020603050405020304" pitchFamily="18" charset="0"/>
              </a:rPr>
              <a:t>将所有城市作为图的顶点，任意两个顶点相连接形成边，两个城市之间修建高速公路的工程造价作为边的权。显然，边没有方向，因此对于该问题应使用</a:t>
            </a:r>
            <a:r>
              <a:rPr lang="zh-CN" altLang="en-US" sz="2400" dirty="0">
                <a:solidFill>
                  <a:srgbClr val="0070C0"/>
                </a:solidFill>
                <a:latin typeface="Times New Roman" panose="02020603050405020304" pitchFamily="18" charset="0"/>
                <a:cs typeface="Times New Roman" panose="02020603050405020304" pitchFamily="18" charset="0"/>
              </a:rPr>
              <a:t>无向图</a:t>
            </a:r>
            <a:r>
              <a:rPr lang="zh-CN" altLang="en-US" sz="2400" dirty="0">
                <a:latin typeface="Times New Roman" panose="02020603050405020304" pitchFamily="18" charset="0"/>
                <a:cs typeface="Times New Roman" panose="02020603050405020304" pitchFamily="18" charset="0"/>
              </a:rPr>
              <a:t>表示。 </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up)">
                                      <p:cBhvr>
                                        <p:cTn id="2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4657" y="1653795"/>
            <a:ext cx="10590323" cy="1938992"/>
          </a:xfrm>
          <a:prstGeom prst="rect">
            <a:avLst/>
          </a:prstGeom>
        </p:spPr>
        <p:txBody>
          <a:bodyPr wrap="square">
            <a:spAutoFit/>
          </a:bodyPr>
          <a:lstStyle/>
          <a:p>
            <a:pPr algn="just">
              <a:lnSpc>
                <a:spcPct val="125000"/>
              </a:lnSpc>
            </a:pPr>
            <a:r>
              <a:rPr lang="zh-CN" altLang="en-US" sz="2400" dirty="0">
                <a:latin typeface="Times New Roman" panose="02020603050405020304" pitchFamily="18" charset="0"/>
                <a:cs typeface="Times New Roman" panose="02020603050405020304" pitchFamily="18" charset="0"/>
              </a:rPr>
              <a:t>在有向图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中，若存在</a:t>
            </a:r>
            <a:r>
              <a:rPr lang="en-US" altLang="zh-CN" sz="2400" dirty="0">
                <a:latin typeface="Times New Roman" panose="02020603050405020304" pitchFamily="18" charset="0"/>
                <a:cs typeface="Times New Roman" panose="02020603050405020304" pitchFamily="18" charset="0"/>
              </a:rPr>
              <a:t>&lt;v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&gt;∈E(G)</a:t>
            </a:r>
            <a:r>
              <a:rPr lang="zh-CN" altLang="en-US" sz="2400" dirty="0">
                <a:latin typeface="Times New Roman" panose="02020603050405020304" pitchFamily="18" charset="0"/>
                <a:cs typeface="Times New Roman" panose="02020603050405020304" pitchFamily="18" charset="0"/>
              </a:rPr>
              <a:t>，则称顶点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solidFill>
                  <a:srgbClr val="0070C0"/>
                </a:solidFill>
                <a:latin typeface="Times New Roman" panose="02020603050405020304" pitchFamily="18" charset="0"/>
                <a:cs typeface="Times New Roman" panose="02020603050405020304" pitchFamily="18" charset="0"/>
              </a:rPr>
              <a:t>邻接到</a:t>
            </a:r>
            <a:r>
              <a:rPr lang="zh-CN" altLang="en-US" sz="2400" dirty="0">
                <a:latin typeface="Times New Roman" panose="02020603050405020304" pitchFamily="18" charset="0"/>
                <a:cs typeface="Times New Roman" panose="02020603050405020304" pitchFamily="18" charset="0"/>
              </a:rPr>
              <a:t>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latin typeface="Times New Roman" panose="02020603050405020304" pitchFamily="18" charset="0"/>
                <a:cs typeface="Times New Roman" panose="02020603050405020304" pitchFamily="18" charset="0"/>
              </a:rPr>
              <a:t>，或顶点</a:t>
            </a:r>
            <a:r>
              <a:rPr lang="en-US" altLang="zh-CN" sz="2400" dirty="0" err="1">
                <a:latin typeface="Times New Roman" panose="02020603050405020304" pitchFamily="18" charset="0"/>
                <a:cs typeface="Times New Roman" panose="02020603050405020304" pitchFamily="18" charset="0"/>
              </a:rPr>
              <a:t>v</a:t>
            </a:r>
            <a:r>
              <a:rPr lang="en-US" altLang="zh-CN" sz="2400" baseline="-25000" dirty="0" err="1">
                <a:latin typeface="Times New Roman" panose="02020603050405020304" pitchFamily="18" charset="0"/>
                <a:cs typeface="Times New Roman" panose="02020603050405020304" pitchFamily="18" charset="0"/>
              </a:rPr>
              <a:t>j</a:t>
            </a:r>
            <a:r>
              <a:rPr lang="zh-CN" altLang="en-US" sz="2400" dirty="0">
                <a:solidFill>
                  <a:srgbClr val="0070C0"/>
                </a:solidFill>
                <a:latin typeface="Times New Roman" panose="02020603050405020304" pitchFamily="18" charset="0"/>
                <a:cs typeface="Times New Roman" panose="02020603050405020304" pitchFamily="18" charset="0"/>
              </a:rPr>
              <a:t>邻接自</a:t>
            </a:r>
            <a:r>
              <a:rPr lang="zh-CN" altLang="en-US" sz="2400" dirty="0">
                <a:latin typeface="Times New Roman" panose="02020603050405020304" pitchFamily="18" charset="0"/>
                <a:cs typeface="Times New Roman" panose="02020603050405020304" pitchFamily="18" charset="0"/>
              </a:rPr>
              <a:t>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。以顶点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为弧头的弧的数目称为顶点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的</a:t>
            </a:r>
            <a:r>
              <a:rPr lang="zh-CN" altLang="en-US" sz="2400" dirty="0">
                <a:solidFill>
                  <a:srgbClr val="0070C0"/>
                </a:solidFill>
                <a:latin typeface="Times New Roman" panose="02020603050405020304" pitchFamily="18" charset="0"/>
                <a:cs typeface="Times New Roman" panose="02020603050405020304" pitchFamily="18" charset="0"/>
              </a:rPr>
              <a:t>入度</a:t>
            </a:r>
            <a:r>
              <a:rPr lang="zh-CN" altLang="en-US" sz="2400" dirty="0">
                <a:latin typeface="Times New Roman" panose="02020603050405020304" pitchFamily="18" charset="0"/>
                <a:cs typeface="Times New Roman" panose="02020603050405020304" pitchFamily="18" charset="0"/>
              </a:rPr>
              <a:t>，记作</a:t>
            </a:r>
            <a:r>
              <a:rPr lang="en-US" altLang="zh-CN" sz="2400" dirty="0">
                <a:latin typeface="Times New Roman" panose="02020603050405020304" pitchFamily="18" charset="0"/>
                <a:cs typeface="Times New Roman" panose="02020603050405020304" pitchFamily="18" charset="0"/>
              </a:rPr>
              <a:t>ID(v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；以顶点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为弧尾的弧的数目称为</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的出度，记作</a:t>
            </a:r>
            <a:r>
              <a:rPr lang="en-US" altLang="zh-CN" sz="2400" dirty="0">
                <a:latin typeface="Times New Roman" panose="02020603050405020304" pitchFamily="18" charset="0"/>
                <a:cs typeface="Times New Roman" panose="02020603050405020304" pitchFamily="18" charset="0"/>
              </a:rPr>
              <a:t>OD(v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的入度和出度之和称为</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的</a:t>
            </a:r>
            <a:r>
              <a:rPr lang="zh-CN" altLang="en-US" sz="2400" dirty="0">
                <a:solidFill>
                  <a:srgbClr val="0070C0"/>
                </a:solidFill>
                <a:latin typeface="Times New Roman" panose="02020603050405020304" pitchFamily="18" charset="0"/>
                <a:cs typeface="Times New Roman" panose="02020603050405020304" pitchFamily="18" charset="0"/>
              </a:rPr>
              <a:t>度</a:t>
            </a:r>
            <a:r>
              <a:rPr lang="zh-CN" altLang="en-US" sz="2400" dirty="0">
                <a:latin typeface="Times New Roman" panose="02020603050405020304" pitchFamily="18" charset="0"/>
                <a:cs typeface="Times New Roman" panose="02020603050405020304" pitchFamily="18" charset="0"/>
              </a:rPr>
              <a:t>，记作</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
        <p:nvSpPr>
          <p:cNvPr id="2" name="矩形 1"/>
          <p:cNvSpPr/>
          <p:nvPr/>
        </p:nvSpPr>
        <p:spPr>
          <a:xfrm>
            <a:off x="741742" y="3775451"/>
            <a:ext cx="6008786" cy="2713756"/>
          </a:xfrm>
          <a:prstGeom prst="rect">
            <a:avLst/>
          </a:prstGeom>
        </p:spPr>
        <p:txBody>
          <a:bodyPr wrap="square">
            <a:spAutoFit/>
          </a:bodyPr>
          <a:lstStyle/>
          <a:p>
            <a:pPr>
              <a:lnSpc>
                <a:spcPct val="120000"/>
              </a:lnSpc>
            </a:pPr>
            <a:r>
              <a:rPr lang="zh-CN" altLang="en-US" sz="2400" dirty="0">
                <a:latin typeface="Times New Roman" panose="02020603050405020304" pitchFamily="18" charset="0"/>
                <a:cs typeface="Times New Roman" panose="02020603050405020304" pitchFamily="18" charset="0"/>
              </a:rPr>
              <a:t>右侧有向图各顶点的入度分别为：</a:t>
            </a:r>
            <a:r>
              <a:rPr lang="en-US" altLang="zh-CN" sz="2400" dirty="0">
                <a:latin typeface="Times New Roman" panose="02020603050405020304" pitchFamily="18" charset="0"/>
                <a:cs typeface="Times New Roman" panose="02020603050405020304" pitchFamily="18" charset="0"/>
              </a:rPr>
              <a:t>ID(v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)=2 ID(v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)=ID(v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)=ID(v</a:t>
            </a:r>
            <a:r>
              <a:rPr lang="en-US" altLang="zh-CN" sz="2400" baseline="-25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)=ID(v</a:t>
            </a:r>
            <a:r>
              <a:rPr lang="en-US" altLang="zh-CN" sz="2400" baseline="-25000" dirty="0">
                <a:latin typeface="Times New Roman" panose="02020603050405020304" pitchFamily="18" charset="0"/>
                <a:cs typeface="Times New Roman" panose="02020603050405020304" pitchFamily="18" charset="0"/>
              </a:rPr>
              <a:t>4</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120000"/>
              </a:lnSpc>
            </a:pPr>
            <a:r>
              <a:rPr lang="zh-CN" altLang="en-US" sz="2400" dirty="0">
                <a:latin typeface="Times New Roman" panose="02020603050405020304" pitchFamily="18" charset="0"/>
                <a:cs typeface="Times New Roman" panose="02020603050405020304" pitchFamily="18" charset="0"/>
              </a:rPr>
              <a:t>各顶点的出度分别为：</a:t>
            </a:r>
            <a:r>
              <a:rPr lang="en-US" altLang="zh-CN" sz="2400" dirty="0">
                <a:latin typeface="Times New Roman" panose="02020603050405020304" pitchFamily="18" charset="0"/>
                <a:cs typeface="Times New Roman" panose="02020603050405020304" pitchFamily="18" charset="0"/>
              </a:rPr>
              <a:t>OD(v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)=OD(v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OD(v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OD(v</a:t>
            </a:r>
            <a:r>
              <a:rPr lang="en-US" altLang="zh-CN" sz="2400" baseline="-25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OD(v</a:t>
            </a:r>
            <a:r>
              <a:rPr lang="en-US" altLang="zh-CN" sz="2400" baseline="-25000" dirty="0">
                <a:latin typeface="Times New Roman" panose="02020603050405020304" pitchFamily="18" charset="0"/>
                <a:cs typeface="Times New Roman" panose="02020603050405020304" pitchFamily="18" charset="0"/>
              </a:rPr>
              <a:t>4</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120000"/>
              </a:lnSpc>
            </a:pPr>
            <a:r>
              <a:rPr lang="zh-CN" altLang="en-US" sz="2400" dirty="0">
                <a:latin typeface="Times New Roman" panose="02020603050405020304" pitchFamily="18" charset="0"/>
                <a:cs typeface="Times New Roman" panose="02020603050405020304" pitchFamily="18" charset="0"/>
              </a:rPr>
              <a:t>各顶点的度分别为：</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D(v</a:t>
            </a:r>
            <a:r>
              <a:rPr lang="en-US" altLang="zh-CN" sz="2400" baseline="-25000" dirty="0">
                <a:latin typeface="Times New Roman" panose="02020603050405020304" pitchFamily="18" charset="0"/>
                <a:cs typeface="Times New Roman" panose="02020603050405020304" pitchFamily="18" charset="0"/>
              </a:rPr>
              <a:t>4</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7241631" y="3606404"/>
            <a:ext cx="4123349" cy="3918339"/>
            <a:chOff x="3335591" y="3533702"/>
            <a:chExt cx="4800843" cy="4616184"/>
          </a:xfrm>
        </p:grpSpPr>
        <p:sp>
          <p:nvSpPr>
            <p:cNvPr id="65" name="椭圆 64"/>
            <p:cNvSpPr/>
            <p:nvPr/>
          </p:nvSpPr>
          <p:spPr>
            <a:xfrm>
              <a:off x="3374971" y="4595749"/>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6" name="矩形 65"/>
            <p:cNvSpPr/>
            <p:nvPr/>
          </p:nvSpPr>
          <p:spPr>
            <a:xfrm>
              <a:off x="3367827" y="4415984"/>
              <a:ext cx="824994" cy="674153"/>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0</a:t>
              </a:r>
              <a:endParaRPr lang="zh-CN" altLang="en-US" sz="2800" dirty="0"/>
            </a:p>
          </p:txBody>
        </p:sp>
        <p:sp>
          <p:nvSpPr>
            <p:cNvPr id="67" name="弧形 66"/>
            <p:cNvSpPr/>
            <p:nvPr/>
          </p:nvSpPr>
          <p:spPr>
            <a:xfrm rot="18828784">
              <a:off x="3253080" y="4471245"/>
              <a:ext cx="2643756" cy="1863943"/>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68" name="椭圆 67"/>
            <p:cNvSpPr/>
            <p:nvPr/>
          </p:nvSpPr>
          <p:spPr>
            <a:xfrm>
              <a:off x="5327268" y="4326908"/>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矩形 68"/>
            <p:cNvSpPr/>
            <p:nvPr/>
          </p:nvSpPr>
          <p:spPr>
            <a:xfrm>
              <a:off x="5364579" y="4167209"/>
              <a:ext cx="737887" cy="674153"/>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1</a:t>
              </a:r>
              <a:endParaRPr lang="zh-CN" altLang="en-US" sz="2800" dirty="0"/>
            </a:p>
          </p:txBody>
        </p:sp>
        <p:sp>
          <p:nvSpPr>
            <p:cNvPr id="70" name="椭圆 69"/>
            <p:cNvSpPr/>
            <p:nvPr/>
          </p:nvSpPr>
          <p:spPr>
            <a:xfrm>
              <a:off x="7244921" y="466699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1" name="矩形 70"/>
            <p:cNvSpPr/>
            <p:nvPr/>
          </p:nvSpPr>
          <p:spPr>
            <a:xfrm>
              <a:off x="7240732" y="4469411"/>
              <a:ext cx="895702" cy="674153"/>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4</a:t>
              </a:r>
              <a:endParaRPr lang="zh-CN" altLang="en-US" sz="2800" dirty="0"/>
            </a:p>
          </p:txBody>
        </p:sp>
        <p:sp>
          <p:nvSpPr>
            <p:cNvPr id="72" name="弧形 71"/>
            <p:cNvSpPr/>
            <p:nvPr/>
          </p:nvSpPr>
          <p:spPr>
            <a:xfrm rot="19944175">
              <a:off x="5011304" y="4448766"/>
              <a:ext cx="2566831" cy="1775798"/>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73" name="弧形 72"/>
            <p:cNvSpPr/>
            <p:nvPr/>
          </p:nvSpPr>
          <p:spPr>
            <a:xfrm rot="8160678">
              <a:off x="4396561" y="4563389"/>
              <a:ext cx="2474705" cy="1643399"/>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74" name="椭圆 73"/>
            <p:cNvSpPr/>
            <p:nvPr/>
          </p:nvSpPr>
          <p:spPr>
            <a:xfrm>
              <a:off x="6037098" y="5414705"/>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矩形 74"/>
            <p:cNvSpPr/>
            <p:nvPr/>
          </p:nvSpPr>
          <p:spPr>
            <a:xfrm>
              <a:off x="6047950" y="5217856"/>
              <a:ext cx="624170" cy="674153"/>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2</a:t>
              </a:r>
              <a:endParaRPr lang="zh-CN" altLang="en-US" sz="2800" dirty="0"/>
            </a:p>
          </p:txBody>
        </p:sp>
        <p:sp>
          <p:nvSpPr>
            <p:cNvPr id="76" name="椭圆 75"/>
            <p:cNvSpPr/>
            <p:nvPr/>
          </p:nvSpPr>
          <p:spPr>
            <a:xfrm>
              <a:off x="4175754" y="585173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7" name="矩形 76"/>
            <p:cNvSpPr/>
            <p:nvPr/>
          </p:nvSpPr>
          <p:spPr>
            <a:xfrm>
              <a:off x="4193087" y="5665320"/>
              <a:ext cx="624170" cy="674153"/>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3</a:t>
              </a:r>
              <a:endParaRPr lang="zh-CN" altLang="en-US" sz="2800" dirty="0"/>
            </a:p>
          </p:txBody>
        </p:sp>
        <p:sp>
          <p:nvSpPr>
            <p:cNvPr id="78" name="弧形 77"/>
            <p:cNvSpPr/>
            <p:nvPr/>
          </p:nvSpPr>
          <p:spPr>
            <a:xfrm rot="11882215">
              <a:off x="3575258" y="4579507"/>
              <a:ext cx="1848956" cy="1694564"/>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79" name="弧形 78"/>
            <p:cNvSpPr/>
            <p:nvPr/>
          </p:nvSpPr>
          <p:spPr>
            <a:xfrm rot="19706809">
              <a:off x="3335591" y="4723139"/>
              <a:ext cx="3015463" cy="3426747"/>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80" name="弧形 79"/>
            <p:cNvSpPr/>
            <p:nvPr/>
          </p:nvSpPr>
          <p:spPr>
            <a:xfrm rot="9908398">
              <a:off x="3755711" y="3533702"/>
              <a:ext cx="4055488" cy="2209872"/>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grpSp>
      <p:grpSp>
        <p:nvGrpSpPr>
          <p:cNvPr id="51" name="组合 39"/>
          <p:cNvGrpSpPr/>
          <p:nvPr/>
        </p:nvGrpSpPr>
        <p:grpSpPr>
          <a:xfrm>
            <a:off x="549001" y="555626"/>
            <a:ext cx="4643807" cy="991772"/>
            <a:chOff x="326687" y="247818"/>
            <a:chExt cx="4861582" cy="820549"/>
          </a:xfrm>
        </p:grpSpPr>
        <p:sp>
          <p:nvSpPr>
            <p:cNvPr id="52"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53" name="组合 35"/>
            <p:cNvGrpSpPr/>
            <p:nvPr/>
          </p:nvGrpSpPr>
          <p:grpSpPr>
            <a:xfrm>
              <a:off x="326687" y="247818"/>
              <a:ext cx="4861582" cy="725466"/>
              <a:chOff x="326687" y="247818"/>
              <a:chExt cx="4861582" cy="725466"/>
            </a:xfrm>
          </p:grpSpPr>
          <p:grpSp>
            <p:nvGrpSpPr>
              <p:cNvPr id="54" name="组合 2"/>
              <p:cNvGrpSpPr/>
              <p:nvPr/>
            </p:nvGrpSpPr>
            <p:grpSpPr>
              <a:xfrm>
                <a:off x="349799" y="247818"/>
                <a:ext cx="4791980" cy="261575"/>
                <a:chOff x="349799" y="247818"/>
                <a:chExt cx="4791980" cy="261575"/>
              </a:xfrm>
            </p:grpSpPr>
            <p:cxnSp>
              <p:nvCxnSpPr>
                <p:cNvPr id="9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1"/>
              <p:cNvGrpSpPr/>
              <p:nvPr/>
            </p:nvGrpSpPr>
            <p:grpSpPr>
              <a:xfrm>
                <a:off x="349799" y="711709"/>
                <a:ext cx="4815092" cy="261575"/>
                <a:chOff x="358852" y="925118"/>
                <a:chExt cx="4815092" cy="261575"/>
              </a:xfrm>
            </p:grpSpPr>
            <p:cxnSp>
              <p:nvCxnSpPr>
                <p:cNvPr id="6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33"/>
              <p:cNvGrpSpPr/>
              <p:nvPr/>
            </p:nvGrpSpPr>
            <p:grpSpPr>
              <a:xfrm>
                <a:off x="5138963" y="489126"/>
                <a:ext cx="49306" cy="329693"/>
                <a:chOff x="5138963" y="489126"/>
                <a:chExt cx="49306" cy="329693"/>
              </a:xfrm>
            </p:grpSpPr>
            <p:sp>
              <p:nvSpPr>
                <p:cNvPr id="6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36"/>
              <p:cNvGrpSpPr/>
              <p:nvPr/>
            </p:nvGrpSpPr>
            <p:grpSpPr>
              <a:xfrm>
                <a:off x="326687" y="399838"/>
                <a:ext cx="49306" cy="329693"/>
                <a:chOff x="5138963" y="489126"/>
                <a:chExt cx="49306" cy="329693"/>
              </a:xfrm>
            </p:grpSpPr>
            <p:sp>
              <p:nvSpPr>
                <p:cNvPr id="5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549001" y="1576080"/>
            <a:ext cx="10803018" cy="139987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0">
              <a:lnSpc>
                <a:spcPct val="15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如图所示是该问题的一个图描述示例，这里仅考虑</a:t>
            </a: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个城市，任意两个城市之间修建高速公路的工程造价作为边的权在边上标注。</a:t>
            </a:r>
            <a:endParaRPr lang="zh-CN" altLang="en-US" sz="2400" dirty="0">
              <a:latin typeface="Times New Roman" panose="02020603050405020304" pitchFamily="18" charset="0"/>
              <a:cs typeface="Times New Roman" panose="02020603050405020304" pitchFamily="18" charset="0"/>
            </a:endParaRPr>
          </a:p>
        </p:txBody>
      </p:sp>
      <p:grpSp>
        <p:nvGrpSpPr>
          <p:cNvPr id="70" name="组合 69"/>
          <p:cNvGrpSpPr/>
          <p:nvPr/>
        </p:nvGrpSpPr>
        <p:grpSpPr>
          <a:xfrm>
            <a:off x="1070804" y="2884966"/>
            <a:ext cx="3248156" cy="3263389"/>
            <a:chOff x="4188473" y="2734912"/>
            <a:chExt cx="3631010" cy="3648039"/>
          </a:xfrm>
        </p:grpSpPr>
        <p:sp>
          <p:nvSpPr>
            <p:cNvPr id="2" name="椭圆 1"/>
            <p:cNvSpPr/>
            <p:nvPr/>
          </p:nvSpPr>
          <p:spPr>
            <a:xfrm>
              <a:off x="6528933" y="2734912"/>
              <a:ext cx="860367" cy="860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32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3200" dirty="0">
                <a:solidFill>
                  <a:schemeClr val="tx1"/>
                </a:solidFill>
                <a:ea typeface="宋体" panose="02010600030101010101" pitchFamily="2" charset="-122"/>
                <a:cs typeface="宋体" panose="02010600030101010101" pitchFamily="2" charset="-122"/>
              </a:endParaRPr>
            </a:p>
          </p:txBody>
        </p:sp>
        <p:sp>
          <p:nvSpPr>
            <p:cNvPr id="31" name="椭圆 30"/>
            <p:cNvSpPr/>
            <p:nvPr/>
          </p:nvSpPr>
          <p:spPr>
            <a:xfrm>
              <a:off x="4188473" y="3562316"/>
              <a:ext cx="860367" cy="860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32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3200" dirty="0">
                <a:solidFill>
                  <a:schemeClr val="tx1"/>
                </a:solidFill>
                <a:ea typeface="宋体" panose="02010600030101010101" pitchFamily="2" charset="-122"/>
                <a:cs typeface="宋体" panose="02010600030101010101" pitchFamily="2" charset="-122"/>
              </a:endParaRPr>
            </a:p>
          </p:txBody>
        </p:sp>
        <p:sp>
          <p:nvSpPr>
            <p:cNvPr id="33" name="椭圆 32"/>
            <p:cNvSpPr/>
            <p:nvPr/>
          </p:nvSpPr>
          <p:spPr>
            <a:xfrm>
              <a:off x="6959116" y="4803986"/>
              <a:ext cx="860367" cy="860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32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3200" dirty="0">
                <a:solidFill>
                  <a:schemeClr val="tx1"/>
                </a:solidFill>
                <a:ea typeface="宋体" panose="02010600030101010101" pitchFamily="2" charset="-122"/>
                <a:cs typeface="宋体" panose="02010600030101010101" pitchFamily="2" charset="-122"/>
              </a:endParaRPr>
            </a:p>
          </p:txBody>
        </p:sp>
        <p:sp>
          <p:nvSpPr>
            <p:cNvPr id="34" name="椭圆 33"/>
            <p:cNvSpPr/>
            <p:nvPr/>
          </p:nvSpPr>
          <p:spPr>
            <a:xfrm>
              <a:off x="5799491" y="5522584"/>
              <a:ext cx="860367" cy="860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pPr>
              <a:r>
                <a:rPr lang="en-US" altLang="zh-CN" sz="3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3200" baseline="-30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3200" dirty="0">
                <a:solidFill>
                  <a:schemeClr val="tx1"/>
                </a:solidFill>
                <a:ea typeface="宋体" panose="02010600030101010101" pitchFamily="2" charset="-122"/>
                <a:cs typeface="宋体" panose="02010600030101010101" pitchFamily="2" charset="-122"/>
              </a:endParaRPr>
            </a:p>
          </p:txBody>
        </p:sp>
        <p:cxnSp>
          <p:nvCxnSpPr>
            <p:cNvPr id="41" name="直接连接符 40"/>
            <p:cNvCxnSpPr>
              <a:stCxn id="2" idx="4"/>
              <a:endCxn id="33" idx="2"/>
            </p:cNvCxnSpPr>
            <p:nvPr/>
          </p:nvCxnSpPr>
          <p:spPr>
            <a:xfrm flipH="1">
              <a:off x="6959116" y="3595279"/>
              <a:ext cx="1" cy="16388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31" idx="4"/>
              <a:endCxn id="34" idx="1"/>
            </p:cNvCxnSpPr>
            <p:nvPr/>
          </p:nvCxnSpPr>
          <p:spPr>
            <a:xfrm>
              <a:off x="4618657" y="4422683"/>
              <a:ext cx="1306832" cy="12258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34" idx="6"/>
              <a:endCxn id="33" idx="3"/>
            </p:cNvCxnSpPr>
            <p:nvPr/>
          </p:nvCxnSpPr>
          <p:spPr>
            <a:xfrm flipV="1">
              <a:off x="6659858" y="5538355"/>
              <a:ext cx="425256" cy="414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31" idx="6"/>
              <a:endCxn id="2" idx="2"/>
            </p:cNvCxnSpPr>
            <p:nvPr/>
          </p:nvCxnSpPr>
          <p:spPr>
            <a:xfrm flipV="1">
              <a:off x="5048840" y="3165096"/>
              <a:ext cx="1480093" cy="8274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2" idx="3"/>
              <a:endCxn id="34" idx="0"/>
            </p:cNvCxnSpPr>
            <p:nvPr/>
          </p:nvCxnSpPr>
          <p:spPr>
            <a:xfrm flipH="1">
              <a:off x="6229675" y="3469281"/>
              <a:ext cx="425256" cy="20533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31" idx="5"/>
              <a:endCxn id="33" idx="2"/>
            </p:cNvCxnSpPr>
            <p:nvPr/>
          </p:nvCxnSpPr>
          <p:spPr>
            <a:xfrm>
              <a:off x="4922842" y="4296685"/>
              <a:ext cx="2036274" cy="9374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 Box 12"/>
            <p:cNvSpPr txBox="1">
              <a:spLocks noChangeArrowheads="1"/>
            </p:cNvSpPr>
            <p:nvPr/>
          </p:nvSpPr>
          <p:spPr bwMode="auto">
            <a:xfrm>
              <a:off x="6654931" y="5664353"/>
              <a:ext cx="695459" cy="683926"/>
            </a:xfrm>
            <a:prstGeom prst="rect">
              <a:avLst/>
            </a:prstGeom>
            <a:noFill/>
            <a:ln>
              <a:noFill/>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p:txBody>
        </p:sp>
        <p:sp>
          <p:nvSpPr>
            <p:cNvPr id="65" name="Text Box 12"/>
            <p:cNvSpPr txBox="1">
              <a:spLocks noChangeArrowheads="1"/>
            </p:cNvSpPr>
            <p:nvPr/>
          </p:nvSpPr>
          <p:spPr bwMode="auto">
            <a:xfrm>
              <a:off x="6039428" y="3820821"/>
              <a:ext cx="695459" cy="683926"/>
            </a:xfrm>
            <a:prstGeom prst="rect">
              <a:avLst/>
            </a:prstGeom>
            <a:noFill/>
            <a:ln>
              <a:noFill/>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4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p:txBody>
        </p:sp>
        <p:sp>
          <p:nvSpPr>
            <p:cNvPr id="66" name="Text Box 12"/>
            <p:cNvSpPr txBox="1">
              <a:spLocks noChangeArrowheads="1"/>
            </p:cNvSpPr>
            <p:nvPr/>
          </p:nvSpPr>
          <p:spPr bwMode="auto">
            <a:xfrm>
              <a:off x="5445121" y="4222825"/>
              <a:ext cx="695459" cy="683926"/>
            </a:xfrm>
            <a:prstGeom prst="rect">
              <a:avLst/>
            </a:prstGeom>
            <a:noFill/>
            <a:ln>
              <a:noFill/>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p:txBody>
        </p:sp>
        <p:sp>
          <p:nvSpPr>
            <p:cNvPr id="67" name="Text Box 12"/>
            <p:cNvSpPr txBox="1">
              <a:spLocks noChangeArrowheads="1"/>
            </p:cNvSpPr>
            <p:nvPr/>
          </p:nvSpPr>
          <p:spPr bwMode="auto">
            <a:xfrm>
              <a:off x="4732749" y="4827801"/>
              <a:ext cx="695459" cy="683926"/>
            </a:xfrm>
            <a:prstGeom prst="rect">
              <a:avLst/>
            </a:prstGeom>
            <a:noFill/>
            <a:ln>
              <a:noFill/>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24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p:txBody>
        </p:sp>
        <p:sp>
          <p:nvSpPr>
            <p:cNvPr id="68" name="Text Box 12"/>
            <p:cNvSpPr txBox="1">
              <a:spLocks noChangeArrowheads="1"/>
            </p:cNvSpPr>
            <p:nvPr/>
          </p:nvSpPr>
          <p:spPr bwMode="auto">
            <a:xfrm>
              <a:off x="6763479" y="3992499"/>
              <a:ext cx="695459" cy="683926"/>
            </a:xfrm>
            <a:prstGeom prst="rect">
              <a:avLst/>
            </a:prstGeom>
            <a:noFill/>
            <a:ln>
              <a:noFill/>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p:txBody>
        </p:sp>
        <p:sp>
          <p:nvSpPr>
            <p:cNvPr id="69" name="Text Box 12"/>
            <p:cNvSpPr txBox="1">
              <a:spLocks noChangeArrowheads="1"/>
            </p:cNvSpPr>
            <p:nvPr/>
          </p:nvSpPr>
          <p:spPr bwMode="auto">
            <a:xfrm>
              <a:off x="5132911" y="3250485"/>
              <a:ext cx="695459" cy="683926"/>
            </a:xfrm>
            <a:prstGeom prst="rect">
              <a:avLst/>
            </a:prstGeom>
            <a:noFill/>
            <a:ln>
              <a:noFill/>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dirty="0">
                <a:ln>
                  <a:noFill/>
                </a:ln>
                <a:solidFill>
                  <a:schemeClr val="tx1"/>
                </a:solidFill>
                <a:effectLst/>
                <a:ea typeface="宋体" panose="02010600030101010101" pitchFamily="2" charset="-122"/>
                <a:cs typeface="宋体" panose="02010600030101010101" pitchFamily="2" charset="-122"/>
              </a:endParaRPr>
            </a:p>
          </p:txBody>
        </p:sp>
      </p:grpSp>
      <p:grpSp>
        <p:nvGrpSpPr>
          <p:cNvPr id="45" name="组合 44"/>
          <p:cNvGrpSpPr/>
          <p:nvPr/>
        </p:nvGrpSpPr>
        <p:grpSpPr>
          <a:xfrm>
            <a:off x="549001" y="555626"/>
            <a:ext cx="3740886" cy="876848"/>
            <a:chOff x="326687" y="247818"/>
            <a:chExt cx="5100294" cy="725466"/>
          </a:xfrm>
        </p:grpSpPr>
        <p:sp>
          <p:nvSpPr>
            <p:cNvPr id="46" name="文本框 45"/>
            <p:cNvSpPr txBox="1"/>
            <p:nvPr/>
          </p:nvSpPr>
          <p:spPr bwMode="auto">
            <a:xfrm>
              <a:off x="684307" y="413436"/>
              <a:ext cx="47426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用图来描述实际问题</a:t>
              </a:r>
              <a:endParaRPr lang="zh-CN" altLang="en-US" sz="2400" kern="0" dirty="0">
                <a:solidFill>
                  <a:srgbClr val="0070C0"/>
                </a:solidFill>
                <a:latin typeface="+mn-ea"/>
              </a:endParaRPr>
            </a:p>
          </p:txBody>
        </p:sp>
        <p:grpSp>
          <p:nvGrpSpPr>
            <p:cNvPr id="47" name="组合 46"/>
            <p:cNvGrpSpPr/>
            <p:nvPr/>
          </p:nvGrpSpPr>
          <p:grpSpPr>
            <a:xfrm>
              <a:off x="326687" y="247818"/>
              <a:ext cx="4861582" cy="725466"/>
              <a:chOff x="326687" y="247818"/>
              <a:chExt cx="4861582" cy="725466"/>
            </a:xfrm>
          </p:grpSpPr>
          <p:grpSp>
            <p:nvGrpSpPr>
              <p:cNvPr id="49" name="组合 48"/>
              <p:cNvGrpSpPr/>
              <p:nvPr/>
            </p:nvGrpSpPr>
            <p:grpSpPr>
              <a:xfrm>
                <a:off x="349799" y="247818"/>
                <a:ext cx="4791980" cy="261575"/>
                <a:chOff x="349799" y="247818"/>
                <a:chExt cx="4791980" cy="261575"/>
              </a:xfrm>
            </p:grpSpPr>
            <p:cxnSp>
              <p:nvCxnSpPr>
                <p:cNvPr id="73" name="直接连接符 7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0" name="组合 49"/>
              <p:cNvGrpSpPr/>
              <p:nvPr/>
            </p:nvGrpSpPr>
            <p:grpSpPr>
              <a:xfrm>
                <a:off x="349799" y="711709"/>
                <a:ext cx="4815092" cy="261575"/>
                <a:chOff x="358852" y="925118"/>
                <a:chExt cx="4815092" cy="261575"/>
              </a:xfrm>
            </p:grpSpPr>
            <p:cxnSp>
              <p:nvCxnSpPr>
                <p:cNvPr id="59"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2" name="组合 51"/>
              <p:cNvGrpSpPr/>
              <p:nvPr/>
            </p:nvGrpSpPr>
            <p:grpSpPr>
              <a:xfrm>
                <a:off x="5138963" y="489126"/>
                <a:ext cx="49306" cy="329693"/>
                <a:chOff x="5138963" y="489126"/>
                <a:chExt cx="49306" cy="329693"/>
              </a:xfrm>
            </p:grpSpPr>
            <p:sp>
              <p:nvSpPr>
                <p:cNvPr id="57"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8"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3" name="组合 52"/>
              <p:cNvGrpSpPr/>
              <p:nvPr/>
            </p:nvGrpSpPr>
            <p:grpSpPr>
              <a:xfrm>
                <a:off x="326687" y="399838"/>
                <a:ext cx="49306" cy="329693"/>
                <a:chOff x="5138963" y="489126"/>
                <a:chExt cx="49306" cy="329693"/>
              </a:xfrm>
            </p:grpSpPr>
            <p:sp>
              <p:nvSpPr>
                <p:cNvPr id="55"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6"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79" name="矩形 40"/>
          <p:cNvSpPr/>
          <p:nvPr/>
        </p:nvSpPr>
        <p:spPr>
          <a:xfrm>
            <a:off x="5078604" y="3049774"/>
            <a:ext cx="5893405" cy="2713756"/>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cs typeface="Times New Roman" panose="02020603050405020304" pitchFamily="18" charset="0"/>
              </a:rPr>
              <a:t>该问题就转化为了从图</a:t>
            </a:r>
            <a:r>
              <a:rPr lang="en-US" altLang="zh-CN" sz="2400" dirty="0">
                <a:solidFill>
                  <a:srgbClr val="080808"/>
                </a:solidFill>
                <a:latin typeface="Times New Roman" panose="02020603050405020304" pitchFamily="18" charset="0"/>
                <a:cs typeface="Times New Roman" panose="02020603050405020304" pitchFamily="18" charset="0"/>
              </a:rPr>
              <a:t>G</a:t>
            </a:r>
            <a:r>
              <a:rPr lang="zh-CN" altLang="en-US" sz="2400" dirty="0">
                <a:solidFill>
                  <a:srgbClr val="080808"/>
                </a:solidFill>
                <a:latin typeface="Times New Roman" panose="02020603050405020304" pitchFamily="18" charset="0"/>
                <a:cs typeface="Times New Roman" panose="02020603050405020304" pitchFamily="18" charset="0"/>
              </a:rPr>
              <a:t>中计算子图</a:t>
            </a:r>
            <a:r>
              <a:rPr lang="en-US" altLang="zh-CN" sz="2400" dirty="0">
                <a:solidFill>
                  <a:srgbClr val="080808"/>
                </a:solidFill>
                <a:latin typeface="Times New Roman" panose="02020603050405020304" pitchFamily="18" charset="0"/>
                <a:cs typeface="Times New Roman" panose="02020603050405020304" pitchFamily="18" charset="0"/>
              </a:rPr>
              <a:t>G'</a:t>
            </a:r>
            <a:r>
              <a:rPr lang="zh-CN" altLang="en-US" sz="2400" dirty="0">
                <a:solidFill>
                  <a:srgbClr val="080808"/>
                </a:solidFill>
                <a:latin typeface="Times New Roman" panose="02020603050405020304" pitchFamily="18" charset="0"/>
                <a:cs typeface="Times New Roman" panose="02020603050405020304" pitchFamily="18" charset="0"/>
              </a:rPr>
              <a:t>的问题，目标子图</a:t>
            </a:r>
            <a:r>
              <a:rPr lang="en-US" altLang="zh-CN" sz="2400" dirty="0">
                <a:solidFill>
                  <a:srgbClr val="080808"/>
                </a:solidFill>
                <a:latin typeface="Times New Roman" panose="02020603050405020304" pitchFamily="18" charset="0"/>
                <a:cs typeface="Times New Roman" panose="02020603050405020304" pitchFamily="18" charset="0"/>
              </a:rPr>
              <a:t>G'</a:t>
            </a:r>
            <a:r>
              <a:rPr lang="zh-CN" altLang="en-US" sz="2400" dirty="0">
                <a:solidFill>
                  <a:srgbClr val="080808"/>
                </a:solidFill>
                <a:latin typeface="Times New Roman" panose="02020603050405020304" pitchFamily="18" charset="0"/>
                <a:cs typeface="Times New Roman" panose="02020603050405020304" pitchFamily="18" charset="0"/>
              </a:rPr>
              <a:t>具有如下特点：</a:t>
            </a:r>
            <a:endParaRPr lang="zh-CN" altLang="en-US" sz="2400" dirty="0">
              <a:solidFill>
                <a:srgbClr val="080808"/>
              </a:solidFill>
              <a:latin typeface="Times New Roman" panose="02020603050405020304" pitchFamily="18" charset="0"/>
              <a:cs typeface="Times New Roman" panose="02020603050405020304" pitchFamily="18" charset="0"/>
            </a:endParaRPr>
          </a:p>
          <a:p>
            <a:pPr marL="342900" indent="-342900">
              <a:lnSpc>
                <a:spcPct val="120000"/>
              </a:lnSpc>
              <a:buFont typeface="Wingdings" panose="05000000000000000000" pitchFamily="2" charset="2"/>
              <a:buChar char="Ø"/>
            </a:pPr>
            <a:r>
              <a:rPr lang="zh-CN" altLang="en-US" sz="2400" dirty="0">
                <a:solidFill>
                  <a:srgbClr val="080808"/>
                </a:solidFill>
                <a:latin typeface="Times New Roman" panose="02020603050405020304" pitchFamily="18" charset="0"/>
                <a:cs typeface="Times New Roman" panose="02020603050405020304" pitchFamily="18" charset="0"/>
              </a:rPr>
              <a:t>是一个连通图且包含图</a:t>
            </a:r>
            <a:r>
              <a:rPr lang="en-US" altLang="zh-CN" sz="2400" dirty="0">
                <a:solidFill>
                  <a:srgbClr val="080808"/>
                </a:solidFill>
                <a:latin typeface="Times New Roman" panose="02020603050405020304" pitchFamily="18" charset="0"/>
                <a:cs typeface="Times New Roman" panose="02020603050405020304" pitchFamily="18" charset="0"/>
              </a:rPr>
              <a:t>G</a:t>
            </a:r>
            <a:r>
              <a:rPr lang="zh-CN" altLang="en-US" sz="2400" dirty="0">
                <a:solidFill>
                  <a:srgbClr val="080808"/>
                </a:solidFill>
                <a:latin typeface="Times New Roman" panose="02020603050405020304" pitchFamily="18" charset="0"/>
                <a:cs typeface="Times New Roman" panose="02020603050405020304" pitchFamily="18" charset="0"/>
              </a:rPr>
              <a:t>中的所有顶点（从任一城市出发可以到达另一城市）；</a:t>
            </a:r>
            <a:endParaRPr lang="zh-CN" altLang="en-US" sz="2400" dirty="0">
              <a:solidFill>
                <a:srgbClr val="080808"/>
              </a:solidFill>
              <a:latin typeface="Times New Roman" panose="02020603050405020304" pitchFamily="18" charset="0"/>
              <a:cs typeface="Times New Roman" panose="02020603050405020304" pitchFamily="18" charset="0"/>
            </a:endParaRPr>
          </a:p>
          <a:p>
            <a:pPr marL="342900" indent="-342900">
              <a:lnSpc>
                <a:spcPct val="120000"/>
              </a:lnSpc>
              <a:buFont typeface="Wingdings" panose="05000000000000000000" pitchFamily="2" charset="2"/>
              <a:buChar char="Ø"/>
            </a:pPr>
            <a:r>
              <a:rPr lang="zh-CN" altLang="en-US" sz="2400" dirty="0">
                <a:solidFill>
                  <a:srgbClr val="080808"/>
                </a:solidFill>
                <a:latin typeface="Times New Roman" panose="02020603050405020304" pitchFamily="18" charset="0"/>
                <a:cs typeface="Times New Roman" panose="02020603050405020304" pitchFamily="18" charset="0"/>
              </a:rPr>
              <a:t>在所有满足上一条件的子图中，目标子图</a:t>
            </a:r>
            <a:r>
              <a:rPr lang="en-US" altLang="zh-CN" sz="2400" dirty="0">
                <a:solidFill>
                  <a:srgbClr val="080808"/>
                </a:solidFill>
                <a:latin typeface="Times New Roman" panose="02020603050405020304" pitchFamily="18" charset="0"/>
                <a:cs typeface="Times New Roman" panose="02020603050405020304" pitchFamily="18" charset="0"/>
              </a:rPr>
              <a:t>G'</a:t>
            </a:r>
            <a:r>
              <a:rPr lang="zh-CN" altLang="en-US" sz="2400" dirty="0">
                <a:solidFill>
                  <a:srgbClr val="080808"/>
                </a:solidFill>
                <a:latin typeface="Times New Roman" panose="02020603050405020304" pitchFamily="18" charset="0"/>
                <a:cs typeface="Times New Roman" panose="02020603050405020304" pitchFamily="18" charset="0"/>
              </a:rPr>
              <a:t>的权之和最小（工程总造价最低）。</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70"/>
                                        </p:tgtEl>
                                        <p:attrNameLst>
                                          <p:attrName>style.visibility</p:attrName>
                                        </p:attrNameLst>
                                      </p:cBhvr>
                                      <p:to>
                                        <p:strVal val="visible"/>
                                      </p:to>
                                    </p:set>
                                    <p:anim calcmode="lin" valueType="num">
                                      <p:cBhvr>
                                        <p:cTn id="16" dur="500" fill="hold"/>
                                        <p:tgtEl>
                                          <p:spTgt spid="70"/>
                                        </p:tgtEl>
                                        <p:attrNameLst>
                                          <p:attrName>ppt_w</p:attrName>
                                        </p:attrNameLst>
                                      </p:cBhvr>
                                      <p:tavLst>
                                        <p:tav tm="0">
                                          <p:val>
                                            <p:fltVal val="0"/>
                                          </p:val>
                                        </p:tav>
                                        <p:tav tm="100000">
                                          <p:val>
                                            <p:strVal val="#ppt_w"/>
                                          </p:val>
                                        </p:tav>
                                      </p:tavLst>
                                    </p:anim>
                                    <p:anim calcmode="lin" valueType="num">
                                      <p:cBhvr>
                                        <p:cTn id="17" dur="500" fill="hold"/>
                                        <p:tgtEl>
                                          <p:spTgt spid="70"/>
                                        </p:tgtEl>
                                        <p:attrNameLst>
                                          <p:attrName>ppt_h</p:attrName>
                                        </p:attrNameLst>
                                      </p:cBhvr>
                                      <p:tavLst>
                                        <p:tav tm="0">
                                          <p:val>
                                            <p:fltVal val="0"/>
                                          </p:val>
                                        </p:tav>
                                        <p:tav tm="100000">
                                          <p:val>
                                            <p:strVal val="#ppt_h"/>
                                          </p:val>
                                        </p:tav>
                                      </p:tavLst>
                                    </p:anim>
                                    <p:animEffect transition="in" filter="fade">
                                      <p:cBhvr>
                                        <p:cTn id="18" dur="500"/>
                                        <p:tgtEl>
                                          <p:spTgt spid="70"/>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wipe(left)">
                                      <p:cBhvr>
                                        <p:cTn id="2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699851" y="2257646"/>
            <a:ext cx="9276535" cy="3271355"/>
            <a:chOff x="6929120" y="2200155"/>
            <a:chExt cx="4302259" cy="3459162"/>
          </a:xfrm>
        </p:grpSpPr>
        <p:sp>
          <p:nvSpPr>
            <p:cNvPr id="48" name="Rectangle 3"/>
            <p:cNvSpPr txBox="1">
              <a:spLocks noChangeArrowheads="1"/>
            </p:cNvSpPr>
            <p:nvPr/>
          </p:nvSpPr>
          <p:spPr>
            <a:xfrm>
              <a:off x="7314225" y="2638527"/>
              <a:ext cx="3579623" cy="2772160"/>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zh-CN" altLang="en-US" sz="7400" dirty="0">
                  <a:solidFill>
                    <a:srgbClr val="080808"/>
                  </a:solidFill>
                  <a:latin typeface="Times New Roman" panose="02020603050405020304" pitchFamily="18" charset="0"/>
                  <a:cs typeface="Times New Roman" panose="02020603050405020304" pitchFamily="18" charset="0"/>
                </a:rPr>
                <a:t>根据上述两条特点，可知目标子图</a:t>
              </a:r>
              <a:r>
                <a:rPr lang="pt-BR" altLang="en-US" sz="7400" dirty="0">
                  <a:solidFill>
                    <a:srgbClr val="080808"/>
                  </a:solidFill>
                  <a:latin typeface="Times New Roman" panose="02020603050405020304" pitchFamily="18" charset="0"/>
                  <a:cs typeface="Times New Roman" panose="02020603050405020304" pitchFamily="18" charset="0"/>
                </a:rPr>
                <a:t>G</a:t>
              </a:r>
              <a:r>
                <a:rPr lang="en-US" altLang="zh-CN" sz="7400" dirty="0">
                  <a:solidFill>
                    <a:srgbClr val="080808"/>
                  </a:solidFill>
                  <a:latin typeface="Times New Roman" panose="02020603050405020304" pitchFamily="18" charset="0"/>
                  <a:cs typeface="Times New Roman" panose="02020603050405020304" pitchFamily="18" charset="0"/>
                </a:rPr>
                <a:t>'</a:t>
              </a:r>
              <a:r>
                <a:rPr lang="zh-CN" altLang="en-US" sz="7400" dirty="0">
                  <a:solidFill>
                    <a:srgbClr val="080808"/>
                  </a:solidFill>
                  <a:latin typeface="Times New Roman" panose="02020603050405020304" pitchFamily="18" charset="0"/>
                  <a:cs typeface="Times New Roman" panose="02020603050405020304" pitchFamily="18" charset="0"/>
                </a:rPr>
                <a:t>应是一棵树（删除任一条边都会导致子图不连通，添加任一条边都会使最终的权之和增加），并且应该是具有最小权之和的</a:t>
              </a:r>
              <a:r>
                <a:rPr lang="zh-CN" altLang="en-US" sz="7400" dirty="0">
                  <a:solidFill>
                    <a:srgbClr val="0070C0"/>
                  </a:solidFill>
                  <a:latin typeface="Times New Roman" panose="02020603050405020304" pitchFamily="18" charset="0"/>
                  <a:cs typeface="Times New Roman" panose="02020603050405020304" pitchFamily="18" charset="0"/>
                </a:rPr>
                <a:t>最小生成树</a:t>
              </a:r>
              <a:r>
                <a:rPr lang="zh-CN" altLang="en-US" sz="7400" dirty="0">
                  <a:solidFill>
                    <a:srgbClr val="080808"/>
                  </a:solidFill>
                  <a:latin typeface="Times New Roman" panose="02020603050405020304" pitchFamily="18" charset="0"/>
                  <a:cs typeface="Times New Roman" panose="02020603050405020304" pitchFamily="18" charset="0"/>
                </a:rPr>
                <a:t>。</a:t>
              </a:r>
              <a:endParaRPr lang="zh-CN" altLang="en-US" sz="7400" dirty="0">
                <a:solidFill>
                  <a:srgbClr val="080808"/>
                </a:solidFill>
                <a:latin typeface="Times New Roman" panose="02020603050405020304" pitchFamily="18" charset="0"/>
                <a:cs typeface="Times New Roman" panose="02020603050405020304" pitchFamily="18" charset="0"/>
              </a:endParaRPr>
            </a:p>
            <a:p>
              <a:pPr marL="0" indent="0">
                <a:lnSpc>
                  <a:spcPct val="150000"/>
                </a:lnSpc>
                <a:buFont typeface="Arial" panose="020B0604020202020204" pitchFamily="34" charset="0"/>
                <a:buNone/>
              </a:pPr>
              <a:endParaRPr lang="zh-CN" altLang="en-US" sz="2400" dirty="0">
                <a:solidFill>
                  <a:srgbClr val="080808"/>
                </a:solidFill>
                <a:latin typeface="+mn-ea"/>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32" name="组合 31"/>
          <p:cNvGrpSpPr/>
          <p:nvPr/>
        </p:nvGrpSpPr>
        <p:grpSpPr>
          <a:xfrm>
            <a:off x="549001" y="555626"/>
            <a:ext cx="3740886" cy="876848"/>
            <a:chOff x="326687" y="247818"/>
            <a:chExt cx="5100294" cy="725466"/>
          </a:xfrm>
        </p:grpSpPr>
        <p:sp>
          <p:nvSpPr>
            <p:cNvPr id="33" name="文本框 32"/>
            <p:cNvSpPr txBox="1"/>
            <p:nvPr/>
          </p:nvSpPr>
          <p:spPr bwMode="auto">
            <a:xfrm>
              <a:off x="684307" y="413436"/>
              <a:ext cx="47426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用图来描述实际问题</a:t>
              </a:r>
              <a:endParaRPr lang="zh-CN" altLang="en-US" sz="2400" kern="0" dirty="0">
                <a:solidFill>
                  <a:srgbClr val="0070C0"/>
                </a:solidFill>
                <a:latin typeface="+mn-ea"/>
              </a:endParaRPr>
            </a:p>
          </p:txBody>
        </p:sp>
        <p:grpSp>
          <p:nvGrpSpPr>
            <p:cNvPr id="34" name="组合 33"/>
            <p:cNvGrpSpPr/>
            <p:nvPr/>
          </p:nvGrpSpPr>
          <p:grpSpPr>
            <a:xfrm>
              <a:off x="326687" y="247818"/>
              <a:ext cx="4861582" cy="725466"/>
              <a:chOff x="326687" y="247818"/>
              <a:chExt cx="4861582" cy="725466"/>
            </a:xfrm>
          </p:grpSpPr>
          <p:grpSp>
            <p:nvGrpSpPr>
              <p:cNvPr id="35" name="组合 34"/>
              <p:cNvGrpSpPr/>
              <p:nvPr/>
            </p:nvGrpSpPr>
            <p:grpSpPr>
              <a:xfrm>
                <a:off x="349799" y="247818"/>
                <a:ext cx="4791980" cy="261575"/>
                <a:chOff x="349799" y="247818"/>
                <a:chExt cx="4791980" cy="261575"/>
              </a:xfrm>
            </p:grpSpPr>
            <p:cxnSp>
              <p:nvCxnSpPr>
                <p:cNvPr id="80" name="直接连接符 7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4"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5"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35"/>
              <p:cNvGrpSpPr/>
              <p:nvPr/>
            </p:nvGrpSpPr>
            <p:grpSpPr>
              <a:xfrm>
                <a:off x="349799" y="711709"/>
                <a:ext cx="4815092" cy="261575"/>
                <a:chOff x="358852" y="925118"/>
                <a:chExt cx="4815092" cy="261575"/>
              </a:xfrm>
            </p:grpSpPr>
            <p:cxnSp>
              <p:nvCxnSpPr>
                <p:cNvPr id="73" name="直接连接符 7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8"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9"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7" name="组合 36"/>
              <p:cNvGrpSpPr/>
              <p:nvPr/>
            </p:nvGrpSpPr>
            <p:grpSpPr>
              <a:xfrm>
                <a:off x="5138963" y="489126"/>
                <a:ext cx="49306" cy="329693"/>
                <a:chOff x="5138963" y="489126"/>
                <a:chExt cx="49306" cy="329693"/>
              </a:xfrm>
            </p:grpSpPr>
            <p:sp>
              <p:nvSpPr>
                <p:cNvPr id="42" name="椭圆 4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2" name="椭圆 7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8" name="组合 37"/>
              <p:cNvGrpSpPr/>
              <p:nvPr/>
            </p:nvGrpSpPr>
            <p:grpSpPr>
              <a:xfrm>
                <a:off x="326687" y="399838"/>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312827" y="2478826"/>
            <a:ext cx="2483531" cy="2483534"/>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04267" y="3157813"/>
              <a:ext cx="2043302" cy="954107"/>
            </a:xfrm>
            <a:prstGeom prst="rect">
              <a:avLst/>
            </a:prstGeom>
          </p:spPr>
          <p:txBody>
            <a:bodyPr wrap="square">
              <a:spAutoFit/>
            </a:bodyPr>
            <a:lstStyle/>
            <a:p>
              <a:pPr algn="ctr">
                <a:spcBef>
                  <a:spcPts val="600"/>
                </a:spcBef>
                <a:buClr>
                  <a:srgbClr val="7030A0"/>
                </a:buClr>
              </a:pPr>
              <a:r>
                <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用图来描述实际问题</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1270079" y="2436078"/>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3</a:t>
              </a:r>
              <a:endParaRPr lang="zh-CN" altLang="en-US" sz="2400" dirty="0">
                <a:solidFill>
                  <a:srgbClr val="0070C0"/>
                </a:solidFill>
              </a:endParaRPr>
            </a:p>
          </p:txBody>
        </p:sp>
      </p:grpSp>
      <p:sp>
        <p:nvSpPr>
          <p:cNvPr id="42" name="Rectangle 3"/>
          <p:cNvSpPr txBox="1">
            <a:spLocks noChangeArrowheads="1"/>
          </p:cNvSpPr>
          <p:nvPr/>
        </p:nvSpPr>
        <p:spPr>
          <a:xfrm>
            <a:off x="3982668" y="1922454"/>
            <a:ext cx="7353468" cy="382112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0">
              <a:lnSpc>
                <a:spcPct val="13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一个人开车从一个地方去另一个地方，有多种路线，为了使总里程数最少，应走哪条路线？</a:t>
            </a:r>
            <a:endParaRPr lang="en-US" altLang="zh-CN" sz="2400" dirty="0">
              <a:latin typeface="Times New Roman" panose="02020603050405020304" pitchFamily="18" charset="0"/>
              <a:cs typeface="Times New Roman" panose="02020603050405020304" pitchFamily="18" charset="0"/>
            </a:endParaRPr>
          </a:p>
          <a:p>
            <a:pPr marL="452755" indent="0">
              <a:lnSpc>
                <a:spcPct val="130000"/>
              </a:lnSpc>
              <a:spcBef>
                <a:spcPts val="600"/>
              </a:spcBef>
              <a:buClr>
                <a:srgbClr val="7030A0"/>
              </a:buClr>
              <a:buNone/>
            </a:pPr>
            <a:r>
              <a:rPr lang="zh-CN" altLang="en-US" sz="2400" dirty="0">
                <a:solidFill>
                  <a:srgbClr val="0070C0"/>
                </a:solidFill>
                <a:latin typeface="Times New Roman" panose="02020603050405020304" pitchFamily="18" charset="0"/>
                <a:cs typeface="Times New Roman" panose="02020603050405020304" pitchFamily="18" charset="0"/>
              </a:rPr>
              <a:t>该问题的图描述如下：</a:t>
            </a:r>
            <a:r>
              <a:rPr lang="zh-CN" altLang="en-US" sz="2400" dirty="0">
                <a:latin typeface="Times New Roman" panose="02020603050405020304" pitchFamily="18" charset="0"/>
                <a:cs typeface="Times New Roman" panose="02020603050405020304" pitchFamily="18" charset="0"/>
              </a:rPr>
              <a:t>将所有路口作为图的顶点，路口之间的道路作为连接两个顶点的边，道路长度作为边的权。考虑有些道路是单行路，且往返行驶里程数可能会有所不同，因此，对于该问题应使用</a:t>
            </a:r>
            <a:r>
              <a:rPr lang="zh-CN" altLang="en-US" sz="2400" dirty="0">
                <a:solidFill>
                  <a:srgbClr val="0070C0"/>
                </a:solidFill>
                <a:latin typeface="Times New Roman" panose="02020603050405020304" pitchFamily="18" charset="0"/>
                <a:cs typeface="Times New Roman" panose="02020603050405020304" pitchFamily="18" charset="0"/>
              </a:rPr>
              <a:t>有向图</a:t>
            </a:r>
            <a:r>
              <a:rPr lang="zh-CN" altLang="en-US" sz="2400" dirty="0">
                <a:latin typeface="Times New Roman" panose="02020603050405020304" pitchFamily="18" charset="0"/>
                <a:cs typeface="Times New Roman" panose="02020603050405020304" pitchFamily="18" charset="0"/>
              </a:rPr>
              <a:t>表示。</a:t>
            </a:r>
            <a:endParaRPr lang="zh-CN" altLang="en-US" sz="2400" dirty="0">
              <a:solidFill>
                <a:schemeClr val="tx2"/>
              </a:solidFill>
              <a:latin typeface="Times New Roman" panose="02020603050405020304" pitchFamily="18" charset="0"/>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en-US" altLang="zh-CN" sz="1400" dirty="0">
              <a:solidFill>
                <a:schemeClr val="tx2"/>
              </a:solidFill>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549001" y="555626"/>
            <a:ext cx="3740886" cy="876848"/>
            <a:chOff x="326687" y="247818"/>
            <a:chExt cx="5100294" cy="725466"/>
          </a:xfrm>
        </p:grpSpPr>
        <p:sp>
          <p:nvSpPr>
            <p:cNvPr id="43" name="文本框 42"/>
            <p:cNvSpPr txBox="1"/>
            <p:nvPr/>
          </p:nvSpPr>
          <p:spPr bwMode="auto">
            <a:xfrm>
              <a:off x="684307" y="413436"/>
              <a:ext cx="47426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用图来描述实际问题</a:t>
              </a:r>
              <a:endParaRPr lang="zh-CN" altLang="en-US" sz="2400" kern="0" dirty="0">
                <a:solidFill>
                  <a:srgbClr val="0070C0"/>
                </a:solidFill>
                <a:latin typeface="+mn-ea"/>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5"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9"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549001" y="1576080"/>
            <a:ext cx="10803018" cy="169804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0">
              <a:lnSpc>
                <a:spcPct val="14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下如所示是该问题的一个图描述示例，这里考虑</a:t>
            </a:r>
            <a:r>
              <a:rPr lang="en-US" altLang="zh-CN" sz="2400" dirty="0">
                <a:latin typeface="Times New Roman" panose="02020603050405020304" pitchFamily="18" charset="0"/>
                <a:cs typeface="Times New Roman" panose="02020603050405020304" pitchFamily="18" charset="0"/>
              </a:rPr>
              <a:t>5</a:t>
            </a:r>
            <a:r>
              <a:rPr lang="zh-CN" altLang="en-US" sz="2400" dirty="0">
                <a:latin typeface="Times New Roman" panose="02020603050405020304" pitchFamily="18" charset="0"/>
                <a:cs typeface="Times New Roman" panose="02020603050405020304" pitchFamily="18" charset="0"/>
              </a:rPr>
              <a:t>个路口，从一个路口到另一个路口的行驶里程数作为边的权在边上标注。从而，该问题就转化为了</a:t>
            </a:r>
            <a:r>
              <a:rPr lang="zh-CN" altLang="en-US" sz="2400" dirty="0">
                <a:solidFill>
                  <a:srgbClr val="0070C0"/>
                </a:solidFill>
                <a:latin typeface="Times New Roman" panose="02020603050405020304" pitchFamily="18" charset="0"/>
                <a:cs typeface="Times New Roman" panose="02020603050405020304" pitchFamily="18" charset="0"/>
              </a:rPr>
              <a:t>计算图中两个顶点间最短路径的问题。</a:t>
            </a:r>
            <a:r>
              <a:rPr lang="zh-CN" altLang="en-US" sz="2400" dirty="0">
                <a:solidFill>
                  <a:srgbClr val="FF0000"/>
                </a:solidFill>
                <a:latin typeface="Times New Roman" panose="02020603050405020304" pitchFamily="18" charset="0"/>
                <a:cs typeface="Times New Roman" panose="02020603050405020304" pitchFamily="18" charset="0"/>
              </a:rPr>
              <a:t> </a:t>
            </a:r>
            <a:endParaRPr lang="zh-CN" altLang="en-US" sz="2400" dirty="0">
              <a:solidFill>
                <a:srgbClr val="FF0000"/>
              </a:solidFill>
              <a:latin typeface="Times New Roman" panose="02020603050405020304" pitchFamily="18" charset="0"/>
              <a:cs typeface="Times New Roman" panose="02020603050405020304" pitchFamily="18" charset="0"/>
            </a:endParaRPr>
          </a:p>
          <a:p>
            <a:pPr marL="452755" indent="-452755">
              <a:lnSpc>
                <a:spcPct val="150000"/>
              </a:lnSpc>
              <a:spcBef>
                <a:spcPts val="600"/>
              </a:spcBef>
              <a:buClr>
                <a:srgbClr val="7030A0"/>
              </a:buClr>
              <a:buNone/>
            </a:pPr>
            <a:endParaRPr lang="zh-CN" altLang="en-US"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4" name="组合 53"/>
          <p:cNvGrpSpPr/>
          <p:nvPr/>
        </p:nvGrpSpPr>
        <p:grpSpPr>
          <a:xfrm>
            <a:off x="549001" y="555626"/>
            <a:ext cx="3740886" cy="876848"/>
            <a:chOff x="326687" y="247818"/>
            <a:chExt cx="5100294" cy="725466"/>
          </a:xfrm>
        </p:grpSpPr>
        <p:sp>
          <p:nvSpPr>
            <p:cNvPr id="56" name="文本框 55"/>
            <p:cNvSpPr txBox="1"/>
            <p:nvPr/>
          </p:nvSpPr>
          <p:spPr bwMode="auto">
            <a:xfrm>
              <a:off x="684307" y="413436"/>
              <a:ext cx="47426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用图来描述实际问题</a:t>
              </a:r>
              <a:endParaRPr lang="zh-CN" altLang="en-US" sz="2400" kern="0" dirty="0">
                <a:solidFill>
                  <a:srgbClr val="0070C0"/>
                </a:solidFill>
                <a:latin typeface="+mn-ea"/>
              </a:endParaRPr>
            </a:p>
          </p:txBody>
        </p:sp>
        <p:grpSp>
          <p:nvGrpSpPr>
            <p:cNvPr id="57" name="组合 56"/>
            <p:cNvGrpSpPr/>
            <p:nvPr/>
          </p:nvGrpSpPr>
          <p:grpSpPr>
            <a:xfrm>
              <a:off x="326687" y="247818"/>
              <a:ext cx="4861582" cy="725466"/>
              <a:chOff x="326687" y="247818"/>
              <a:chExt cx="4861582" cy="725466"/>
            </a:xfrm>
          </p:grpSpPr>
          <p:grpSp>
            <p:nvGrpSpPr>
              <p:cNvPr id="58" name="组合 57"/>
              <p:cNvGrpSpPr/>
              <p:nvPr/>
            </p:nvGrpSpPr>
            <p:grpSpPr>
              <a:xfrm>
                <a:off x="349799" y="247818"/>
                <a:ext cx="4791980" cy="261575"/>
                <a:chOff x="349799" y="247818"/>
                <a:chExt cx="4791980" cy="261575"/>
              </a:xfrm>
            </p:grpSpPr>
            <p:cxnSp>
              <p:nvCxnSpPr>
                <p:cNvPr id="83" name="直接连接符 8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9" name="组合 58"/>
              <p:cNvGrpSpPr/>
              <p:nvPr/>
            </p:nvGrpSpPr>
            <p:grpSpPr>
              <a:xfrm>
                <a:off x="349799" y="711709"/>
                <a:ext cx="4815092" cy="261575"/>
                <a:chOff x="358852" y="925118"/>
                <a:chExt cx="4815092" cy="261575"/>
              </a:xfrm>
            </p:grpSpPr>
            <p:cxnSp>
              <p:nvCxnSpPr>
                <p:cNvPr id="75" name="直接连接符 7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4" name="组合 63"/>
              <p:cNvGrpSpPr/>
              <p:nvPr/>
            </p:nvGrpSpPr>
            <p:grpSpPr>
              <a:xfrm>
                <a:off x="5138963" y="489126"/>
                <a:ext cx="49306" cy="329693"/>
                <a:chOff x="5138963" y="489126"/>
                <a:chExt cx="49306" cy="329693"/>
              </a:xfrm>
            </p:grpSpPr>
            <p:sp>
              <p:nvSpPr>
                <p:cNvPr id="68" name="椭圆 6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9" name="椭圆 6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5" name="组合 64"/>
              <p:cNvGrpSpPr/>
              <p:nvPr/>
            </p:nvGrpSpPr>
            <p:grpSpPr>
              <a:xfrm>
                <a:off x="326687" y="399838"/>
                <a:ext cx="49306" cy="329693"/>
                <a:chOff x="5138963" y="489126"/>
                <a:chExt cx="49306" cy="329693"/>
              </a:xfrm>
            </p:grpSpPr>
            <p:sp>
              <p:nvSpPr>
                <p:cNvPr id="66" name="椭圆 6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89" name="Group 1"/>
          <p:cNvGrpSpPr>
            <a:grpSpLocks noChangeAspect="1"/>
          </p:cNvGrpSpPr>
          <p:nvPr/>
        </p:nvGrpSpPr>
        <p:grpSpPr bwMode="auto">
          <a:xfrm>
            <a:off x="2640880" y="3330731"/>
            <a:ext cx="6831048" cy="3069771"/>
            <a:chOff x="2269" y="4930"/>
            <a:chExt cx="3388" cy="2227"/>
          </a:xfrm>
        </p:grpSpPr>
        <p:sp>
          <p:nvSpPr>
            <p:cNvPr id="90" name="AutoShape 25"/>
            <p:cNvSpPr>
              <a:spLocks noChangeAspect="1" noChangeArrowheads="1" noTextEdit="1"/>
            </p:cNvSpPr>
            <p:nvPr/>
          </p:nvSpPr>
          <p:spPr bwMode="auto">
            <a:xfrm>
              <a:off x="2269" y="4930"/>
              <a:ext cx="3388" cy="22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91" name="Text Box 24"/>
            <p:cNvSpPr txBox="1">
              <a:spLocks noChangeArrowheads="1"/>
            </p:cNvSpPr>
            <p:nvPr/>
          </p:nvSpPr>
          <p:spPr bwMode="auto">
            <a:xfrm>
              <a:off x="3949" y="6334"/>
              <a:ext cx="424" cy="4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2" name="Text Box 23"/>
            <p:cNvSpPr txBox="1">
              <a:spLocks noChangeArrowheads="1"/>
            </p:cNvSpPr>
            <p:nvPr/>
          </p:nvSpPr>
          <p:spPr bwMode="auto">
            <a:xfrm>
              <a:off x="5085" y="5439"/>
              <a:ext cx="424" cy="4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3" name="Text Box 22"/>
            <p:cNvSpPr txBox="1">
              <a:spLocks noChangeArrowheads="1"/>
            </p:cNvSpPr>
            <p:nvPr/>
          </p:nvSpPr>
          <p:spPr bwMode="auto">
            <a:xfrm>
              <a:off x="4345" y="4930"/>
              <a:ext cx="424" cy="4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4" name="Text Box 21"/>
            <p:cNvSpPr txBox="1">
              <a:spLocks noChangeArrowheads="1"/>
            </p:cNvSpPr>
            <p:nvPr/>
          </p:nvSpPr>
          <p:spPr bwMode="auto">
            <a:xfrm>
              <a:off x="2851" y="6217"/>
              <a:ext cx="424" cy="4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5" name="Text Box 20"/>
            <p:cNvSpPr txBox="1">
              <a:spLocks noChangeArrowheads="1"/>
            </p:cNvSpPr>
            <p:nvPr/>
          </p:nvSpPr>
          <p:spPr bwMode="auto">
            <a:xfrm>
              <a:off x="4249" y="6658"/>
              <a:ext cx="424" cy="4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6" name="Text Box 19"/>
            <p:cNvSpPr txBox="1">
              <a:spLocks noChangeArrowheads="1"/>
            </p:cNvSpPr>
            <p:nvPr/>
          </p:nvSpPr>
          <p:spPr bwMode="auto">
            <a:xfrm>
              <a:off x="2499" y="6376"/>
              <a:ext cx="424" cy="4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7" name="Text Box 18"/>
            <p:cNvSpPr txBox="1">
              <a:spLocks noChangeArrowheads="1"/>
            </p:cNvSpPr>
            <p:nvPr/>
          </p:nvSpPr>
          <p:spPr bwMode="auto">
            <a:xfrm>
              <a:off x="3361" y="6077"/>
              <a:ext cx="424" cy="41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8" name="Text Box 17"/>
            <p:cNvSpPr txBox="1">
              <a:spLocks noChangeArrowheads="1"/>
            </p:cNvSpPr>
            <p:nvPr/>
          </p:nvSpPr>
          <p:spPr bwMode="auto">
            <a:xfrm>
              <a:off x="3361" y="5395"/>
              <a:ext cx="424" cy="4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99" name="Text Box 16"/>
            <p:cNvSpPr txBox="1">
              <a:spLocks noChangeArrowheads="1"/>
            </p:cNvSpPr>
            <p:nvPr/>
          </p:nvSpPr>
          <p:spPr bwMode="auto">
            <a:xfrm>
              <a:off x="3111" y="4996"/>
              <a:ext cx="424" cy="4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0" name="Oval 15"/>
            <p:cNvSpPr>
              <a:spLocks noChangeArrowheads="1"/>
            </p:cNvSpPr>
            <p:nvPr/>
          </p:nvSpPr>
          <p:spPr bwMode="auto">
            <a:xfrm>
              <a:off x="3243" y="6647"/>
              <a:ext cx="496" cy="510"/>
            </a:xfrm>
            <a:prstGeom prst="ellipse">
              <a:avLst/>
            </a:prstGeom>
            <a:no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1" name="Oval 14"/>
            <p:cNvSpPr>
              <a:spLocks noChangeArrowheads="1"/>
            </p:cNvSpPr>
            <p:nvPr/>
          </p:nvSpPr>
          <p:spPr bwMode="auto">
            <a:xfrm>
              <a:off x="4739" y="5807"/>
              <a:ext cx="498" cy="510"/>
            </a:xfrm>
            <a:prstGeom prst="ellipse">
              <a:avLst/>
            </a:prstGeom>
            <a:no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2" name="Oval 13"/>
            <p:cNvSpPr>
              <a:spLocks noChangeArrowheads="1"/>
            </p:cNvSpPr>
            <p:nvPr/>
          </p:nvSpPr>
          <p:spPr bwMode="auto">
            <a:xfrm>
              <a:off x="4555" y="5297"/>
              <a:ext cx="496" cy="510"/>
            </a:xfrm>
            <a:prstGeom prst="ellipse">
              <a:avLst/>
            </a:prstGeom>
            <a:no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 name="Oval 12"/>
            <p:cNvSpPr>
              <a:spLocks noChangeArrowheads="1"/>
            </p:cNvSpPr>
            <p:nvPr/>
          </p:nvSpPr>
          <p:spPr bwMode="auto">
            <a:xfrm>
              <a:off x="3759" y="5009"/>
              <a:ext cx="497" cy="510"/>
            </a:xfrm>
            <a:prstGeom prst="ellipse">
              <a:avLst/>
            </a:prstGeom>
            <a:no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4" name="Oval 11"/>
            <p:cNvSpPr>
              <a:spLocks noChangeArrowheads="1"/>
            </p:cNvSpPr>
            <p:nvPr/>
          </p:nvSpPr>
          <p:spPr bwMode="auto">
            <a:xfrm>
              <a:off x="2669" y="5443"/>
              <a:ext cx="497" cy="510"/>
            </a:xfrm>
            <a:prstGeom prst="ellipse">
              <a:avLst/>
            </a:prstGeom>
            <a:no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5" name="AutoShape 10"/>
            <p:cNvSpPr>
              <a:spLocks noChangeShapeType="1"/>
            </p:cNvSpPr>
            <p:nvPr/>
          </p:nvSpPr>
          <p:spPr bwMode="auto">
            <a:xfrm rot="5400000" flipH="1">
              <a:off x="3894" y="4977"/>
              <a:ext cx="189" cy="1646"/>
            </a:xfrm>
            <a:prstGeom prst="curvedConnector2">
              <a:avLst/>
            </a:prstGeom>
            <a:noFill/>
            <a:ln w="9525">
              <a:solidFill>
                <a:srgbClr val="000000"/>
              </a:solidFill>
              <a:round/>
              <a:head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06" name="AutoShape 9"/>
            <p:cNvSpPr>
              <a:spLocks noChangeShapeType="1"/>
            </p:cNvSpPr>
            <p:nvPr/>
          </p:nvSpPr>
          <p:spPr bwMode="auto">
            <a:xfrm rot="16200000" flipH="1">
              <a:off x="3818" y="5149"/>
              <a:ext cx="194" cy="1646"/>
            </a:xfrm>
            <a:prstGeom prst="curvedConnector2">
              <a:avLst/>
            </a:prstGeom>
            <a:noFill/>
            <a:ln w="9525">
              <a:solidFill>
                <a:srgbClr val="000000"/>
              </a:solidFill>
              <a:round/>
              <a:headEnd type="triangle" w="med" len="med"/>
            </a:ln>
          </p:spPr>
          <p:txBody>
            <a:bodyPr vert="horz" wrap="square" lIns="91440" tIns="45720" rIns="91440" bIns="45720" numCol="1" anchor="t" anchorCtr="0" compatLnSpc="1"/>
            <a:lstStyle/>
            <a:p>
              <a:endParaRPr lang="zh-CN" altLang="en-US" sz="2400"/>
            </a:p>
          </p:txBody>
        </p:sp>
        <p:sp>
          <p:nvSpPr>
            <p:cNvPr id="107" name="AutoShape 8"/>
            <p:cNvSpPr>
              <a:spLocks noChangeShapeType="1"/>
            </p:cNvSpPr>
            <p:nvPr/>
          </p:nvSpPr>
          <p:spPr bwMode="auto">
            <a:xfrm rot="16200000">
              <a:off x="3296" y="5068"/>
              <a:ext cx="259" cy="666"/>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08" name="AutoShape 7"/>
            <p:cNvSpPr>
              <a:spLocks noChangeShapeType="1"/>
            </p:cNvSpPr>
            <p:nvPr/>
          </p:nvSpPr>
          <p:spPr bwMode="auto">
            <a:xfrm rot="16200000" flipV="1">
              <a:off x="2427" y="6195"/>
              <a:ext cx="1204" cy="574"/>
            </a:xfrm>
            <a:prstGeom prst="curvedConnector3">
              <a:avLst>
                <a:gd name="adj1" fmla="val 9384"/>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09" name="AutoShape 6"/>
            <p:cNvSpPr>
              <a:spLocks noChangeShapeType="1"/>
            </p:cNvSpPr>
            <p:nvPr/>
          </p:nvSpPr>
          <p:spPr bwMode="auto">
            <a:xfrm>
              <a:off x="4256" y="5271"/>
              <a:ext cx="547" cy="40"/>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10" name="AutoShape 5"/>
            <p:cNvSpPr>
              <a:spLocks noChangeShapeType="1"/>
            </p:cNvSpPr>
            <p:nvPr/>
          </p:nvSpPr>
          <p:spPr bwMode="auto">
            <a:xfrm rot="5400000">
              <a:off x="4068" y="5988"/>
              <a:ext cx="592" cy="1249"/>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11" name="AutoShape 4"/>
            <p:cNvSpPr>
              <a:spLocks noChangeShapeType="1"/>
            </p:cNvSpPr>
            <p:nvPr/>
          </p:nvSpPr>
          <p:spPr bwMode="auto">
            <a:xfrm rot="16200000" flipH="1">
              <a:off x="2603" y="6268"/>
              <a:ext cx="956" cy="325"/>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12" name="AutoShape 3"/>
            <p:cNvSpPr>
              <a:spLocks noChangeShapeType="1"/>
            </p:cNvSpPr>
            <p:nvPr/>
          </p:nvSpPr>
          <p:spPr bwMode="auto">
            <a:xfrm>
              <a:off x="5051" y="5559"/>
              <a:ext cx="113" cy="335"/>
            </a:xfrm>
            <a:prstGeom prst="curvedConnector2">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13" name="AutoShape 2"/>
            <p:cNvSpPr>
              <a:spLocks noChangeShapeType="1"/>
            </p:cNvSpPr>
            <p:nvPr/>
          </p:nvSpPr>
          <p:spPr bwMode="auto">
            <a:xfrm rot="16200000">
              <a:off x="3994" y="5916"/>
              <a:ext cx="490" cy="1146"/>
            </a:xfrm>
            <a:prstGeom prst="curvedConnector3">
              <a:avLst>
                <a:gd name="adj1" fmla="val 1224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36" name="组合 35"/>
          <p:cNvGrpSpPr/>
          <p:nvPr/>
        </p:nvGrpSpPr>
        <p:grpSpPr>
          <a:xfrm>
            <a:off x="2792927" y="2585472"/>
            <a:ext cx="7068591" cy="2157659"/>
            <a:chOff x="3072309" y="2913847"/>
            <a:chExt cx="5729288" cy="2416867"/>
          </a:xfrm>
        </p:grpSpPr>
        <p:sp>
          <p:nvSpPr>
            <p:cNvPr id="2" name="矩形 1"/>
            <p:cNvSpPr/>
            <p:nvPr/>
          </p:nvSpPr>
          <p:spPr>
            <a:xfrm>
              <a:off x="3618677" y="3368207"/>
              <a:ext cx="4698125" cy="1550446"/>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关于“图的最小生成的树”和“图中两个顶点间最短路径”的问题，做为互动学习任务，请同学们自己讨论完成。</a:t>
              </a:r>
              <a:endParaRPr lang="zh-CN" altLang="en-US"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2456190" flipV="1">
                  <a:off x="1610480" y="5385045"/>
                  <a:ext cx="333225" cy="8929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2679897" flipV="1">
                  <a:off x="1608099" y="5382663"/>
                  <a:ext cx="333225" cy="8929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1" name="组合 50"/>
          <p:cNvGrpSpPr/>
          <p:nvPr/>
        </p:nvGrpSpPr>
        <p:grpSpPr>
          <a:xfrm>
            <a:off x="549001" y="555626"/>
            <a:ext cx="3565799" cy="876848"/>
            <a:chOff x="326687" y="247818"/>
            <a:chExt cx="4861582" cy="725466"/>
          </a:xfrm>
        </p:grpSpPr>
        <p:sp>
          <p:nvSpPr>
            <p:cNvPr id="52" name="文本框 51"/>
            <p:cNvSpPr txBox="1"/>
            <p:nvPr/>
          </p:nvSpPr>
          <p:spPr bwMode="auto">
            <a:xfrm>
              <a:off x="1712443"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图的应用</a:t>
              </a:r>
              <a:endParaRPr lang="zh-CN" altLang="en-US" sz="2400" kern="0" dirty="0">
                <a:solidFill>
                  <a:srgbClr val="0070C0"/>
                </a:solidFill>
                <a:latin typeface="+mn-ea"/>
              </a:endParaRPr>
            </a:p>
          </p:txBody>
        </p:sp>
        <p:grpSp>
          <p:nvGrpSpPr>
            <p:cNvPr id="53" name="组合 52"/>
            <p:cNvGrpSpPr/>
            <p:nvPr/>
          </p:nvGrpSpPr>
          <p:grpSpPr>
            <a:xfrm>
              <a:off x="326687" y="247818"/>
              <a:ext cx="4861582" cy="725466"/>
              <a:chOff x="326687" y="247818"/>
              <a:chExt cx="4861582" cy="725466"/>
            </a:xfrm>
          </p:grpSpPr>
          <p:grpSp>
            <p:nvGrpSpPr>
              <p:cNvPr id="54" name="组合 53"/>
              <p:cNvGrpSpPr/>
              <p:nvPr/>
            </p:nvGrpSpPr>
            <p:grpSpPr>
              <a:xfrm>
                <a:off x="349799" y="247818"/>
                <a:ext cx="4791980" cy="261575"/>
                <a:chOff x="349799" y="247818"/>
                <a:chExt cx="4791980" cy="261575"/>
              </a:xfrm>
            </p:grpSpPr>
            <p:cxnSp>
              <p:nvCxnSpPr>
                <p:cNvPr id="90"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5"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54"/>
              <p:cNvGrpSpPr/>
              <p:nvPr/>
            </p:nvGrpSpPr>
            <p:grpSpPr>
              <a:xfrm>
                <a:off x="349799" y="711709"/>
                <a:ext cx="4815092" cy="261575"/>
                <a:chOff x="358852" y="925118"/>
                <a:chExt cx="4815092" cy="261575"/>
              </a:xfrm>
            </p:grpSpPr>
            <p:cxnSp>
              <p:nvCxnSpPr>
                <p:cNvPr id="62"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9"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55"/>
              <p:cNvGrpSpPr/>
              <p:nvPr/>
            </p:nvGrpSpPr>
            <p:grpSpPr>
              <a:xfrm>
                <a:off x="5138963" y="489126"/>
                <a:ext cx="49306" cy="329693"/>
                <a:chOff x="5138963" y="489126"/>
                <a:chExt cx="49306" cy="329693"/>
              </a:xfrm>
            </p:grpSpPr>
            <p:sp>
              <p:nvSpPr>
                <p:cNvPr id="60"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56"/>
              <p:cNvGrpSpPr/>
              <p:nvPr/>
            </p:nvGrpSpPr>
            <p:grpSpPr>
              <a:xfrm>
                <a:off x="326687" y="399838"/>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文本框 106"/>
          <p:cNvSpPr txBox="1"/>
          <p:nvPr/>
        </p:nvSpPr>
        <p:spPr>
          <a:xfrm>
            <a:off x="8024089" y="3290336"/>
            <a:ext cx="2252933" cy="46166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）有向图</a:t>
            </a:r>
            <a:r>
              <a:rPr lang="en-US" altLang="zh-CN" sz="2400" dirty="0">
                <a:latin typeface="Times New Roman" panose="02020603050405020304" pitchFamily="18" charset="0"/>
                <a:cs typeface="Times New Roman" panose="02020603050405020304" pitchFamily="18" charset="0"/>
              </a:rPr>
              <a:t>G</a:t>
            </a:r>
            <a:r>
              <a:rPr lang="en-US" altLang="zh-CN" sz="2400" baseline="-250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7356334" y="754511"/>
            <a:ext cx="3686950" cy="3545136"/>
            <a:chOff x="3335591" y="3533702"/>
            <a:chExt cx="4800843" cy="4616184"/>
          </a:xfrm>
        </p:grpSpPr>
        <p:sp>
          <p:nvSpPr>
            <p:cNvPr id="65" name="椭圆 64"/>
            <p:cNvSpPr/>
            <p:nvPr/>
          </p:nvSpPr>
          <p:spPr>
            <a:xfrm>
              <a:off x="3374971" y="4595749"/>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6" name="矩形 65"/>
            <p:cNvSpPr/>
            <p:nvPr/>
          </p:nvSpPr>
          <p:spPr>
            <a:xfrm>
              <a:off x="3367828" y="4415984"/>
              <a:ext cx="824994" cy="681294"/>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0</a:t>
              </a:r>
              <a:endParaRPr lang="zh-CN" altLang="en-US" sz="2800" dirty="0"/>
            </a:p>
          </p:txBody>
        </p:sp>
        <p:sp>
          <p:nvSpPr>
            <p:cNvPr id="67" name="弧形 66"/>
            <p:cNvSpPr/>
            <p:nvPr/>
          </p:nvSpPr>
          <p:spPr>
            <a:xfrm rot="18828784">
              <a:off x="3253080" y="4471245"/>
              <a:ext cx="2643756" cy="1863943"/>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68" name="椭圆 67"/>
            <p:cNvSpPr/>
            <p:nvPr/>
          </p:nvSpPr>
          <p:spPr>
            <a:xfrm>
              <a:off x="5327268" y="4326908"/>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矩形 68"/>
            <p:cNvSpPr/>
            <p:nvPr/>
          </p:nvSpPr>
          <p:spPr>
            <a:xfrm>
              <a:off x="5364578" y="4167210"/>
              <a:ext cx="737885" cy="681294"/>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1</a:t>
              </a:r>
              <a:endParaRPr lang="zh-CN" altLang="en-US" sz="2800" dirty="0"/>
            </a:p>
          </p:txBody>
        </p:sp>
        <p:sp>
          <p:nvSpPr>
            <p:cNvPr id="70" name="椭圆 69"/>
            <p:cNvSpPr/>
            <p:nvPr/>
          </p:nvSpPr>
          <p:spPr>
            <a:xfrm>
              <a:off x="7244921" y="466699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1" name="矩形 70"/>
            <p:cNvSpPr/>
            <p:nvPr/>
          </p:nvSpPr>
          <p:spPr>
            <a:xfrm>
              <a:off x="7240732" y="4469412"/>
              <a:ext cx="895702" cy="681294"/>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4</a:t>
              </a:r>
              <a:endParaRPr lang="zh-CN" altLang="en-US" sz="2800" dirty="0"/>
            </a:p>
          </p:txBody>
        </p:sp>
        <p:sp>
          <p:nvSpPr>
            <p:cNvPr id="72" name="弧形 71"/>
            <p:cNvSpPr/>
            <p:nvPr/>
          </p:nvSpPr>
          <p:spPr>
            <a:xfrm rot="19944175">
              <a:off x="5011304" y="4448766"/>
              <a:ext cx="2566831" cy="1775798"/>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73" name="弧形 72"/>
            <p:cNvSpPr/>
            <p:nvPr/>
          </p:nvSpPr>
          <p:spPr>
            <a:xfrm rot="8160678">
              <a:off x="4396561" y="4563389"/>
              <a:ext cx="2474705" cy="1643399"/>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74" name="椭圆 73"/>
            <p:cNvSpPr/>
            <p:nvPr/>
          </p:nvSpPr>
          <p:spPr>
            <a:xfrm>
              <a:off x="6037098" y="5414705"/>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矩形 74"/>
            <p:cNvSpPr/>
            <p:nvPr/>
          </p:nvSpPr>
          <p:spPr>
            <a:xfrm>
              <a:off x="6047950" y="5217854"/>
              <a:ext cx="630782" cy="681294"/>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2</a:t>
              </a:r>
              <a:endParaRPr lang="zh-CN" altLang="en-US" sz="2800" dirty="0"/>
            </a:p>
          </p:txBody>
        </p:sp>
        <p:sp>
          <p:nvSpPr>
            <p:cNvPr id="76" name="椭圆 75"/>
            <p:cNvSpPr/>
            <p:nvPr/>
          </p:nvSpPr>
          <p:spPr>
            <a:xfrm>
              <a:off x="4175754" y="585173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7" name="矩形 76"/>
            <p:cNvSpPr/>
            <p:nvPr/>
          </p:nvSpPr>
          <p:spPr>
            <a:xfrm>
              <a:off x="4193088" y="5665321"/>
              <a:ext cx="630782" cy="681294"/>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3</a:t>
              </a:r>
              <a:endParaRPr lang="zh-CN" altLang="en-US" sz="2800" dirty="0"/>
            </a:p>
          </p:txBody>
        </p:sp>
        <p:sp>
          <p:nvSpPr>
            <p:cNvPr id="78" name="弧形 77"/>
            <p:cNvSpPr/>
            <p:nvPr/>
          </p:nvSpPr>
          <p:spPr>
            <a:xfrm rot="11882215">
              <a:off x="3575258" y="4579507"/>
              <a:ext cx="1848956" cy="1694564"/>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79" name="弧形 78"/>
            <p:cNvSpPr/>
            <p:nvPr/>
          </p:nvSpPr>
          <p:spPr>
            <a:xfrm rot="19706809">
              <a:off x="3335591" y="4723139"/>
              <a:ext cx="3015463" cy="3426747"/>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80" name="弧形 79"/>
            <p:cNvSpPr/>
            <p:nvPr/>
          </p:nvSpPr>
          <p:spPr>
            <a:xfrm rot="9908398">
              <a:off x="3755711" y="3533702"/>
              <a:ext cx="4055488" cy="2209872"/>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grpSp>
      <p:sp>
        <p:nvSpPr>
          <p:cNvPr id="4" name="矩形 3"/>
          <p:cNvSpPr/>
          <p:nvPr/>
        </p:nvSpPr>
        <p:spPr>
          <a:xfrm>
            <a:off x="98727" y="1659062"/>
            <a:ext cx="4133183" cy="387798"/>
          </a:xfrm>
          <a:prstGeom prst="rect">
            <a:avLst/>
          </a:prstGeom>
        </p:spPr>
        <p:txBody>
          <a:bodyPr wrap="none">
            <a:spAutoFit/>
          </a:bodyPr>
          <a:lstStyle/>
          <a:p>
            <a:pPr indent="633730">
              <a:lnSpc>
                <a:spcPct val="80000"/>
              </a:lnSpc>
            </a:pPr>
            <a:r>
              <a:rPr lang="en-US" altLang="zh-CN" sz="2400" dirty="0">
                <a:solidFill>
                  <a:srgbClr val="0070C0"/>
                </a:solidFill>
                <a:latin typeface="Times New Roman" panose="02020603050405020304" pitchFamily="18" charset="0"/>
                <a:cs typeface="Times New Roman" panose="02020603050405020304" pitchFamily="18" charset="0"/>
              </a:rPr>
              <a:t>3.</a:t>
            </a:r>
            <a:r>
              <a:rPr lang="zh-CN" altLang="en-US" sz="2400" dirty="0">
                <a:solidFill>
                  <a:srgbClr val="0070C0"/>
                </a:solidFill>
                <a:latin typeface="Times New Roman" panose="02020603050405020304" pitchFamily="18" charset="0"/>
                <a:cs typeface="Times New Roman" panose="02020603050405020304" pitchFamily="18" charset="0"/>
              </a:rPr>
              <a:t>路径、路径长度和回路</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7538422" y="4086541"/>
            <a:ext cx="3838398" cy="1909932"/>
            <a:chOff x="6929872" y="4179147"/>
            <a:chExt cx="3838398" cy="1909932"/>
          </a:xfrm>
        </p:grpSpPr>
        <p:grpSp>
          <p:nvGrpSpPr>
            <p:cNvPr id="47" name="组合 46"/>
            <p:cNvGrpSpPr/>
            <p:nvPr/>
          </p:nvGrpSpPr>
          <p:grpSpPr>
            <a:xfrm>
              <a:off x="6929872" y="4179147"/>
              <a:ext cx="3838398" cy="1909932"/>
              <a:chOff x="4024525" y="3977695"/>
              <a:chExt cx="4470339" cy="2224376"/>
            </a:xfrm>
          </p:grpSpPr>
          <p:sp>
            <p:nvSpPr>
              <p:cNvPr id="48" name="椭圆 47"/>
              <p:cNvSpPr/>
              <p:nvPr/>
            </p:nvSpPr>
            <p:spPr>
              <a:xfrm>
                <a:off x="4024525" y="4361308"/>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9" name="矩形 48"/>
              <p:cNvSpPr/>
              <p:nvPr/>
            </p:nvSpPr>
            <p:spPr>
              <a:xfrm>
                <a:off x="4057775" y="4262330"/>
                <a:ext cx="824995" cy="609361"/>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0</a:t>
                </a:r>
                <a:endParaRPr lang="zh-CN" altLang="en-US" sz="2800" dirty="0"/>
              </a:p>
            </p:txBody>
          </p:sp>
          <p:sp>
            <p:nvSpPr>
              <p:cNvPr id="50" name="椭圆 49"/>
              <p:cNvSpPr/>
              <p:nvPr/>
            </p:nvSpPr>
            <p:spPr>
              <a:xfrm>
                <a:off x="5976822" y="409246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1" name="矩形 80"/>
              <p:cNvSpPr/>
              <p:nvPr/>
            </p:nvSpPr>
            <p:spPr>
              <a:xfrm>
                <a:off x="6016200" y="3977695"/>
                <a:ext cx="737886" cy="609361"/>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1</a:t>
                </a:r>
                <a:endParaRPr lang="zh-CN" altLang="en-US" sz="2800" dirty="0"/>
              </a:p>
            </p:txBody>
          </p:sp>
          <p:sp>
            <p:nvSpPr>
              <p:cNvPr id="82" name="椭圆 81"/>
              <p:cNvSpPr/>
              <p:nvPr/>
            </p:nvSpPr>
            <p:spPr>
              <a:xfrm>
                <a:off x="7894475" y="4432556"/>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矩形 82"/>
              <p:cNvSpPr/>
              <p:nvPr/>
            </p:nvSpPr>
            <p:spPr>
              <a:xfrm>
                <a:off x="7930681" y="4335955"/>
                <a:ext cx="564183" cy="609361"/>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4</a:t>
                </a:r>
                <a:endParaRPr lang="zh-CN" altLang="en-US" sz="2800" dirty="0"/>
              </a:p>
            </p:txBody>
          </p:sp>
          <p:sp>
            <p:nvSpPr>
              <p:cNvPr id="84" name="椭圆 83"/>
              <p:cNvSpPr/>
              <p:nvPr/>
            </p:nvSpPr>
            <p:spPr>
              <a:xfrm>
                <a:off x="6686652" y="5180264"/>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6" name="矩形 95"/>
              <p:cNvSpPr/>
              <p:nvPr/>
            </p:nvSpPr>
            <p:spPr>
              <a:xfrm>
                <a:off x="6697504" y="5048179"/>
                <a:ext cx="564183" cy="609361"/>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2</a:t>
                </a:r>
                <a:endParaRPr lang="zh-CN" altLang="en-US" sz="2800" dirty="0"/>
              </a:p>
            </p:txBody>
          </p:sp>
          <p:sp>
            <p:nvSpPr>
              <p:cNvPr id="97" name="椭圆 96"/>
              <p:cNvSpPr/>
              <p:nvPr/>
            </p:nvSpPr>
            <p:spPr>
              <a:xfrm>
                <a:off x="4825308" y="5617296"/>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8" name="矩形 97"/>
              <p:cNvSpPr/>
              <p:nvPr/>
            </p:nvSpPr>
            <p:spPr>
              <a:xfrm>
                <a:off x="4883035" y="5455249"/>
                <a:ext cx="564183" cy="609361"/>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3</a:t>
                </a:r>
                <a:endParaRPr lang="zh-CN" altLang="en-US" sz="2800" dirty="0"/>
              </a:p>
            </p:txBody>
          </p:sp>
        </p:grpSp>
        <p:cxnSp>
          <p:nvCxnSpPr>
            <p:cNvPr id="8" name="直接连接符 7"/>
            <p:cNvCxnSpPr>
              <a:stCxn id="48" idx="6"/>
              <a:endCxn id="50" idx="2"/>
            </p:cNvCxnSpPr>
            <p:nvPr/>
          </p:nvCxnSpPr>
          <p:spPr>
            <a:xfrm flipV="1">
              <a:off x="7443781" y="4528750"/>
              <a:ext cx="1162405" cy="2308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8" idx="5"/>
              <a:endCxn id="84" idx="1"/>
            </p:cNvCxnSpPr>
            <p:nvPr/>
          </p:nvCxnSpPr>
          <p:spPr>
            <a:xfrm>
              <a:off x="7368521" y="4937109"/>
              <a:ext cx="1922412" cy="348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115748" y="5598409"/>
              <a:ext cx="1162405" cy="2308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97" idx="1"/>
              <a:endCxn id="48" idx="4"/>
            </p:cNvCxnSpPr>
            <p:nvPr/>
          </p:nvCxnSpPr>
          <p:spPr>
            <a:xfrm flipH="1" flipV="1">
              <a:off x="7186827" y="5010641"/>
              <a:ext cx="505887" cy="649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9059353" y="4394292"/>
              <a:ext cx="1285286" cy="2489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8074447" y="6152453"/>
            <a:ext cx="2414778" cy="46166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）无向图</a:t>
            </a:r>
            <a:r>
              <a:rPr lang="en-US" altLang="zh-CN" sz="2400" dirty="0">
                <a:latin typeface="Times New Roman" panose="02020603050405020304" pitchFamily="18" charset="0"/>
                <a:cs typeface="Times New Roman" panose="02020603050405020304" pitchFamily="18" charset="0"/>
              </a:rPr>
              <a:t>G</a:t>
            </a:r>
            <a:r>
              <a:rPr lang="en-US" altLang="zh-CN" sz="2400" baseline="-25000" dirty="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p:txBody>
      </p:sp>
      <p:grpSp>
        <p:nvGrpSpPr>
          <p:cNvPr id="85" name="组合 39"/>
          <p:cNvGrpSpPr/>
          <p:nvPr/>
        </p:nvGrpSpPr>
        <p:grpSpPr>
          <a:xfrm>
            <a:off x="549001" y="555626"/>
            <a:ext cx="4643807" cy="991772"/>
            <a:chOff x="326687" y="247818"/>
            <a:chExt cx="4861582" cy="820549"/>
          </a:xfrm>
        </p:grpSpPr>
        <p:sp>
          <p:nvSpPr>
            <p:cNvPr id="86"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87" name="组合 35"/>
            <p:cNvGrpSpPr/>
            <p:nvPr/>
          </p:nvGrpSpPr>
          <p:grpSpPr>
            <a:xfrm>
              <a:off x="326687" y="247818"/>
              <a:ext cx="4861582" cy="725466"/>
              <a:chOff x="326687" y="247818"/>
              <a:chExt cx="4861582" cy="725466"/>
            </a:xfrm>
          </p:grpSpPr>
          <p:grpSp>
            <p:nvGrpSpPr>
              <p:cNvPr id="88" name="组合 2"/>
              <p:cNvGrpSpPr/>
              <p:nvPr/>
            </p:nvGrpSpPr>
            <p:grpSpPr>
              <a:xfrm>
                <a:off x="349799" y="247818"/>
                <a:ext cx="4791980" cy="261575"/>
                <a:chOff x="349799" y="247818"/>
                <a:chExt cx="4791980" cy="261575"/>
              </a:xfrm>
            </p:grpSpPr>
            <p:cxnSp>
              <p:nvCxnSpPr>
                <p:cNvPr id="136"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7"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8"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0"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41"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9" name="组合 1"/>
              <p:cNvGrpSpPr/>
              <p:nvPr/>
            </p:nvGrpSpPr>
            <p:grpSpPr>
              <a:xfrm>
                <a:off x="349799" y="711709"/>
                <a:ext cx="4815092" cy="261575"/>
                <a:chOff x="358852" y="925118"/>
                <a:chExt cx="4815092" cy="261575"/>
              </a:xfrm>
            </p:grpSpPr>
            <p:cxnSp>
              <p:nvCxnSpPr>
                <p:cNvPr id="129"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0"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1"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34"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35"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0" name="组合 33"/>
              <p:cNvGrpSpPr/>
              <p:nvPr/>
            </p:nvGrpSpPr>
            <p:grpSpPr>
              <a:xfrm>
                <a:off x="5138963" y="489126"/>
                <a:ext cx="49306" cy="329693"/>
                <a:chOff x="5138963" y="489126"/>
                <a:chExt cx="49306" cy="329693"/>
              </a:xfrm>
            </p:grpSpPr>
            <p:sp>
              <p:nvSpPr>
                <p:cNvPr id="9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1" name="组合 36"/>
              <p:cNvGrpSpPr/>
              <p:nvPr/>
            </p:nvGrpSpPr>
            <p:grpSpPr>
              <a:xfrm>
                <a:off x="326687" y="399838"/>
                <a:ext cx="49306" cy="329693"/>
                <a:chOff x="5138963" y="489126"/>
                <a:chExt cx="49306" cy="329693"/>
              </a:xfrm>
            </p:grpSpPr>
            <p:sp>
              <p:nvSpPr>
                <p:cNvPr id="92"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3"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 name="Rectangle 1"/>
          <p:cNvSpPr/>
          <p:nvPr/>
        </p:nvSpPr>
        <p:spPr>
          <a:xfrm>
            <a:off x="746489" y="4550633"/>
            <a:ext cx="6342363" cy="1717393"/>
          </a:xfrm>
          <a:prstGeom prst="rect">
            <a:avLst/>
          </a:prstGeom>
        </p:spPr>
        <p:txBody>
          <a:bodyPr wrap="square">
            <a:spAutoFit/>
          </a:bodyPr>
          <a:lstStyle/>
          <a:p>
            <a:pPr lvl="0" algn="just">
              <a:lnSpc>
                <a:spcPct val="110000"/>
              </a:lnSpc>
            </a:pPr>
            <a:r>
              <a:rPr lang="zh-CN" altLang="en-US" sz="2400" dirty="0">
                <a:solidFill>
                  <a:prstClr val="black"/>
                </a:solidFill>
                <a:latin typeface="Times New Roman" panose="02020603050405020304" pitchFamily="18" charset="0"/>
                <a:cs typeface="Times New Roman" panose="02020603050405020304" pitchFamily="18" charset="0"/>
              </a:rPr>
              <a:t>有向图</a:t>
            </a:r>
            <a:r>
              <a:rPr lang="en-US" altLang="zh-CN" sz="2400" dirty="0">
                <a:solidFill>
                  <a:prstClr val="black"/>
                </a:solidFill>
                <a:latin typeface="Times New Roman" panose="02020603050405020304" pitchFamily="18" charset="0"/>
                <a:cs typeface="Times New Roman" panose="02020603050405020304" pitchFamily="18" charset="0"/>
              </a:rPr>
              <a:t>G1</a:t>
            </a:r>
            <a:r>
              <a:rPr lang="zh-CN" altLang="en-US" sz="2400" dirty="0">
                <a:solidFill>
                  <a:prstClr val="black"/>
                </a:solidFill>
                <a:latin typeface="Times New Roman" panose="02020603050405020304" pitchFamily="18" charset="0"/>
                <a:cs typeface="Times New Roman" panose="02020603050405020304" pitchFamily="18" charset="0"/>
              </a:rPr>
              <a:t>中，顶点序列</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2</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solidFill>
                  <a:prstClr val="black"/>
                </a:solidFill>
                <a:latin typeface="Times New Roman" panose="02020603050405020304" pitchFamily="18" charset="0"/>
                <a:cs typeface="Times New Roman" panose="02020603050405020304" pitchFamily="18" charset="0"/>
              </a:rPr>
              <a:t>3</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solidFill>
                  <a:prstClr val="black"/>
                </a:solidFill>
                <a:latin typeface="Times New Roman" panose="02020603050405020304" pitchFamily="18" charset="0"/>
                <a:cs typeface="Times New Roman" panose="02020603050405020304" pitchFamily="18" charset="0"/>
              </a:rPr>
              <a:t>0</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是一条从顶点</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2</a:t>
            </a:r>
            <a:r>
              <a:rPr lang="zh-CN" altLang="en-US" sz="2400" dirty="0">
                <a:solidFill>
                  <a:prstClr val="black"/>
                </a:solidFill>
                <a:latin typeface="Times New Roman" panose="02020603050405020304" pitchFamily="18" charset="0"/>
                <a:cs typeface="Times New Roman" panose="02020603050405020304" pitchFamily="18" charset="0"/>
              </a:rPr>
              <a:t>到顶点</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0</a:t>
            </a:r>
            <a:r>
              <a:rPr lang="zh-CN" altLang="en-US" sz="2400" dirty="0">
                <a:solidFill>
                  <a:prstClr val="black"/>
                </a:solidFill>
                <a:latin typeface="Times New Roman" panose="02020603050405020304" pitchFamily="18" charset="0"/>
                <a:cs typeface="Times New Roman" panose="02020603050405020304" pitchFamily="18" charset="0"/>
              </a:rPr>
              <a:t>的路径，而顶点序列</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2</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solidFill>
                  <a:prstClr val="black"/>
                </a:solidFill>
                <a:latin typeface="Times New Roman" panose="02020603050405020304" pitchFamily="18" charset="0"/>
                <a:cs typeface="Times New Roman" panose="02020603050405020304" pitchFamily="18" charset="0"/>
              </a:rPr>
              <a:t>0</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也是一条从顶点</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2</a:t>
            </a:r>
            <a:r>
              <a:rPr lang="zh-CN" altLang="en-US" sz="2400" dirty="0">
                <a:solidFill>
                  <a:prstClr val="black"/>
                </a:solidFill>
                <a:latin typeface="Times New Roman" panose="02020603050405020304" pitchFamily="18" charset="0"/>
                <a:cs typeface="Times New Roman" panose="02020603050405020304" pitchFamily="18" charset="0"/>
              </a:rPr>
              <a:t>到顶点</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0</a:t>
            </a:r>
            <a:r>
              <a:rPr lang="zh-CN" altLang="en-US" sz="2400" dirty="0">
                <a:solidFill>
                  <a:prstClr val="black"/>
                </a:solidFill>
                <a:latin typeface="Times New Roman" panose="02020603050405020304" pitchFamily="18" charset="0"/>
                <a:cs typeface="Times New Roman" panose="02020603050405020304" pitchFamily="18" charset="0"/>
              </a:rPr>
              <a:t>的路径；无向图</a:t>
            </a:r>
            <a:r>
              <a:rPr lang="en-US" altLang="zh-CN" sz="2400" dirty="0">
                <a:solidFill>
                  <a:prstClr val="black"/>
                </a:solidFill>
                <a:latin typeface="Times New Roman" panose="02020603050405020304" pitchFamily="18" charset="0"/>
                <a:cs typeface="Times New Roman" panose="02020603050405020304" pitchFamily="18" charset="0"/>
              </a:rPr>
              <a:t>G2</a:t>
            </a:r>
            <a:r>
              <a:rPr lang="zh-CN" altLang="en-US" sz="2400" dirty="0">
                <a:solidFill>
                  <a:prstClr val="black"/>
                </a:solidFill>
                <a:latin typeface="Times New Roman" panose="02020603050405020304" pitchFamily="18" charset="0"/>
                <a:cs typeface="Times New Roman" panose="02020603050405020304" pitchFamily="18" charset="0"/>
              </a:rPr>
              <a:t>中也存在这样两条从顶点</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2</a:t>
            </a:r>
            <a:r>
              <a:rPr lang="zh-CN" altLang="en-US" sz="2400" dirty="0">
                <a:solidFill>
                  <a:prstClr val="black"/>
                </a:solidFill>
                <a:latin typeface="Times New Roman" panose="02020603050405020304" pitchFamily="18" charset="0"/>
                <a:cs typeface="Times New Roman" panose="02020603050405020304" pitchFamily="18" charset="0"/>
              </a:rPr>
              <a:t>到顶点</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solidFill>
                  <a:prstClr val="black"/>
                </a:solidFill>
                <a:latin typeface="Times New Roman" panose="02020603050405020304" pitchFamily="18" charset="0"/>
                <a:cs typeface="Times New Roman" panose="02020603050405020304" pitchFamily="18" charset="0"/>
              </a:rPr>
              <a:t>0</a:t>
            </a:r>
            <a:r>
              <a:rPr lang="zh-CN" altLang="en-US" sz="2400" dirty="0">
                <a:solidFill>
                  <a:prstClr val="black"/>
                </a:solidFill>
                <a:latin typeface="Times New Roman" panose="02020603050405020304" pitchFamily="18" charset="0"/>
                <a:cs typeface="Times New Roman" panose="02020603050405020304" pitchFamily="18" charset="0"/>
              </a:rPr>
              <a:t>的路径。</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grpSp>
        <p:nvGrpSpPr>
          <p:cNvPr id="5" name="组合 4"/>
          <p:cNvGrpSpPr/>
          <p:nvPr/>
        </p:nvGrpSpPr>
        <p:grpSpPr>
          <a:xfrm>
            <a:off x="724380" y="2012164"/>
            <a:ext cx="6544499" cy="2529923"/>
            <a:chOff x="724380" y="1985269"/>
            <a:chExt cx="6544499" cy="2529923"/>
          </a:xfrm>
        </p:grpSpPr>
        <p:sp>
          <p:nvSpPr>
            <p:cNvPr id="3" name="矩形 2"/>
            <p:cNvSpPr/>
            <p:nvPr/>
          </p:nvSpPr>
          <p:spPr>
            <a:xfrm>
              <a:off x="724380" y="1985269"/>
              <a:ext cx="6506645" cy="2529923"/>
            </a:xfrm>
            <a:prstGeom prst="rect">
              <a:avLst/>
            </a:prstGeom>
          </p:spPr>
          <p:txBody>
            <a:bodyPr wrap="square">
              <a:spAutoFit/>
            </a:bodyPr>
            <a:lstStyle/>
            <a:p>
              <a:pPr algn="just">
                <a:lnSpc>
                  <a:spcPct val="110000"/>
                </a:lnSpc>
              </a:pPr>
              <a:r>
                <a:rPr lang="zh-CN" altLang="en-US" sz="2400" dirty="0">
                  <a:latin typeface="Times New Roman" panose="02020603050405020304" pitchFamily="18" charset="0"/>
                  <a:cs typeface="Times New Roman" panose="02020603050405020304" pitchFamily="18" charset="0"/>
                </a:rPr>
                <a:t>在图</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中，若存在一个顶点序列</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  </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   </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，使得对于任意</a:t>
              </a:r>
              <a:r>
                <a:rPr lang="en-US" altLang="zh-CN" sz="2400" dirty="0">
                  <a:latin typeface="Times New Roman" panose="02020603050405020304" pitchFamily="18" charset="0"/>
                  <a:cs typeface="Times New Roman" panose="02020603050405020304" pitchFamily="18" charset="0"/>
                </a:rPr>
                <a:t>0≤j&lt;n-1</a:t>
              </a:r>
              <a:r>
                <a:rPr lang="zh-CN" altLang="en-US" sz="2400" dirty="0">
                  <a:latin typeface="Times New Roman" panose="02020603050405020304" pitchFamily="18" charset="0"/>
                  <a:cs typeface="Times New Roman" panose="02020603050405020304" pitchFamily="18" charset="0"/>
                </a:rPr>
                <a:t>有</a:t>
              </a:r>
              <a:r>
                <a:rPr lang="en-US" altLang="zh-CN" sz="2400" dirty="0">
                  <a:latin typeface="Times New Roman" panose="02020603050405020304" pitchFamily="18" charset="0"/>
                  <a:cs typeface="Times New Roman" panose="02020603050405020304" pitchFamily="18" charset="0"/>
                </a:rPr>
                <a:t>&lt;v</a:t>
              </a:r>
              <a:r>
                <a:rPr lang="en-US" altLang="zh-CN" sz="2400" baseline="-25000" dirty="0">
                  <a:latin typeface="Times New Roman" panose="02020603050405020304" pitchFamily="18" charset="0"/>
                  <a:cs typeface="Times New Roman" panose="02020603050405020304" pitchFamily="18" charset="0"/>
                </a:rPr>
                <a:t>i  </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    </a:t>
              </a:r>
              <a:r>
                <a:rPr lang="en-US" altLang="zh-CN" sz="2400" dirty="0">
                  <a:latin typeface="Times New Roman" panose="02020603050405020304" pitchFamily="18" charset="0"/>
                  <a:cs typeface="Times New Roman" panose="02020603050405020304" pitchFamily="18" charset="0"/>
                </a:rPr>
                <a:t>&gt; ∈ E(G)</a:t>
              </a:r>
              <a:r>
                <a:rPr lang="zh-CN" altLang="en-US" sz="2400" dirty="0">
                  <a:latin typeface="Times New Roman" panose="02020603050405020304" pitchFamily="18" charset="0"/>
                  <a:cs typeface="Times New Roman" panose="02020603050405020304" pitchFamily="18" charset="0"/>
                </a:rPr>
                <a:t>（若</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为有向图）或</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 </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     </a:t>
              </a:r>
              <a:r>
                <a:rPr lang="en-US" altLang="zh-CN" sz="2400" dirty="0">
                  <a:latin typeface="Times New Roman" panose="02020603050405020304" pitchFamily="18" charset="0"/>
                  <a:cs typeface="Times New Roman" panose="02020603050405020304" pitchFamily="18" charset="0"/>
                </a:rPr>
                <a:t>) ∈ G(E)</a:t>
              </a:r>
              <a:r>
                <a:rPr lang="zh-CN" altLang="en-US" sz="2400" dirty="0">
                  <a:latin typeface="Times New Roman" panose="02020603050405020304" pitchFamily="18" charset="0"/>
                  <a:cs typeface="Times New Roman" panose="02020603050405020304" pitchFamily="18" charset="0"/>
                </a:rPr>
                <a:t>（若</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为无向图），则该序列是从顶点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 </a:t>
              </a:r>
              <a:r>
                <a:rPr lang="zh-CN" altLang="en-US" sz="2400" dirty="0">
                  <a:latin typeface="Times New Roman" panose="02020603050405020304" pitchFamily="18" charset="0"/>
                  <a:cs typeface="Times New Roman" panose="02020603050405020304" pitchFamily="18" charset="0"/>
                </a:rPr>
                <a:t>到顶点</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i   </a:t>
              </a:r>
              <a:r>
                <a:rPr lang="zh-CN" altLang="en-US" sz="2400" dirty="0">
                  <a:latin typeface="Times New Roman" panose="02020603050405020304" pitchFamily="18" charset="0"/>
                  <a:cs typeface="Times New Roman" panose="02020603050405020304" pitchFamily="18" charset="0"/>
                </a:rPr>
                <a:t>的一条</a:t>
              </a:r>
              <a:r>
                <a:rPr lang="zh-CN" altLang="en-US" sz="2400" dirty="0">
                  <a:solidFill>
                    <a:srgbClr val="0070C0"/>
                  </a:solidFill>
                  <a:latin typeface="Times New Roman" panose="02020603050405020304" pitchFamily="18" charset="0"/>
                  <a:cs typeface="Times New Roman" panose="02020603050405020304" pitchFamily="18" charset="0"/>
                </a:rPr>
                <a:t>路径。</a:t>
              </a:r>
              <a:r>
                <a:rPr lang="zh-CN" altLang="en-US" sz="2400" dirty="0">
                  <a:latin typeface="Times New Roman" panose="02020603050405020304" pitchFamily="18" charset="0"/>
                  <a:cs typeface="Times New Roman" panose="02020603050405020304" pitchFamily="18" charset="0"/>
                </a:rPr>
                <a:t>显然，从一个顶点到另一个顶点的路径不一定唯一。</a:t>
              </a:r>
              <a:endParaRPr lang="en-US" altLang="zh-CN" sz="2400" dirty="0">
                <a:latin typeface="Times New Roman" panose="02020603050405020304" pitchFamily="18" charset="0"/>
                <a:cs typeface="Times New Roman" panose="02020603050405020304" pitchFamily="18" charset="0"/>
              </a:endParaRPr>
            </a:p>
          </p:txBody>
        </p:sp>
        <p:sp>
          <p:nvSpPr>
            <p:cNvPr id="104" name="矩形 103"/>
            <p:cNvSpPr/>
            <p:nvPr/>
          </p:nvSpPr>
          <p:spPr>
            <a:xfrm>
              <a:off x="5229137" y="2073954"/>
              <a:ext cx="389663" cy="498598"/>
            </a:xfrm>
            <a:prstGeom prst="rect">
              <a:avLst/>
            </a:prstGeom>
          </p:spPr>
          <p:txBody>
            <a:bodyPr wrap="square">
              <a:spAutoFit/>
            </a:bodyPr>
            <a:lstStyle/>
            <a:p>
              <a:pPr algn="just">
                <a:lnSpc>
                  <a:spcPct val="110000"/>
                </a:lnSpc>
              </a:pPr>
              <a:r>
                <a:rPr lang="en-US" altLang="zh-CN" sz="2400" baseline="-25000" dirty="0">
                  <a:latin typeface="Times New Roman" panose="02020603050405020304" pitchFamily="18" charset="0"/>
                  <a:cs typeface="Times New Roman" panose="02020603050405020304" pitchFamily="18" charset="0"/>
                </a:rPr>
                <a:t>0</a:t>
              </a:r>
              <a:endParaRPr lang="en-US" altLang="zh-CN" sz="2400" dirty="0">
                <a:latin typeface="Times New Roman" panose="02020603050405020304" pitchFamily="18" charset="0"/>
                <a:cs typeface="Times New Roman" panose="02020603050405020304" pitchFamily="18" charset="0"/>
              </a:endParaRPr>
            </a:p>
          </p:txBody>
        </p:sp>
        <p:sp>
          <p:nvSpPr>
            <p:cNvPr id="105" name="矩形 104"/>
            <p:cNvSpPr/>
            <p:nvPr/>
          </p:nvSpPr>
          <p:spPr>
            <a:xfrm>
              <a:off x="5634241" y="2063486"/>
              <a:ext cx="389663" cy="469167"/>
            </a:xfrm>
            <a:prstGeom prst="rect">
              <a:avLst/>
            </a:prstGeom>
          </p:spPr>
          <p:txBody>
            <a:bodyPr wrap="square">
              <a:spAutoFit/>
            </a:bodyPr>
            <a:lstStyle/>
            <a:p>
              <a:pPr algn="just">
                <a:lnSpc>
                  <a:spcPct val="110000"/>
                </a:lnSpc>
              </a:pPr>
              <a:r>
                <a:rPr lang="en-US" altLang="zh-CN" sz="2400" baseline="-25000" dirty="0">
                  <a:latin typeface="Times New Roman" panose="02020603050405020304" pitchFamily="18" charset="0"/>
                  <a:cs typeface="Times New Roman" panose="02020603050405020304" pitchFamily="18" charset="0"/>
                </a:rPr>
                <a:t>1</a:t>
              </a:r>
              <a:endParaRPr lang="en-US" altLang="zh-CN" sz="2400" dirty="0">
                <a:latin typeface="Times New Roman" panose="02020603050405020304" pitchFamily="18" charset="0"/>
                <a:cs typeface="Times New Roman" panose="02020603050405020304" pitchFamily="18" charset="0"/>
              </a:endParaRPr>
            </a:p>
          </p:txBody>
        </p:sp>
        <p:sp>
          <p:nvSpPr>
            <p:cNvPr id="106" name="矩形 105"/>
            <p:cNvSpPr/>
            <p:nvPr/>
          </p:nvSpPr>
          <p:spPr>
            <a:xfrm>
              <a:off x="6651476" y="2034055"/>
              <a:ext cx="617403" cy="498598"/>
            </a:xfrm>
            <a:prstGeom prst="rect">
              <a:avLst/>
            </a:prstGeom>
          </p:spPr>
          <p:txBody>
            <a:bodyPr wrap="square">
              <a:spAutoFit/>
            </a:bodyPr>
            <a:lstStyle/>
            <a:p>
              <a:pPr algn="just">
                <a:lnSpc>
                  <a:spcPct val="110000"/>
                </a:lnSpc>
              </a:pPr>
              <a:r>
                <a:rPr lang="en-US" altLang="zh-CN" sz="2400" baseline="-25000" dirty="0">
                  <a:latin typeface="Times New Roman" panose="02020603050405020304" pitchFamily="18" charset="0"/>
                  <a:cs typeface="Times New Roman" panose="02020603050405020304" pitchFamily="18" charset="0"/>
                </a:rPr>
                <a:t>n-1</a:t>
              </a:r>
              <a:endParaRPr lang="en-US" altLang="zh-CN" sz="2400" dirty="0">
                <a:latin typeface="Times New Roman" panose="02020603050405020304" pitchFamily="18" charset="0"/>
                <a:cs typeface="Times New Roman" panose="02020603050405020304" pitchFamily="18" charset="0"/>
              </a:endParaRPr>
            </a:p>
          </p:txBody>
        </p:sp>
        <p:sp>
          <p:nvSpPr>
            <p:cNvPr id="108" name="矩形 107"/>
            <p:cNvSpPr/>
            <p:nvPr/>
          </p:nvSpPr>
          <p:spPr>
            <a:xfrm>
              <a:off x="4223900" y="2454711"/>
              <a:ext cx="617403" cy="469167"/>
            </a:xfrm>
            <a:prstGeom prst="rect">
              <a:avLst/>
            </a:prstGeom>
          </p:spPr>
          <p:txBody>
            <a:bodyPr wrap="square">
              <a:spAutoFit/>
            </a:bodyPr>
            <a:lstStyle/>
            <a:p>
              <a:pPr algn="just">
                <a:lnSpc>
                  <a:spcPct val="110000"/>
                </a:lnSpc>
              </a:pPr>
              <a:r>
                <a:rPr lang="en-US" altLang="zh-CN" sz="2400" baseline="-25000" dirty="0">
                  <a:latin typeface="Times New Roman" panose="02020603050405020304" pitchFamily="18" charset="0"/>
                  <a:cs typeface="Times New Roman" panose="02020603050405020304" pitchFamily="18" charset="0"/>
                </a:rPr>
                <a:t>j</a:t>
              </a:r>
              <a:endParaRPr lang="en-US" altLang="zh-CN" sz="2400" dirty="0">
                <a:latin typeface="Times New Roman" panose="02020603050405020304" pitchFamily="18" charset="0"/>
                <a:cs typeface="Times New Roman" panose="02020603050405020304" pitchFamily="18" charset="0"/>
              </a:endParaRPr>
            </a:p>
          </p:txBody>
        </p:sp>
        <p:sp>
          <p:nvSpPr>
            <p:cNvPr id="109" name="矩形 108"/>
            <p:cNvSpPr/>
            <p:nvPr/>
          </p:nvSpPr>
          <p:spPr>
            <a:xfrm>
              <a:off x="4639251" y="2451592"/>
              <a:ext cx="617403" cy="469167"/>
            </a:xfrm>
            <a:prstGeom prst="rect">
              <a:avLst/>
            </a:prstGeom>
          </p:spPr>
          <p:txBody>
            <a:bodyPr wrap="square">
              <a:spAutoFit/>
            </a:bodyPr>
            <a:lstStyle/>
            <a:p>
              <a:pPr algn="just">
                <a:lnSpc>
                  <a:spcPct val="110000"/>
                </a:lnSpc>
              </a:pPr>
              <a:r>
                <a:rPr lang="en-US" altLang="zh-CN" sz="2400" baseline="-25000" dirty="0">
                  <a:latin typeface="Times New Roman" panose="02020603050405020304" pitchFamily="18" charset="0"/>
                  <a:cs typeface="Times New Roman" panose="02020603050405020304" pitchFamily="18" charset="0"/>
                </a:rPr>
                <a:t>j+1</a:t>
              </a:r>
              <a:endParaRPr lang="en-US" altLang="zh-CN" sz="2400" dirty="0">
                <a:latin typeface="Times New Roman" panose="02020603050405020304" pitchFamily="18" charset="0"/>
                <a:cs typeface="Times New Roman" panose="02020603050405020304" pitchFamily="18" charset="0"/>
              </a:endParaRPr>
            </a:p>
          </p:txBody>
        </p:sp>
        <p:sp>
          <p:nvSpPr>
            <p:cNvPr id="110" name="矩形 109"/>
            <p:cNvSpPr/>
            <p:nvPr/>
          </p:nvSpPr>
          <p:spPr>
            <a:xfrm>
              <a:off x="4614446" y="3253403"/>
              <a:ext cx="617403" cy="498598"/>
            </a:xfrm>
            <a:prstGeom prst="rect">
              <a:avLst/>
            </a:prstGeom>
          </p:spPr>
          <p:txBody>
            <a:bodyPr wrap="square">
              <a:spAutoFit/>
            </a:bodyPr>
            <a:lstStyle/>
            <a:p>
              <a:pPr algn="just">
                <a:lnSpc>
                  <a:spcPct val="110000"/>
                </a:lnSpc>
              </a:pPr>
              <a:r>
                <a:rPr lang="en-US" altLang="zh-CN" sz="2400" baseline="-25000" dirty="0">
                  <a:latin typeface="Times New Roman" panose="02020603050405020304" pitchFamily="18" charset="0"/>
                  <a:cs typeface="Times New Roman" panose="02020603050405020304" pitchFamily="18" charset="0"/>
                </a:rPr>
                <a:t>n-1</a:t>
              </a:r>
              <a:endParaRPr lang="en-US" altLang="zh-CN" sz="2400" dirty="0">
                <a:latin typeface="Times New Roman" panose="02020603050405020304" pitchFamily="18" charset="0"/>
                <a:cs typeface="Times New Roman" panose="02020603050405020304" pitchFamily="18" charset="0"/>
              </a:endParaRPr>
            </a:p>
          </p:txBody>
        </p:sp>
        <p:sp>
          <p:nvSpPr>
            <p:cNvPr id="111" name="矩形 110"/>
            <p:cNvSpPr/>
            <p:nvPr/>
          </p:nvSpPr>
          <p:spPr>
            <a:xfrm>
              <a:off x="3372306" y="3250230"/>
              <a:ext cx="389663" cy="498598"/>
            </a:xfrm>
            <a:prstGeom prst="rect">
              <a:avLst/>
            </a:prstGeom>
          </p:spPr>
          <p:txBody>
            <a:bodyPr wrap="square">
              <a:spAutoFit/>
            </a:bodyPr>
            <a:lstStyle/>
            <a:p>
              <a:pPr algn="just">
                <a:lnSpc>
                  <a:spcPct val="110000"/>
                </a:lnSpc>
              </a:pPr>
              <a:r>
                <a:rPr lang="en-US" altLang="zh-CN" sz="2400" baseline="-25000" dirty="0">
                  <a:latin typeface="Times New Roman" panose="02020603050405020304" pitchFamily="18" charset="0"/>
                  <a:cs typeface="Times New Roman" panose="02020603050405020304" pitchFamily="18" charset="0"/>
                </a:rPr>
                <a:t>0</a:t>
              </a:r>
              <a:endParaRPr lang="en-US" altLang="zh-CN" sz="2400" dirty="0">
                <a:latin typeface="Times New Roman" panose="02020603050405020304" pitchFamily="18" charset="0"/>
                <a:cs typeface="Times New Roman" panose="02020603050405020304" pitchFamily="18" charset="0"/>
              </a:endParaRPr>
            </a:p>
          </p:txBody>
        </p:sp>
        <p:sp>
          <p:nvSpPr>
            <p:cNvPr id="112" name="矩形 111"/>
            <p:cNvSpPr/>
            <p:nvPr/>
          </p:nvSpPr>
          <p:spPr>
            <a:xfrm>
              <a:off x="2863057" y="2827604"/>
              <a:ext cx="617403" cy="469167"/>
            </a:xfrm>
            <a:prstGeom prst="rect">
              <a:avLst/>
            </a:prstGeom>
          </p:spPr>
          <p:txBody>
            <a:bodyPr wrap="square">
              <a:spAutoFit/>
            </a:bodyPr>
            <a:lstStyle/>
            <a:p>
              <a:pPr algn="just">
                <a:lnSpc>
                  <a:spcPct val="110000"/>
                </a:lnSpc>
              </a:pPr>
              <a:r>
                <a:rPr lang="en-US" altLang="zh-CN" sz="2400" baseline="-25000" dirty="0">
                  <a:latin typeface="Times New Roman" panose="02020603050405020304" pitchFamily="18" charset="0"/>
                  <a:cs typeface="Times New Roman" panose="02020603050405020304" pitchFamily="18" charset="0"/>
                </a:rPr>
                <a:t>j</a:t>
              </a:r>
              <a:endParaRPr lang="en-US" altLang="zh-CN" sz="2400" dirty="0">
                <a:latin typeface="Times New Roman" panose="02020603050405020304" pitchFamily="18" charset="0"/>
                <a:cs typeface="Times New Roman" panose="02020603050405020304" pitchFamily="18" charset="0"/>
              </a:endParaRPr>
            </a:p>
          </p:txBody>
        </p:sp>
        <p:sp>
          <p:nvSpPr>
            <p:cNvPr id="116" name="矩形 115"/>
            <p:cNvSpPr/>
            <p:nvPr/>
          </p:nvSpPr>
          <p:spPr>
            <a:xfrm>
              <a:off x="3205789" y="2882350"/>
              <a:ext cx="617403" cy="469167"/>
            </a:xfrm>
            <a:prstGeom prst="rect">
              <a:avLst/>
            </a:prstGeom>
          </p:spPr>
          <p:txBody>
            <a:bodyPr wrap="square">
              <a:spAutoFit/>
            </a:bodyPr>
            <a:lstStyle/>
            <a:p>
              <a:pPr algn="just">
                <a:lnSpc>
                  <a:spcPct val="110000"/>
                </a:lnSpc>
              </a:pPr>
              <a:r>
                <a:rPr lang="en-US" altLang="zh-CN" sz="2400" baseline="-25000" dirty="0">
                  <a:latin typeface="Times New Roman" panose="02020603050405020304" pitchFamily="18" charset="0"/>
                  <a:cs typeface="Times New Roman" panose="02020603050405020304" pitchFamily="18" charset="0"/>
                </a:rPr>
                <a:t>j+1</a:t>
              </a:r>
              <a:endParaRPr lang="en-US" altLang="zh-CN" sz="24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500"/>
                                        <p:tgtEl>
                                          <p:spTgt spid="107"/>
                                        </p:tgtEl>
                                      </p:cBhvr>
                                    </p:animEffect>
                                  </p:childTnLst>
                                </p:cTn>
                              </p:par>
                              <p:par>
                                <p:cTn id="24" presetID="10" presetClass="entr" presetSubtype="0" fill="hold"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fade">
                                      <p:cBhvr>
                                        <p:cTn id="3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325" y="1523266"/>
            <a:ext cx="10730321" cy="3336298"/>
          </a:xfrm>
          <a:prstGeom prst="rect">
            <a:avLst/>
          </a:prstGeom>
        </p:spPr>
        <p:txBody>
          <a:bodyPr wrap="square">
            <a:spAutoFit/>
          </a:bodyPr>
          <a:lstStyle/>
          <a:p>
            <a:pPr algn="just">
              <a:lnSpc>
                <a:spcPct val="125000"/>
              </a:lnSpc>
            </a:pPr>
            <a:r>
              <a:rPr lang="zh-CN" altLang="en-US" sz="2400" dirty="0">
                <a:latin typeface="Times New Roman" panose="02020603050405020304" pitchFamily="18" charset="0"/>
                <a:cs typeface="Times New Roman" panose="02020603050405020304" pitchFamily="18" charset="0"/>
              </a:rPr>
              <a:t>一条路径中边的数目称为</a:t>
            </a:r>
            <a:r>
              <a:rPr lang="zh-CN" altLang="en-US" sz="2400" dirty="0">
                <a:solidFill>
                  <a:srgbClr val="0070C0"/>
                </a:solidFill>
                <a:latin typeface="Times New Roman" panose="02020603050405020304" pitchFamily="18" charset="0"/>
                <a:cs typeface="Times New Roman" panose="02020603050405020304" pitchFamily="18" charset="0"/>
              </a:rPr>
              <a:t>路径长度</a:t>
            </a:r>
            <a:r>
              <a:rPr lang="zh-CN" altLang="en-US" sz="2400" dirty="0">
                <a:latin typeface="Times New Roman" panose="02020603050405020304" pitchFamily="18" charset="0"/>
                <a:cs typeface="Times New Roman" panose="02020603050405020304" pitchFamily="18" charset="0"/>
              </a:rPr>
              <a:t>。例如，顶点序列</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组成的路径的长度为</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，顶点序列</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组成的路径的长度为</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lnSpc>
                <a:spcPct val="125000"/>
              </a:lnSpc>
            </a:pPr>
            <a:r>
              <a:rPr lang="zh-CN" altLang="en-US" sz="2400" dirty="0">
                <a:latin typeface="Times New Roman" panose="02020603050405020304" pitchFamily="18" charset="0"/>
                <a:cs typeface="Times New Roman" panose="02020603050405020304" pitchFamily="18" charset="0"/>
              </a:rPr>
              <a:t>在一条路径中，若一个顶点至多只经过一次，则该路径称为</a:t>
            </a:r>
            <a:r>
              <a:rPr lang="zh-CN" altLang="en-US" sz="2400" dirty="0">
                <a:solidFill>
                  <a:srgbClr val="0070C0"/>
                </a:solidFill>
                <a:latin typeface="Times New Roman" panose="02020603050405020304" pitchFamily="18" charset="0"/>
                <a:cs typeface="Times New Roman" panose="02020603050405020304" pitchFamily="18" charset="0"/>
              </a:rPr>
              <a:t>简单路径</a:t>
            </a:r>
            <a:r>
              <a:rPr lang="zh-CN" altLang="en-US" sz="2400" dirty="0">
                <a:latin typeface="Times New Roman" panose="02020603050405020304" pitchFamily="18" charset="0"/>
                <a:cs typeface="Times New Roman" panose="02020603050405020304" pitchFamily="18" charset="0"/>
              </a:rPr>
              <a:t>；若组成路径的顶点序列中第一个顶点与最后一个顶点相同，则该路径称为</a:t>
            </a:r>
            <a:r>
              <a:rPr lang="zh-CN" altLang="en-US" sz="2400" dirty="0">
                <a:solidFill>
                  <a:srgbClr val="0070C0"/>
                </a:solidFill>
                <a:latin typeface="Times New Roman" panose="02020603050405020304" pitchFamily="18" charset="0"/>
                <a:cs typeface="Times New Roman" panose="02020603050405020304" pitchFamily="18" charset="0"/>
              </a:rPr>
              <a:t>回路</a:t>
            </a:r>
            <a:r>
              <a:rPr lang="zh-CN" altLang="en-US" sz="2400" dirty="0">
                <a:latin typeface="Times New Roman" panose="02020603050405020304" pitchFamily="18" charset="0"/>
                <a:cs typeface="Times New Roman" panose="02020603050405020304" pitchFamily="18" charset="0"/>
              </a:rPr>
              <a:t>（或</a:t>
            </a:r>
            <a:r>
              <a:rPr lang="zh-CN" altLang="en-US" sz="2400" dirty="0">
                <a:solidFill>
                  <a:srgbClr val="0070C0"/>
                </a:solidFill>
                <a:latin typeface="Times New Roman" panose="02020603050405020304" pitchFamily="18" charset="0"/>
                <a:cs typeface="Times New Roman" panose="02020603050405020304" pitchFamily="18" charset="0"/>
              </a:rPr>
              <a:t>环</a:t>
            </a:r>
            <a:r>
              <a:rPr lang="zh-CN" altLang="en-US" sz="2400" dirty="0">
                <a:latin typeface="Times New Roman" panose="02020603050405020304" pitchFamily="18" charset="0"/>
                <a:cs typeface="Times New Roman" panose="02020603050405020304" pitchFamily="18" charset="0"/>
              </a:rPr>
              <a:t>）；在一个回路中，若除第一个顶点与最后一个顶点外，其他顶点只出现一次，则该回路称为</a:t>
            </a:r>
            <a:r>
              <a:rPr lang="zh-CN" altLang="en-US" sz="2400" dirty="0">
                <a:solidFill>
                  <a:srgbClr val="0070C0"/>
                </a:solidFill>
                <a:latin typeface="Times New Roman" panose="02020603050405020304" pitchFamily="18" charset="0"/>
                <a:cs typeface="Times New Roman" panose="02020603050405020304" pitchFamily="18" charset="0"/>
              </a:rPr>
              <a:t>简单回路</a:t>
            </a:r>
            <a:r>
              <a:rPr lang="zh-CN" altLang="en-US" sz="2400" dirty="0">
                <a:latin typeface="Times New Roman" panose="02020603050405020304" pitchFamily="18" charset="0"/>
                <a:cs typeface="Times New Roman" panose="02020603050405020304" pitchFamily="18" charset="0"/>
              </a:rPr>
              <a:t>（或</a:t>
            </a:r>
            <a:r>
              <a:rPr lang="zh-CN" altLang="en-US" sz="2400" dirty="0">
                <a:solidFill>
                  <a:srgbClr val="0070C0"/>
                </a:solidFill>
                <a:latin typeface="Times New Roman" panose="02020603050405020304" pitchFamily="18" charset="0"/>
                <a:cs typeface="Times New Roman" panose="02020603050405020304" pitchFamily="18" charset="0"/>
              </a:rPr>
              <a:t>简单环</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lnSpc>
                <a:spcPct val="110000"/>
              </a:lnSpc>
            </a:pPr>
            <a:endParaRPr lang="zh-CN" altLang="en-US" sz="28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6764430" y="3865935"/>
            <a:ext cx="4449767" cy="3908818"/>
            <a:chOff x="3335591" y="3533702"/>
            <a:chExt cx="4800843" cy="4616184"/>
          </a:xfrm>
        </p:grpSpPr>
        <p:sp>
          <p:nvSpPr>
            <p:cNvPr id="65" name="椭圆 64"/>
            <p:cNvSpPr/>
            <p:nvPr/>
          </p:nvSpPr>
          <p:spPr>
            <a:xfrm>
              <a:off x="3374971" y="4595749"/>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6" name="矩形 65"/>
            <p:cNvSpPr/>
            <p:nvPr/>
          </p:nvSpPr>
          <p:spPr>
            <a:xfrm>
              <a:off x="3367826" y="4415985"/>
              <a:ext cx="824994" cy="699176"/>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0</a:t>
              </a:r>
              <a:endParaRPr lang="zh-CN" altLang="en-US" sz="2800" dirty="0"/>
            </a:p>
          </p:txBody>
        </p:sp>
        <p:sp>
          <p:nvSpPr>
            <p:cNvPr id="67" name="弧形 66"/>
            <p:cNvSpPr/>
            <p:nvPr/>
          </p:nvSpPr>
          <p:spPr>
            <a:xfrm rot="18828784">
              <a:off x="3253080" y="4471245"/>
              <a:ext cx="2643756" cy="1863943"/>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68" name="椭圆 67"/>
            <p:cNvSpPr/>
            <p:nvPr/>
          </p:nvSpPr>
          <p:spPr>
            <a:xfrm>
              <a:off x="5327268" y="4326908"/>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9" name="矩形 68"/>
            <p:cNvSpPr/>
            <p:nvPr/>
          </p:nvSpPr>
          <p:spPr>
            <a:xfrm>
              <a:off x="5364578" y="4167209"/>
              <a:ext cx="737885" cy="699176"/>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1</a:t>
              </a:r>
              <a:endParaRPr lang="zh-CN" altLang="en-US" sz="2800" dirty="0"/>
            </a:p>
          </p:txBody>
        </p:sp>
        <p:sp>
          <p:nvSpPr>
            <p:cNvPr id="70" name="椭圆 69"/>
            <p:cNvSpPr/>
            <p:nvPr/>
          </p:nvSpPr>
          <p:spPr>
            <a:xfrm>
              <a:off x="7244921" y="466699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1" name="矩形 70"/>
            <p:cNvSpPr/>
            <p:nvPr/>
          </p:nvSpPr>
          <p:spPr>
            <a:xfrm>
              <a:off x="7240732" y="4469411"/>
              <a:ext cx="895702" cy="710411"/>
            </a:xfrm>
            <a:prstGeom prst="rect">
              <a:avLst/>
            </a:prstGeom>
          </p:spPr>
          <p:txBody>
            <a:bodyPr wrap="squar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4</a:t>
              </a:r>
              <a:endParaRPr lang="zh-CN" altLang="en-US" sz="2800" dirty="0"/>
            </a:p>
          </p:txBody>
        </p:sp>
        <p:sp>
          <p:nvSpPr>
            <p:cNvPr id="72" name="弧形 71"/>
            <p:cNvSpPr/>
            <p:nvPr/>
          </p:nvSpPr>
          <p:spPr>
            <a:xfrm rot="19944175">
              <a:off x="5011304" y="4448766"/>
              <a:ext cx="2566831" cy="1775798"/>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73" name="弧形 72"/>
            <p:cNvSpPr/>
            <p:nvPr/>
          </p:nvSpPr>
          <p:spPr>
            <a:xfrm rot="8160678">
              <a:off x="4396561" y="4563389"/>
              <a:ext cx="2474705" cy="1643399"/>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74" name="椭圆 73"/>
            <p:cNvSpPr/>
            <p:nvPr/>
          </p:nvSpPr>
          <p:spPr>
            <a:xfrm>
              <a:off x="6037098" y="5414705"/>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矩形 74"/>
            <p:cNvSpPr/>
            <p:nvPr/>
          </p:nvSpPr>
          <p:spPr>
            <a:xfrm>
              <a:off x="6047950" y="5217854"/>
              <a:ext cx="647338" cy="699176"/>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2</a:t>
              </a:r>
              <a:endParaRPr lang="zh-CN" altLang="en-US" sz="2800" dirty="0"/>
            </a:p>
          </p:txBody>
        </p:sp>
        <p:sp>
          <p:nvSpPr>
            <p:cNvPr id="76" name="椭圆 75"/>
            <p:cNvSpPr/>
            <p:nvPr/>
          </p:nvSpPr>
          <p:spPr>
            <a:xfrm>
              <a:off x="4175754" y="5851737"/>
              <a:ext cx="598517" cy="58477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7" name="矩形 76"/>
            <p:cNvSpPr/>
            <p:nvPr/>
          </p:nvSpPr>
          <p:spPr>
            <a:xfrm>
              <a:off x="4193087" y="5665320"/>
              <a:ext cx="647338" cy="699176"/>
            </a:xfrm>
            <a:prstGeom prst="rect">
              <a:avLst/>
            </a:prstGeom>
          </p:spPr>
          <p:txBody>
            <a:bodyPr wrap="none">
              <a:spAutoFit/>
            </a:bodyPr>
            <a:lstStyle/>
            <a:p>
              <a:r>
                <a:rPr lang="en-US" altLang="zh-CN" sz="2800" dirty="0">
                  <a:latin typeface="Times New Roman" panose="02020603050405020304" pitchFamily="18" charset="0"/>
                  <a:cs typeface="Times New Roman" panose="02020603050405020304" pitchFamily="18" charset="0"/>
                </a:rPr>
                <a:t>v</a:t>
              </a:r>
              <a:r>
                <a:rPr lang="en-US" altLang="zh-CN" sz="2800" baseline="-25000" dirty="0">
                  <a:latin typeface="Times New Roman" panose="02020603050405020304" pitchFamily="18" charset="0"/>
                  <a:cs typeface="Times New Roman" panose="02020603050405020304" pitchFamily="18" charset="0"/>
                </a:rPr>
                <a:t>3</a:t>
              </a:r>
              <a:endParaRPr lang="zh-CN" altLang="en-US" sz="2800" dirty="0"/>
            </a:p>
          </p:txBody>
        </p:sp>
        <p:sp>
          <p:nvSpPr>
            <p:cNvPr id="78" name="弧形 77"/>
            <p:cNvSpPr/>
            <p:nvPr/>
          </p:nvSpPr>
          <p:spPr>
            <a:xfrm rot="11882215">
              <a:off x="3575258" y="4579507"/>
              <a:ext cx="1848956" cy="1694564"/>
            </a:xfrm>
            <a:prstGeom prst="arc">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79" name="弧形 78"/>
            <p:cNvSpPr/>
            <p:nvPr/>
          </p:nvSpPr>
          <p:spPr>
            <a:xfrm rot="19706809">
              <a:off x="3335591" y="4723139"/>
              <a:ext cx="3015463" cy="3426747"/>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80" name="弧形 79"/>
            <p:cNvSpPr/>
            <p:nvPr/>
          </p:nvSpPr>
          <p:spPr>
            <a:xfrm rot="9908398">
              <a:off x="3755711" y="3533702"/>
              <a:ext cx="4055488" cy="2209872"/>
            </a:xfrm>
            <a:prstGeom prst="arc">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grpSp>
      <p:grpSp>
        <p:nvGrpSpPr>
          <p:cNvPr id="51" name="组合 39"/>
          <p:cNvGrpSpPr/>
          <p:nvPr/>
        </p:nvGrpSpPr>
        <p:grpSpPr>
          <a:xfrm>
            <a:off x="549001" y="555626"/>
            <a:ext cx="4643807" cy="991772"/>
            <a:chOff x="326687" y="247818"/>
            <a:chExt cx="4861582" cy="820549"/>
          </a:xfrm>
        </p:grpSpPr>
        <p:sp>
          <p:nvSpPr>
            <p:cNvPr id="52" name="文本框 7"/>
            <p:cNvSpPr txBox="1"/>
            <p:nvPr/>
          </p:nvSpPr>
          <p:spPr bwMode="auto">
            <a:xfrm>
              <a:off x="1237754" y="380836"/>
              <a:ext cx="3363328"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图的基本概念及特征</a:t>
              </a:r>
              <a:endParaRPr lang="zh-CN" altLang="en-US" sz="2400" kern="0" dirty="0">
                <a:solidFill>
                  <a:srgbClr val="0070C0"/>
                </a:solidFill>
                <a:latin typeface="+mn-ea"/>
              </a:endParaRPr>
            </a:p>
          </p:txBody>
        </p:sp>
        <p:grpSp>
          <p:nvGrpSpPr>
            <p:cNvPr id="53" name="组合 35"/>
            <p:cNvGrpSpPr/>
            <p:nvPr/>
          </p:nvGrpSpPr>
          <p:grpSpPr>
            <a:xfrm>
              <a:off x="326687" y="247818"/>
              <a:ext cx="4861582" cy="725466"/>
              <a:chOff x="326687" y="247818"/>
              <a:chExt cx="4861582" cy="725466"/>
            </a:xfrm>
          </p:grpSpPr>
          <p:grpSp>
            <p:nvGrpSpPr>
              <p:cNvPr id="54" name="组合 2"/>
              <p:cNvGrpSpPr/>
              <p:nvPr/>
            </p:nvGrpSpPr>
            <p:grpSpPr>
              <a:xfrm>
                <a:off x="349799" y="247818"/>
                <a:ext cx="4791980" cy="261575"/>
                <a:chOff x="349799" y="247818"/>
                <a:chExt cx="4791980" cy="261575"/>
              </a:xfrm>
            </p:grpSpPr>
            <p:cxnSp>
              <p:nvCxnSpPr>
                <p:cNvPr id="9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1"/>
              <p:cNvGrpSpPr/>
              <p:nvPr/>
            </p:nvGrpSpPr>
            <p:grpSpPr>
              <a:xfrm>
                <a:off x="349799" y="711709"/>
                <a:ext cx="4815092" cy="261575"/>
                <a:chOff x="358852" y="925118"/>
                <a:chExt cx="4815092" cy="261575"/>
              </a:xfrm>
            </p:grpSpPr>
            <p:cxnSp>
              <p:nvCxnSpPr>
                <p:cNvPr id="6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33"/>
              <p:cNvGrpSpPr/>
              <p:nvPr/>
            </p:nvGrpSpPr>
            <p:grpSpPr>
              <a:xfrm>
                <a:off x="5138963" y="489126"/>
                <a:ext cx="49306" cy="329693"/>
                <a:chOff x="5138963" y="489126"/>
                <a:chExt cx="49306" cy="329693"/>
              </a:xfrm>
            </p:grpSpPr>
            <p:sp>
              <p:nvSpPr>
                <p:cNvPr id="6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36"/>
              <p:cNvGrpSpPr/>
              <p:nvPr/>
            </p:nvGrpSpPr>
            <p:grpSpPr>
              <a:xfrm>
                <a:off x="326687" y="399838"/>
                <a:ext cx="49306" cy="329693"/>
                <a:chOff x="5138963" y="489126"/>
                <a:chExt cx="49306" cy="329693"/>
              </a:xfrm>
            </p:grpSpPr>
            <p:sp>
              <p:nvSpPr>
                <p:cNvPr id="5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 name="Rectangle 1"/>
          <p:cNvSpPr/>
          <p:nvPr/>
        </p:nvSpPr>
        <p:spPr>
          <a:xfrm>
            <a:off x="715729" y="4510102"/>
            <a:ext cx="4771442" cy="1938992"/>
          </a:xfrm>
          <a:prstGeom prst="rect">
            <a:avLst/>
          </a:prstGeom>
        </p:spPr>
        <p:txBody>
          <a:bodyPr wrap="square">
            <a:spAutoFit/>
          </a:bodyPr>
          <a:lstStyle/>
          <a:p>
            <a:pPr lvl="0">
              <a:lnSpc>
                <a:spcPct val="125000"/>
              </a:lnSpc>
            </a:pPr>
            <a:r>
              <a:rPr lang="zh-CN" altLang="en-US" sz="2400" dirty="0">
                <a:solidFill>
                  <a:prstClr val="black"/>
                </a:solidFill>
                <a:latin typeface="Times New Roman" panose="02020603050405020304" pitchFamily="18" charset="0"/>
                <a:cs typeface="Times New Roman" panose="02020603050405020304" pitchFamily="18" charset="0"/>
              </a:rPr>
              <a:t>例如，右侧有向图中，顶点序列</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3</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组成了一条简单路径；顶点序列</a:t>
            </a:r>
            <a:r>
              <a:rPr lang="en-US" altLang="zh-CN" sz="2400" dirty="0">
                <a:solidFill>
                  <a:prstClr val="black"/>
                </a:solidFill>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3</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solidFill>
                  <a:prstClr val="black"/>
                </a:solidFill>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solidFill>
                  <a:prstClr val="black"/>
                </a:solidFill>
                <a:latin typeface="Times New Roman" panose="02020603050405020304" pitchFamily="18" charset="0"/>
                <a:cs typeface="Times New Roman" panose="02020603050405020304" pitchFamily="18" charset="0"/>
              </a:rPr>
              <a:t>)</a:t>
            </a:r>
            <a:r>
              <a:rPr lang="zh-CN" altLang="en-US" sz="2400" dirty="0">
                <a:solidFill>
                  <a:prstClr val="black"/>
                </a:solidFill>
                <a:latin typeface="Times New Roman" panose="02020603050405020304" pitchFamily="18" charset="0"/>
                <a:cs typeface="Times New Roman" panose="02020603050405020304" pitchFamily="18" charset="0"/>
              </a:rPr>
              <a:t>是一个简单回路。 </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anim calcmode="lin" valueType="num">
                                      <p:cBhvr>
                                        <p:cTn id="24" dur="500" fill="hold"/>
                                        <p:tgtEl>
                                          <p:spTgt spid="64"/>
                                        </p:tgtEl>
                                        <p:attrNameLst>
                                          <p:attrName>ppt_w</p:attrName>
                                        </p:attrNameLst>
                                      </p:cBhvr>
                                      <p:tavLst>
                                        <p:tav tm="0">
                                          <p:val>
                                            <p:fltVal val="0"/>
                                          </p:val>
                                        </p:tav>
                                        <p:tav tm="100000">
                                          <p:val>
                                            <p:strVal val="#ppt_w"/>
                                          </p:val>
                                        </p:tav>
                                      </p:tavLst>
                                    </p:anim>
                                    <p:anim calcmode="lin" valueType="num">
                                      <p:cBhvr>
                                        <p:cTn id="25" dur="500" fill="hold"/>
                                        <p:tgtEl>
                                          <p:spTgt spid="64"/>
                                        </p:tgtEl>
                                        <p:attrNameLst>
                                          <p:attrName>ppt_h</p:attrName>
                                        </p:attrNameLst>
                                      </p:cBhvr>
                                      <p:tavLst>
                                        <p:tav tm="0">
                                          <p:val>
                                            <p:fltVal val="0"/>
                                          </p:val>
                                        </p:tav>
                                        <p:tav tm="100000">
                                          <p:val>
                                            <p:strVal val="#ppt_h"/>
                                          </p:val>
                                        </p:tav>
                                      </p:tavLst>
                                    </p:anim>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TIMING" val="|2.498|28.935"/>
</p:tagLst>
</file>

<file path=ppt/tags/tag10.xml><?xml version="1.0" encoding="utf-8"?>
<p:tagLst xmlns:p="http://schemas.openxmlformats.org/presentationml/2006/main">
  <p:tag name="TIMING" val="|2.498|28.935"/>
</p:tagLst>
</file>

<file path=ppt/tags/tag11.xml><?xml version="1.0" encoding="utf-8"?>
<p:tagLst xmlns:p="http://schemas.openxmlformats.org/presentationml/2006/main">
  <p:tag name="TIMING" val="|2.498|28.935"/>
</p:tagLst>
</file>

<file path=ppt/tags/tag12.xml><?xml version="1.0" encoding="utf-8"?>
<p:tagLst xmlns:p="http://schemas.openxmlformats.org/presentationml/2006/main">
  <p:tag name="TIMING" val="|2.498|28.935"/>
</p:tagLst>
</file>

<file path=ppt/tags/tag13.xml><?xml version="1.0" encoding="utf-8"?>
<p:tagLst xmlns:p="http://schemas.openxmlformats.org/presentationml/2006/main">
  <p:tag name="TIMING" val="|2.498|28.935"/>
</p:tagLst>
</file>

<file path=ppt/tags/tag14.xml><?xml version="1.0" encoding="utf-8"?>
<p:tagLst xmlns:p="http://schemas.openxmlformats.org/presentationml/2006/main">
  <p:tag name="TIMING" val="|2.498|28.935"/>
</p:tagLst>
</file>

<file path=ppt/tags/tag15.xml><?xml version="1.0" encoding="utf-8"?>
<p:tagLst xmlns:p="http://schemas.openxmlformats.org/presentationml/2006/main">
  <p:tag name="TIMING" val="|52.27"/>
</p:tagLst>
</file>

<file path=ppt/tags/tag16.xml><?xml version="1.0" encoding="utf-8"?>
<p:tagLst xmlns:p="http://schemas.openxmlformats.org/presentationml/2006/main">
  <p:tag name="TIMING" val="|2.498|28.935"/>
</p:tagLst>
</file>

<file path=ppt/tags/tag17.xml><?xml version="1.0" encoding="utf-8"?>
<p:tagLst xmlns:p="http://schemas.openxmlformats.org/presentationml/2006/main">
  <p:tag name="TIMING" val="|2.498|28.935"/>
</p:tagLst>
</file>

<file path=ppt/tags/tag18.xml><?xml version="1.0" encoding="utf-8"?>
<p:tagLst xmlns:p="http://schemas.openxmlformats.org/presentationml/2006/main">
  <p:tag name="TIMING" val="|52.27"/>
</p:tagLst>
</file>

<file path=ppt/tags/tag19.xml><?xml version="1.0" encoding="utf-8"?>
<p:tagLst xmlns:p="http://schemas.openxmlformats.org/presentationml/2006/main">
  <p:tag name="TIMING" val="|2.498|28.935"/>
</p:tagLst>
</file>

<file path=ppt/tags/tag2.xml><?xml version="1.0" encoding="utf-8"?>
<p:tagLst xmlns:p="http://schemas.openxmlformats.org/presentationml/2006/main">
  <p:tag name="TIMING" val="|2.498|28.935"/>
</p:tagLst>
</file>

<file path=ppt/tags/tag20.xml><?xml version="1.0" encoding="utf-8"?>
<p:tagLst xmlns:p="http://schemas.openxmlformats.org/presentationml/2006/main">
  <p:tag name="TIMING" val="|2.498|28.935"/>
</p:tagLst>
</file>

<file path=ppt/tags/tag3.xml><?xml version="1.0" encoding="utf-8"?>
<p:tagLst xmlns:p="http://schemas.openxmlformats.org/presentationml/2006/main">
  <p:tag name="TIMING" val="|2.498|28.935"/>
</p:tagLst>
</file>

<file path=ppt/tags/tag4.xml><?xml version="1.0" encoding="utf-8"?>
<p:tagLst xmlns:p="http://schemas.openxmlformats.org/presentationml/2006/main">
  <p:tag name="TIMING" val="|2.498|28.935"/>
</p:tagLst>
</file>

<file path=ppt/tags/tag5.xml><?xml version="1.0" encoding="utf-8"?>
<p:tagLst xmlns:p="http://schemas.openxmlformats.org/presentationml/2006/main">
  <p:tag name="TIMING" val="|2.498|28.935"/>
</p:tagLst>
</file>

<file path=ppt/tags/tag6.xml><?xml version="1.0" encoding="utf-8"?>
<p:tagLst xmlns:p="http://schemas.openxmlformats.org/presentationml/2006/main">
  <p:tag name="TIMING" val="|2.498|28.935"/>
</p:tagLst>
</file>

<file path=ppt/tags/tag7.xml><?xml version="1.0" encoding="utf-8"?>
<p:tagLst xmlns:p="http://schemas.openxmlformats.org/presentationml/2006/main">
  <p:tag name="TIMING" val="|2.498|28.935"/>
</p:tagLst>
</file>

<file path=ppt/tags/tag8.xml><?xml version="1.0" encoding="utf-8"?>
<p:tagLst xmlns:p="http://schemas.openxmlformats.org/presentationml/2006/main">
  <p:tag name="TIMING" val="|2.498|28.935"/>
</p:tagLst>
</file>

<file path=ppt/tags/tag9.xml><?xml version="1.0" encoding="utf-8"?>
<p:tagLst xmlns:p="http://schemas.openxmlformats.org/presentationml/2006/main">
  <p:tag name="KSO_WM_UNIT_TABLE_BEAUTIFY" val="smartTable{9662d129-9514-473a-ad01-bd9e6f8588f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13418</Words>
  <Application>WPS 演示</Application>
  <PresentationFormat>宽屏</PresentationFormat>
  <Paragraphs>1882</Paragraphs>
  <Slides>74</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74</vt:i4>
      </vt:variant>
    </vt:vector>
  </HeadingPairs>
  <TitlesOfParts>
    <vt:vector size="85" baseType="lpstr">
      <vt:lpstr>Arial</vt:lpstr>
      <vt:lpstr>宋体</vt:lpstr>
      <vt:lpstr>Wingdings</vt:lpstr>
      <vt:lpstr>Verdana</vt:lpstr>
      <vt:lpstr>Times New Roman</vt:lpstr>
      <vt:lpstr>微软雅黑</vt:lpstr>
      <vt:lpstr>Arial Unicode MS</vt:lpstr>
      <vt:lpstr>Calibri</vt:lpstr>
      <vt:lpstr>Office 主题​​</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徐君</cp:lastModifiedBy>
  <cp:revision>114</cp:revision>
  <dcterms:created xsi:type="dcterms:W3CDTF">2018-08-22T12:15:00Z</dcterms:created>
  <dcterms:modified xsi:type="dcterms:W3CDTF">2020-05-22T07:42:19Z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